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0" r:id="rId2"/>
    <p:sldId id="265" r:id="rId3"/>
    <p:sldId id="268" r:id="rId4"/>
    <p:sldId id="263" r:id="rId5"/>
    <p:sldId id="267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00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DDD85"/>
    <a:srgbClr val="FFD317"/>
    <a:srgbClr val="6844E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9" autoAdjust="0"/>
    <p:restoredTop sz="93973" autoAdjust="0"/>
  </p:normalViewPr>
  <p:slideViewPr>
    <p:cSldViewPr>
      <p:cViewPr varScale="1">
        <p:scale>
          <a:sx n="70" d="100"/>
          <a:sy n="70" d="100"/>
        </p:scale>
        <p:origin x="-4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99ABC-C7A2-E14E-AC09-387E0D224D0C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14B10-8757-5047-BE98-90CF3DA860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180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7CE173-6954-4AEE-8295-5C42EFCE1F2B}" type="datetimeFigureOut">
              <a:rPr lang="el-GR" smtClean="0"/>
              <a:pPr/>
              <a:t>29/7/2020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4D273B-AE1C-40A3-AFAA-9CDA6084E11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78010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countable VS uncountable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400800" cy="14732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English Language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ΤΑΞΗ ΣΤ’</a:t>
            </a:r>
          </a:p>
          <a:p>
            <a:pPr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Graphics: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https://pixabay.com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 descr="F: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2204864"/>
            <a:ext cx="1475656" cy="2736304"/>
          </a:xfrm>
          <a:prstGeom prst="rect">
            <a:avLst/>
          </a:prstGeom>
          <a:noFill/>
        </p:spPr>
      </p:pic>
      <p:pic>
        <p:nvPicPr>
          <p:cNvPr id="7" name="6 - Εικόνα" descr="counting-154152_64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7704" y="3573016"/>
            <a:ext cx="6096000" cy="304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effectLst>
            <a:reflection blurRad="6350" stA="50000" endA="300" endPos="55500" dist="50800" dir="5400000" sy="-100000" algn="bl" rotWithShape="0"/>
          </a:effectLst>
        </p:spPr>
        <p:txBody>
          <a:bodyPr/>
          <a:lstStyle/>
          <a:p>
            <a:r>
              <a:rPr lang="en-GB" dirty="0" smtClean="0"/>
              <a:t>What do we mean by this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countable</a:t>
            </a:r>
            <a:endParaRPr lang="en-GB" b="1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Are the things that we can count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1,2,3...books</a:t>
            </a:r>
          </a:p>
          <a:p>
            <a:r>
              <a:rPr lang="en-GB" dirty="0" smtClean="0"/>
              <a:t>1,2,3... Bananas</a:t>
            </a:r>
          </a:p>
          <a:p>
            <a:r>
              <a:rPr lang="en-GB" dirty="0" smtClean="0"/>
              <a:t>1,2,3... Apples</a:t>
            </a:r>
          </a:p>
          <a:p>
            <a:r>
              <a:rPr lang="en-GB" dirty="0" smtClean="0"/>
              <a:t>1,2,3... Houses</a:t>
            </a:r>
          </a:p>
          <a:p>
            <a:r>
              <a:rPr lang="en-GB" dirty="0" smtClean="0"/>
              <a:t>1,2,3... dolls</a:t>
            </a:r>
          </a:p>
          <a:p>
            <a:endParaRPr lang="en-GB" dirty="0"/>
          </a:p>
        </p:txBody>
      </p:sp>
      <p:pic>
        <p:nvPicPr>
          <p:cNvPr id="4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76635"/>
            <a:ext cx="1164887" cy="1900237"/>
          </a:xfrm>
          <a:prstGeom prst="rect">
            <a:avLst/>
          </a:prstGeom>
          <a:noFill/>
        </p:spPr>
      </p:pic>
      <p:sp>
        <p:nvSpPr>
          <p:cNvPr id="13" name="12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>
    <p:wipe dir="r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effectLst>
            <a:reflection blurRad="6350" stA="50000" endA="300" endPos="55500" dist="50800" dir="5400000" sy="-100000" algn="bl" rotWithShape="0"/>
          </a:effectLst>
        </p:spPr>
        <p:txBody>
          <a:bodyPr/>
          <a:lstStyle/>
          <a:p>
            <a:r>
              <a:rPr lang="en-GB" dirty="0" smtClean="0"/>
              <a:t>What do we mean by this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9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8200" y="2492896"/>
            <a:ext cx="3822192" cy="639762"/>
          </a:xfrm>
        </p:spPr>
        <p:txBody>
          <a:bodyPr/>
          <a:lstStyle/>
          <a:p>
            <a:r>
              <a:rPr lang="en-GB" b="1" dirty="0" smtClean="0"/>
              <a:t>uncountable</a:t>
            </a:r>
            <a:endParaRPr lang="en-GB" b="1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4" y="3068960"/>
            <a:ext cx="4247455" cy="345638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GB" sz="6200" dirty="0" smtClean="0"/>
              <a:t>Are the things that we can’t count</a:t>
            </a:r>
          </a:p>
          <a:p>
            <a:pPr>
              <a:buNone/>
            </a:pPr>
            <a:endParaRPr lang="en-GB" sz="4500" dirty="0" smtClean="0"/>
          </a:p>
          <a:p>
            <a:r>
              <a:rPr lang="en-GB" sz="4500" dirty="0" smtClean="0"/>
              <a:t>Liquids (water, wine, beer , coffee , tea etc.)</a:t>
            </a:r>
          </a:p>
          <a:p>
            <a:r>
              <a:rPr lang="en-GB" sz="4500" dirty="0" smtClean="0"/>
              <a:t>Chocolate</a:t>
            </a:r>
          </a:p>
          <a:p>
            <a:r>
              <a:rPr lang="en-GB" sz="4500" dirty="0" smtClean="0"/>
              <a:t>Sugar</a:t>
            </a:r>
          </a:p>
          <a:p>
            <a:r>
              <a:rPr lang="en-GB" sz="4500" dirty="0" smtClean="0"/>
              <a:t>Butter</a:t>
            </a:r>
          </a:p>
          <a:p>
            <a:r>
              <a:rPr lang="en-GB" sz="4500" dirty="0" smtClean="0"/>
              <a:t>Toothpaste</a:t>
            </a:r>
          </a:p>
          <a:p>
            <a:r>
              <a:rPr lang="en-GB" sz="4500" dirty="0" smtClean="0"/>
              <a:t>Salt, pepper</a:t>
            </a:r>
          </a:p>
          <a:p>
            <a:r>
              <a:rPr lang="en-GB" sz="4500" dirty="0" smtClean="0"/>
              <a:t>Cereal</a:t>
            </a:r>
          </a:p>
          <a:p>
            <a:r>
              <a:rPr lang="en-GB" sz="4500" dirty="0" smtClean="0"/>
              <a:t>Pasta</a:t>
            </a:r>
          </a:p>
          <a:p>
            <a:r>
              <a:rPr lang="en-GB" sz="4500" dirty="0" smtClean="0"/>
              <a:t>Cheese</a:t>
            </a:r>
          </a:p>
          <a:p>
            <a:r>
              <a:rPr lang="en-GB" sz="4500" dirty="0" smtClean="0"/>
              <a:t>Meat</a:t>
            </a:r>
          </a:p>
          <a:p>
            <a:r>
              <a:rPr lang="en-GB" sz="4500" dirty="0" smtClean="0"/>
              <a:t>Money</a:t>
            </a:r>
          </a:p>
          <a:p>
            <a:r>
              <a:rPr lang="en-GB" sz="4500" dirty="0" smtClean="0"/>
              <a:t>hair</a:t>
            </a:r>
          </a:p>
          <a:p>
            <a:endParaRPr lang="en-GB" dirty="0" smtClean="0"/>
          </a:p>
        </p:txBody>
      </p:sp>
      <p:pic>
        <p:nvPicPr>
          <p:cNvPr id="4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76635"/>
            <a:ext cx="1164887" cy="1900237"/>
          </a:xfrm>
          <a:prstGeom prst="rect">
            <a:avLst/>
          </a:prstGeom>
          <a:noFill/>
        </p:spPr>
      </p:pic>
      <p:pic>
        <p:nvPicPr>
          <p:cNvPr id="12" name="11 - Εικόνα" descr="drop-148199_64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619672" y="2996952"/>
            <a:ext cx="1619672" cy="2283296"/>
          </a:xfrm>
          <a:prstGeom prst="rect">
            <a:avLst/>
          </a:prstGeom>
        </p:spPr>
      </p:pic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>
    <p:wipe dir="r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7" dur="indefinite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u="sng" dirty="0" smtClean="0"/>
              <a:t>Uncountable nouns</a:t>
            </a:r>
            <a:endParaRPr lang="el-GR" u="sng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Instead of using a or an, there are some phrases to show the weight, the package etc.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 pair of</a:t>
            </a:r>
          </a:p>
          <a:p>
            <a:r>
              <a:rPr lang="en-GB" dirty="0" smtClean="0"/>
              <a:t>A bottle of</a:t>
            </a:r>
          </a:p>
          <a:p>
            <a:r>
              <a:rPr lang="en-GB" dirty="0" smtClean="0"/>
              <a:t>A  bowl of</a:t>
            </a:r>
          </a:p>
          <a:p>
            <a:r>
              <a:rPr lang="en-GB" dirty="0" smtClean="0"/>
              <a:t>A carton of</a:t>
            </a:r>
          </a:p>
          <a:p>
            <a:r>
              <a:rPr lang="en-GB" dirty="0" smtClean="0"/>
              <a:t>A tube of</a:t>
            </a:r>
          </a:p>
          <a:p>
            <a:r>
              <a:rPr lang="en-GB" dirty="0" smtClean="0"/>
              <a:t>A box of</a:t>
            </a:r>
          </a:p>
          <a:p>
            <a:r>
              <a:rPr lang="en-GB" dirty="0" smtClean="0"/>
              <a:t>A packet of</a:t>
            </a:r>
          </a:p>
          <a:p>
            <a:r>
              <a:rPr lang="en-GB" dirty="0" smtClean="0"/>
              <a:t>A kilo of </a:t>
            </a:r>
            <a:endParaRPr lang="en-GB" dirty="0"/>
          </a:p>
        </p:txBody>
      </p:sp>
      <p:pic>
        <p:nvPicPr>
          <p:cNvPr id="4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76635"/>
            <a:ext cx="1164887" cy="1900237"/>
          </a:xfrm>
          <a:prstGeom prst="rect">
            <a:avLst/>
          </a:prstGeom>
          <a:noFill/>
        </p:spPr>
      </p:pic>
      <p:pic>
        <p:nvPicPr>
          <p:cNvPr id="5" name="4 - Εικόνα" descr="breakfast-2801031_6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4005063"/>
            <a:ext cx="2952328" cy="1965143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9065 L -0.00382 0.24237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title"/>
          </p:nvPr>
        </p:nvSpPr>
        <p:spPr>
          <a:scene3d>
            <a:camera prst="perspectiveRelaxed"/>
            <a:lightRig rig="threePt" dir="t"/>
          </a:scene3d>
        </p:spPr>
        <p:txBody>
          <a:bodyPr/>
          <a:lstStyle/>
          <a:p>
            <a:r>
              <a:rPr lang="en-GB" dirty="0" smtClean="0"/>
              <a:t>Some VS Any</a:t>
            </a:r>
            <a:endParaRPr lang="en-GB" dirty="0"/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some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6" name="15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We use some in </a:t>
            </a:r>
            <a:r>
              <a:rPr lang="en-GB" dirty="0" smtClean="0">
                <a:solidFill>
                  <a:srgbClr val="FF0000"/>
                </a:solidFill>
              </a:rPr>
              <a:t>affirmative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Exception: </a:t>
            </a:r>
            <a:r>
              <a:rPr lang="en-GB" dirty="0" smtClean="0"/>
              <a:t>would you like some tea?</a:t>
            </a:r>
            <a:endParaRPr lang="en-GB" dirty="0"/>
          </a:p>
        </p:txBody>
      </p:sp>
      <p:sp>
        <p:nvSpPr>
          <p:cNvPr id="17" name="16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any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We use any in </a:t>
            </a:r>
            <a:r>
              <a:rPr lang="en-GB" dirty="0" smtClean="0">
                <a:solidFill>
                  <a:srgbClr val="FF0000"/>
                </a:solidFill>
              </a:rPr>
              <a:t>questions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We use any in </a:t>
            </a:r>
            <a:r>
              <a:rPr lang="en-GB" dirty="0" smtClean="0">
                <a:solidFill>
                  <a:srgbClr val="FF0000"/>
                </a:solidFill>
              </a:rPr>
              <a:t>negative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76635"/>
            <a:ext cx="1164887" cy="19002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  <p:bldP spid="17" grpId="0" build="p"/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Quantifiers</a:t>
            </a:r>
            <a:endParaRPr lang="en-GB" dirty="0"/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countable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Many (negative + questions)</a:t>
            </a:r>
          </a:p>
          <a:p>
            <a:r>
              <a:rPr lang="en-GB" dirty="0" smtClean="0"/>
              <a:t>How many? (questions)</a:t>
            </a:r>
          </a:p>
          <a:p>
            <a:r>
              <a:rPr lang="en-GB" dirty="0" smtClean="0"/>
              <a:t>A lot of/lots of (affirmative)</a:t>
            </a:r>
          </a:p>
          <a:p>
            <a:r>
              <a:rPr lang="en-GB" dirty="0" smtClean="0"/>
              <a:t>A few (questions + affirmative)</a:t>
            </a:r>
            <a:endParaRPr lang="en-GB" dirty="0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/>
              <a:t>uncountable</a:t>
            </a:r>
            <a:endParaRPr lang="en-GB" b="1" dirty="0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Much (negative + questions)</a:t>
            </a:r>
          </a:p>
          <a:p>
            <a:r>
              <a:rPr lang="en-GB" dirty="0" smtClean="0"/>
              <a:t>How much? (questions)</a:t>
            </a:r>
          </a:p>
          <a:p>
            <a:r>
              <a:rPr lang="en-GB" dirty="0" smtClean="0"/>
              <a:t>A lot of/lots of (affirmative)</a:t>
            </a:r>
          </a:p>
          <a:p>
            <a:r>
              <a:rPr lang="en-GB" dirty="0" smtClean="0"/>
              <a:t>A little (questions + affirmative)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2" descr="F: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76635"/>
            <a:ext cx="1164887" cy="19002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p"/>
      <p:bldP spid="1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Custom 2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DD7310"/>
      </a:accent1>
      <a:accent2>
        <a:srgbClr val="DE7310"/>
      </a:accent2>
      <a:accent3>
        <a:srgbClr val="DD7310"/>
      </a:accent3>
      <a:accent4>
        <a:srgbClr val="DE7310"/>
      </a:accent4>
      <a:accent5>
        <a:srgbClr val="DE7310"/>
      </a:accent5>
      <a:accent6>
        <a:srgbClr val="F79646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2850</TotalTime>
  <Words>217</Words>
  <Application>Microsoft Office PowerPoint</Application>
  <PresentationFormat>Προβολή στην οθόνη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Theme4Engl</vt:lpstr>
      <vt:lpstr>countable VS uncountable</vt:lpstr>
      <vt:lpstr>What do we mean by this?</vt:lpstr>
      <vt:lpstr>What do we mean by this?</vt:lpstr>
      <vt:lpstr>Uncountable nouns</vt:lpstr>
      <vt:lpstr>Some VS Any</vt:lpstr>
      <vt:lpstr>Quantifiers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johnhelen</dc:creator>
  <cp:lastModifiedBy>maria priovolou</cp:lastModifiedBy>
  <cp:revision>69</cp:revision>
  <dcterms:created xsi:type="dcterms:W3CDTF">2016-01-23T17:31:21Z</dcterms:created>
  <dcterms:modified xsi:type="dcterms:W3CDTF">2020-07-29T14:49:39Z</dcterms:modified>
</cp:coreProperties>
</file>