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9" r:id="rId4"/>
    <p:sldId id="260" r:id="rId5"/>
    <p:sldId id="261" r:id="rId6"/>
    <p:sldId id="262" r:id="rId7"/>
    <p:sldId id="263" r:id="rId8"/>
    <p:sldId id="264" r:id="rId9"/>
    <p:sldId id="265" r:id="rId10"/>
    <p:sldId id="266" r:id="rId11"/>
    <p:sldId id="273" r:id="rId12"/>
    <p:sldId id="267" r:id="rId13"/>
    <p:sldId id="275" r:id="rId14"/>
    <p:sldId id="276" r:id="rId15"/>
    <p:sldId id="277" r:id="rId16"/>
    <p:sldId id="278" r:id="rId17"/>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ern="1200">
        <a:solidFill>
          <a:schemeClr val="tx1"/>
        </a:solidFill>
        <a:latin typeface="Calibri" pitchFamily="34" charset="0"/>
        <a:ea typeface="ＭＳ Ｐゴシック" charset="-128"/>
        <a:cs typeface="+mn-cs"/>
      </a:defRPr>
    </a:lvl5pPr>
    <a:lvl6pPr marL="2286000" algn="l" defTabSz="914400" rtl="0" eaLnBrk="1" latinLnBrk="0" hangingPunct="1">
      <a:defRPr kern="1200">
        <a:solidFill>
          <a:schemeClr val="tx1"/>
        </a:solidFill>
        <a:latin typeface="Calibri" pitchFamily="34" charset="0"/>
        <a:ea typeface="ＭＳ Ｐゴシック" charset="-128"/>
        <a:cs typeface="+mn-cs"/>
      </a:defRPr>
    </a:lvl6pPr>
    <a:lvl7pPr marL="2743200" algn="l" defTabSz="914400" rtl="0" eaLnBrk="1" latinLnBrk="0" hangingPunct="1">
      <a:defRPr kern="1200">
        <a:solidFill>
          <a:schemeClr val="tx1"/>
        </a:solidFill>
        <a:latin typeface="Calibri" pitchFamily="34" charset="0"/>
        <a:ea typeface="ＭＳ Ｐゴシック" charset="-128"/>
        <a:cs typeface="+mn-cs"/>
      </a:defRPr>
    </a:lvl7pPr>
    <a:lvl8pPr marL="3200400" algn="l" defTabSz="914400" rtl="0" eaLnBrk="1" latinLnBrk="0" hangingPunct="1">
      <a:defRPr kern="1200">
        <a:solidFill>
          <a:schemeClr val="tx1"/>
        </a:solidFill>
        <a:latin typeface="Calibri" pitchFamily="34" charset="0"/>
        <a:ea typeface="ＭＳ Ｐゴシック" charset="-128"/>
        <a:cs typeface="+mn-cs"/>
      </a:defRPr>
    </a:lvl8pPr>
    <a:lvl9pPr marL="3657600" algn="l" defTabSz="914400" rtl="0" eaLnBrk="1" latinLnBrk="0" hangingPunct="1">
      <a:defRPr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57" autoAdjust="0"/>
    <p:restoredTop sz="92241"/>
  </p:normalViewPr>
  <p:slideViewPr>
    <p:cSldViewPr>
      <p:cViewPr varScale="1">
        <p:scale>
          <a:sx n="63" d="100"/>
          <a:sy n="63" d="100"/>
        </p:scale>
        <p:origin x="1398"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87951-4C56-422C-B860-51FE750D9608}" type="datetimeFigureOut">
              <a:rPr lang="el-GR" smtClean="0"/>
              <a:t>13/7/2020</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29B178-3E41-47D3-B9E8-691585A65269}" type="slidenum">
              <a:rPr lang="el-GR" smtClean="0"/>
              <a:t>‹#›</a:t>
            </a:fld>
            <a:endParaRPr lang="el-GR"/>
          </a:p>
        </p:txBody>
      </p:sp>
    </p:spTree>
    <p:extLst>
      <p:ext uri="{BB962C8B-B14F-4D97-AF65-F5344CB8AC3E}">
        <p14:creationId xmlns:p14="http://schemas.microsoft.com/office/powerpoint/2010/main" val="1201573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l-GR"/>
              <a:t>Στυλ κύριου τίτλου</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pPr>
              <a:defRPr/>
            </a:pPr>
            <a:fld id="{E6618402-92DF-4256-B9E0-29E7751D76EC}" type="datetimeFigureOut">
              <a:rPr lang="el-GR" smtClean="0"/>
              <a:pPr>
                <a:defRPr/>
              </a:pPr>
              <a:t>13/7/2020</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24B58FA0-35FC-4FFE-9740-605045281C7B}" type="slidenum">
              <a:rPr lang="el-GR" smtClean="0"/>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pPr>
              <a:defRPr/>
            </a:pPr>
            <a:fld id="{4C20397C-6611-4D6C-8804-DF90CDBEE242}" type="datetimeFigureOut">
              <a:rPr lang="el-GR" smtClean="0"/>
              <a:pPr>
                <a:defRPr/>
              </a:pPr>
              <a:t>13/7/2020</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925419D9-3066-4A9E-A193-095A96154C45}" type="slidenum">
              <a:rPr lang="el-GR" smtClean="0"/>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5FFF4DEB-4702-4663-AF69-25414AA7B68E}" type="datetimeFigureOut">
              <a:rPr lang="el-GR" smtClean="0"/>
              <a:pPr>
                <a:defRPr/>
              </a:pPr>
              <a:t>13/7/2020</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12C18315-C52B-482A-8428-029B0A477EA2}" type="slidenum">
              <a:rPr lang="el-GR" smtClean="0"/>
              <a:pPr>
                <a:defRPr/>
              </a:pPr>
              <a:t>‹#›</a:t>
            </a:fld>
            <a:endParaRPr lang="el-G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l-GR"/>
              <a:t>Στυλ κύριου τίτλου</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pPr>
              <a:defRPr/>
            </a:pPr>
            <a:fld id="{E34B2654-4E01-41F0-BFDD-8EE3C6656469}" type="datetimeFigureOut">
              <a:rPr lang="el-GR" smtClean="0"/>
              <a:pPr>
                <a:defRPr/>
              </a:pPr>
              <a:t>13/7/2020</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B4703114-59FB-47C9-8B97-A6DF90AF90CC}" type="slidenum">
              <a:rPr lang="el-GR" smtClean="0"/>
              <a:pPr>
                <a:defRPr/>
              </a:pPr>
              <a:t>‹#›</a:t>
            </a:fld>
            <a:endParaRPr lang="el-GR"/>
          </a:p>
        </p:txBody>
      </p:sp>
      <p:sp>
        <p:nvSpPr>
          <p:cNvPr id="7" name="Title 6"/>
          <p:cNvSpPr>
            <a:spLocks noGrp="1"/>
          </p:cNvSpPr>
          <p:nvPr>
            <p:ph type="title"/>
          </p:nvPr>
        </p:nvSpPr>
        <p:spPr/>
        <p:txBody>
          <a:bodyPr/>
          <a:lstStyle/>
          <a:p>
            <a:r>
              <a:rPr lang="el-GR"/>
              <a:t>Στυλ κύριου τίτλου</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pPr>
              <a:defRPr/>
            </a:pPr>
            <a:fld id="{775CBF01-FD0E-4391-B9E1-ACE0DBD9008E}" type="datetimeFigureOut">
              <a:rPr lang="el-GR" smtClean="0"/>
              <a:pPr>
                <a:defRPr/>
              </a:pPr>
              <a:t>13/7/2020</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3CA53B40-6886-41F0-BC02-50702D08BAD7}" type="slidenum">
              <a:rPr lang="el-GR" smtClean="0"/>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5" name="Date Placeholder 4"/>
          <p:cNvSpPr>
            <a:spLocks noGrp="1"/>
          </p:cNvSpPr>
          <p:nvPr>
            <p:ph type="dt" sz="half" idx="10"/>
          </p:nvPr>
        </p:nvSpPr>
        <p:spPr/>
        <p:txBody>
          <a:bodyPr/>
          <a:lstStyle/>
          <a:p>
            <a:pPr>
              <a:defRPr/>
            </a:pPr>
            <a:fld id="{872BF541-9B6E-422B-AE7F-E3891D4BEF94}" type="datetimeFigureOut">
              <a:rPr lang="el-GR" smtClean="0"/>
              <a:pPr>
                <a:defRPr/>
              </a:pPr>
              <a:t>13/7/2020</a:t>
            </a:fld>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05187235-6985-4D5D-AF53-A525A40FC656}" type="slidenum">
              <a:rPr lang="el-GR" smtClean="0"/>
              <a:pPr>
                <a:defRPr/>
              </a:pPr>
              <a:t>‹#›</a:t>
            </a:fld>
            <a:endParaRPr lang="el-GR"/>
          </a:p>
        </p:txBody>
      </p:sp>
      <p:sp>
        <p:nvSpPr>
          <p:cNvPr id="9" name="Content Placeholder 8"/>
          <p:cNvSpPr>
            <a:spLocks noGrp="1"/>
          </p:cNvSpPr>
          <p:nvPr>
            <p:ph sz="quarter" idx="13"/>
          </p:nvPr>
        </p:nvSpPr>
        <p:spPr>
          <a:xfrm>
            <a:off x="676655" y="2679192"/>
            <a:ext cx="3822192" cy="34472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a:defRPr/>
            </a:pPr>
            <a:fld id="{A584C7A9-9643-4F6F-864B-ED3A641D50F1}" type="datetimeFigureOut">
              <a:rPr lang="el-GR" smtClean="0"/>
              <a:pPr>
                <a:defRPr/>
              </a:pPr>
              <a:t>13/7/2020</a:t>
            </a:fld>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FC9197E3-37E9-4A7A-BA1F-2F00D9F91AE3}" type="slidenum">
              <a:rPr lang="el-GR" smtClean="0"/>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Date Placeholder 2"/>
          <p:cNvSpPr>
            <a:spLocks noGrp="1"/>
          </p:cNvSpPr>
          <p:nvPr>
            <p:ph type="dt" sz="half" idx="10"/>
          </p:nvPr>
        </p:nvSpPr>
        <p:spPr/>
        <p:txBody>
          <a:bodyPr/>
          <a:lstStyle/>
          <a:p>
            <a:pPr>
              <a:defRPr/>
            </a:pPr>
            <a:fld id="{C4287739-CFB4-4DDA-AEDD-0671AD0BBB06}" type="datetimeFigureOut">
              <a:rPr lang="el-GR" smtClean="0"/>
              <a:pPr>
                <a:defRPr/>
              </a:pPr>
              <a:t>13/7/2020</a:t>
            </a:fld>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BA5D42F8-81D9-4B66-B052-852D0BDBE904}" type="slidenum">
              <a:rPr lang="el-GR" smtClean="0"/>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18232EC5-9460-416A-A24A-29188D957A68}" type="datetimeFigureOut">
              <a:rPr lang="el-GR" smtClean="0"/>
              <a:pPr>
                <a:defRPr/>
              </a:pPr>
              <a:t>13/7/2020</a:t>
            </a:fld>
            <a:endParaRPr lang="el-GR"/>
          </a:p>
        </p:txBody>
      </p:sp>
      <p:sp>
        <p:nvSpPr>
          <p:cNvPr id="3" name="Footer Placeholder 2"/>
          <p:cNvSpPr>
            <a:spLocks noGrp="1"/>
          </p:cNvSpPr>
          <p:nvPr>
            <p:ph type="ftr" sz="quarter" idx="11"/>
          </p:nvPr>
        </p:nvSpPr>
        <p:spPr/>
        <p:txBody>
          <a:bodyPr/>
          <a:lstStyle/>
          <a:p>
            <a:pPr>
              <a:defRPr/>
            </a:pPr>
            <a:endParaRPr lang="el-GR"/>
          </a:p>
        </p:txBody>
      </p:sp>
      <p:sp>
        <p:nvSpPr>
          <p:cNvPr id="4" name="Slide Number Placeholder 3"/>
          <p:cNvSpPr>
            <a:spLocks noGrp="1"/>
          </p:cNvSpPr>
          <p:nvPr>
            <p:ph type="sldNum" sz="quarter" idx="12"/>
          </p:nvPr>
        </p:nvSpPr>
        <p:spPr/>
        <p:txBody>
          <a:bodyPr/>
          <a:lstStyle/>
          <a:p>
            <a:pPr>
              <a:defRPr/>
            </a:pPr>
            <a:fld id="{A4BDA6C6-3161-4CF1-9270-045F10A45738}" type="slidenum">
              <a:rPr lang="el-GR" smtClean="0"/>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37D583A9-5507-4E16-BA2F-33D0550B1E2E}" type="datetimeFigureOut">
              <a:rPr lang="el-GR" smtClean="0"/>
              <a:pPr>
                <a:defRPr/>
              </a:pPr>
              <a:t>13/7/2020</a:t>
            </a:fld>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B69A7A11-AE00-4A47-9654-3D7522BC20F7}" type="slidenum">
              <a:rPr lang="el-GR" smtClean="0"/>
              <a:pPr>
                <a:defRPr/>
              </a:pPr>
              <a:t>‹#›</a:t>
            </a:fld>
            <a:endParaRPr lang="el-G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l-GR"/>
              <a:t>Στυλ κύριου τίτλου</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l-GR"/>
              <a:t>Στυλ κύριου τίτλου</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pPr>
              <a:defRPr/>
            </a:pPr>
            <a:fld id="{C1596018-7A73-4905-AD92-2387D94EDA11}" type="datetimeFigureOut">
              <a:rPr lang="el-GR" smtClean="0"/>
              <a:pPr>
                <a:defRPr/>
              </a:pPr>
              <a:t>13/7/2020</a:t>
            </a:fld>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A59D849B-DABA-4449-BA31-515C506BCFF1}" type="slidenum">
              <a:rPr lang="el-GR" smtClean="0"/>
              <a:pPr>
                <a:defRPr/>
              </a:pPr>
              <a:t>‹#›</a:t>
            </a:fld>
            <a:endParaRPr lang="el-G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l-GR"/>
              <a:t>Στυλ κύριου τίτλου</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FD449BA4-24BF-43CF-BA1E-67FA3B1D85AB}" type="datetimeFigureOut">
              <a:rPr lang="el-GR" smtClean="0"/>
              <a:pPr>
                <a:defRPr/>
              </a:pPr>
              <a:t>13/7/2020</a:t>
            </a:fld>
            <a:endParaRPr lang="el-G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l-G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211596A3-889E-4964-9457-21DEDB08DF87}" type="slidenum">
              <a:rPr lang="el-GR" smtClean="0"/>
              <a:pPr>
                <a:defRPr/>
              </a:pPr>
              <a:t>‹#›</a:t>
            </a:fld>
            <a:endParaRPr lang="el-G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ctrTitle"/>
          </p:nvPr>
        </p:nvSpPr>
        <p:spPr>
          <a:xfrm>
            <a:off x="685800" y="1676400"/>
            <a:ext cx="7772400" cy="1470025"/>
          </a:xfrm>
        </p:spPr>
        <p:txBody>
          <a:bodyPr>
            <a:normAutofit/>
          </a:bodyPr>
          <a:lstStyle/>
          <a:p>
            <a:r>
              <a:rPr lang="el-GR" b="1" i="1" dirty="0">
                <a:ea typeface="ＭＳ Ｐゴシック" charset="-128"/>
              </a:rPr>
              <a:t>Θερμότητα – Εξάτμιση και συμπύκνωση</a:t>
            </a:r>
            <a:endParaRPr lang="el-GR" dirty="0">
              <a:ea typeface="ＭＳ Ｐゴシック" charset="-128"/>
            </a:endParaRPr>
          </a:p>
        </p:txBody>
      </p:sp>
      <p:sp>
        <p:nvSpPr>
          <p:cNvPr id="2051" name="Υπότιτλος 2"/>
          <p:cNvSpPr>
            <a:spLocks noGrp="1"/>
          </p:cNvSpPr>
          <p:nvPr>
            <p:ph type="subTitle" idx="1"/>
          </p:nvPr>
        </p:nvSpPr>
        <p:spPr/>
        <p:txBody>
          <a:bodyPr/>
          <a:lstStyle/>
          <a:p>
            <a:pPr eaLnBrk="1" hangingPunct="1"/>
            <a:r>
              <a:rPr lang="el-GR">
                <a:solidFill>
                  <a:srgbClr val="898989"/>
                </a:solidFill>
                <a:ea typeface="ＭＳ Ｐゴシック" charset="-128"/>
              </a:rPr>
              <a:t>Όνομα δασκάλου</a:t>
            </a:r>
          </a:p>
          <a:p>
            <a:pPr eaLnBrk="1" hangingPunct="1"/>
            <a:r>
              <a:rPr lang="el-GR">
                <a:solidFill>
                  <a:srgbClr val="898989"/>
                </a:solidFill>
                <a:ea typeface="ＭＳ Ｐゴシック" charset="-128"/>
              </a:rPr>
              <a:t>Σχολείο</a:t>
            </a: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67600" y="3995738"/>
            <a:ext cx="1458913"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a:ea typeface="ＭＳ Ｐゴシック" charset="-128"/>
              </a:rPr>
              <a:t>Εξάτμιση και συμπύκνωση – Πειραματισμός (2)</a:t>
            </a:r>
          </a:p>
        </p:txBody>
      </p:sp>
      <p:sp>
        <p:nvSpPr>
          <p:cNvPr id="3075" name="TextBox 4"/>
          <p:cNvSpPr txBox="1">
            <a:spLocks noChangeArrowheads="1"/>
          </p:cNvSpPr>
          <p:nvPr/>
        </p:nvSpPr>
        <p:spPr bwMode="auto">
          <a:xfrm>
            <a:off x="304800" y="2188281"/>
            <a:ext cx="5638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a:effectLst>
                  <a:outerShdw blurRad="38100" dist="38100" dir="2700000" algn="tl">
                    <a:srgbClr val="000000">
                      <a:alpha val="43137"/>
                    </a:srgbClr>
                  </a:outerShdw>
                </a:effectLst>
              </a:rPr>
              <a:t>Τι υπάρχει γύρω από το ποτήρι;</a:t>
            </a:r>
          </a:p>
          <a:p>
            <a:pPr eaLnBrk="1" hangingPunct="1"/>
            <a:endParaRPr lang="el-GR" sz="3200" dirty="0">
              <a:effectLst>
                <a:outerShdw blurRad="38100" dist="38100" dir="2700000" algn="tl">
                  <a:srgbClr val="000000">
                    <a:alpha val="43137"/>
                  </a:srgbClr>
                </a:outerShdw>
              </a:effectLst>
            </a:endParaRPr>
          </a:p>
          <a:p>
            <a:pPr eaLnBrk="1" hangingPunct="1"/>
            <a:r>
              <a:rPr lang="el-GR" sz="3200" dirty="0">
                <a:effectLst>
                  <a:outerShdw blurRad="38100" dist="38100" dir="2700000" algn="tl">
                    <a:srgbClr val="000000">
                      <a:alpha val="43137"/>
                    </a:srgbClr>
                  </a:outerShdw>
                </a:effectLst>
              </a:rPr>
              <a:t>Τι είναι οι σταγόνες που δημιουργούνται στο τοίχωμά του;</a:t>
            </a:r>
          </a:p>
          <a:p>
            <a:pPr eaLnBrk="1" hangingPunct="1"/>
            <a:endParaRPr lang="el-GR" sz="3200" dirty="0">
              <a:effectLst>
                <a:outerShdw blurRad="38100" dist="38100" dir="2700000" algn="tl">
                  <a:srgbClr val="000000">
                    <a:alpha val="43137"/>
                  </a:srgbClr>
                </a:outerShdw>
              </a:effectLst>
            </a:endParaRPr>
          </a:p>
          <a:p>
            <a:pPr eaLnBrk="1" hangingPunct="1"/>
            <a:r>
              <a:rPr lang="el-GR" sz="3200" dirty="0">
                <a:effectLst>
                  <a:outerShdw blurRad="38100" dist="38100" dir="2700000" algn="tl">
                    <a:srgbClr val="000000">
                      <a:alpha val="43137"/>
                    </a:srgbClr>
                  </a:outerShdw>
                </a:effectLst>
              </a:rPr>
              <a:t>Διατυπώστε τα συμπεράσματά σας χρησιμοποιώντας τις λέξεις στο πλαίσιο του βιβλίου σας.</a:t>
            </a:r>
            <a:endParaRPr lang="en-US" sz="3200" dirty="0">
              <a:effectLst>
                <a:outerShdw blurRad="38100" dist="38100" dir="2700000" algn="tl">
                  <a:srgbClr val="000000">
                    <a:alpha val="43137"/>
                  </a:srgbClr>
                </a:outerShdw>
              </a:effectLst>
            </a:endParaRP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784173" y="3352800"/>
            <a:ext cx="2682758" cy="20120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02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42" presetClass="entr" presetSubtype="0" fill="hold" grpId="0"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anim calcmode="lin" valueType="num">
                                      <p:cBhvr>
                                        <p:cTn id="8"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42" presetClass="entr" presetSubtype="0" fill="hold" grpId="0" nodeType="after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fade">
                                      <p:cBhvr>
                                        <p:cTn id="13" dur="1000"/>
                                        <p:tgtEl>
                                          <p:spTgt spid="3075">
                                            <p:txEl>
                                              <p:pRg st="2" end="2"/>
                                            </p:txEl>
                                          </p:spTgt>
                                        </p:tgtEl>
                                      </p:cBhvr>
                                    </p:animEffect>
                                    <p:anim calcmode="lin" valueType="num">
                                      <p:cBhvr>
                                        <p:cTn id="14"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2" presetClass="entr" presetSubtype="0" fill="hold" grpId="0" nodeType="after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animEffect transition="in" filter="fade">
                                      <p:cBhvr>
                                        <p:cTn id="19" dur="1000"/>
                                        <p:tgtEl>
                                          <p:spTgt spid="3075">
                                            <p:txEl>
                                              <p:pRg st="4" end="4"/>
                                            </p:txEl>
                                          </p:spTgt>
                                        </p:tgtEl>
                                      </p:cBhvr>
                                    </p:animEffect>
                                    <p:anim calcmode="lin" valueType="num">
                                      <p:cBhvr>
                                        <p:cTn id="20"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075">
                                            <p:txEl>
                                              <p:pRg st="4" end="4"/>
                                            </p:txEl>
                                          </p:spTgt>
                                        </p:tgtEl>
                                        <p:attrNameLst>
                                          <p:attrName>ppt_y</p:attrName>
                                        </p:attrNameLst>
                                      </p:cBhvr>
                                      <p:tavLst>
                                        <p:tav tm="0">
                                          <p:val>
                                            <p:strVal val="#ppt_y+.1"/>
                                          </p:val>
                                        </p:tav>
                                        <p:tav tm="100000">
                                          <p:val>
                                            <p:strVal val="#ppt_y"/>
                                          </p:val>
                                        </p:tav>
                                      </p:tavLst>
                                    </p:anim>
                                  </p:childTnLst>
                                </p:cTn>
                              </p:par>
                              <p:par>
                                <p:cTn id="22" presetID="6" presetClass="entr" presetSubtype="16" fill="hold" nodeType="withEffect">
                                  <p:stCondLst>
                                    <p:cond delay="0"/>
                                  </p:stCondLst>
                                  <p:childTnLst>
                                    <p:set>
                                      <p:cBhvr>
                                        <p:cTn id="23" dur="1" fill="hold">
                                          <p:stCondLst>
                                            <p:cond delay="0"/>
                                          </p:stCondLst>
                                        </p:cTn>
                                        <p:tgtEl>
                                          <p:spTgt spid="3077"/>
                                        </p:tgtEl>
                                        <p:attrNameLst>
                                          <p:attrName>style.visibility</p:attrName>
                                        </p:attrNameLst>
                                      </p:cBhvr>
                                      <p:to>
                                        <p:strVal val="visible"/>
                                      </p:to>
                                    </p:set>
                                    <p:animEffect transition="in" filter="circle(in)">
                                      <p:cBhvr>
                                        <p:cTn id="24" dur="1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a:ea typeface="ＭＳ Ｐゴシック" charset="-128"/>
              </a:rPr>
              <a:t>Εξάτμιση και συμπύκνωση – Πειραματισμός (2)</a:t>
            </a:r>
          </a:p>
        </p:txBody>
      </p:sp>
      <p:sp>
        <p:nvSpPr>
          <p:cNvPr id="3075" name="TextBox 4"/>
          <p:cNvSpPr txBox="1">
            <a:spLocks noChangeArrowheads="1"/>
          </p:cNvSpPr>
          <p:nvPr/>
        </p:nvSpPr>
        <p:spPr bwMode="auto">
          <a:xfrm>
            <a:off x="228601" y="2286000"/>
            <a:ext cx="533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000" dirty="0">
                <a:solidFill>
                  <a:srgbClr val="FF0000"/>
                </a:solidFill>
                <a:effectLst>
                  <a:outerShdw blurRad="38100" dist="38100" dir="2700000" algn="tl">
                    <a:srgbClr val="000000">
                      <a:alpha val="43137"/>
                    </a:srgbClr>
                  </a:outerShdw>
                </a:effectLst>
                <a:latin typeface="Comic Sans MS" panose="030F0702030302020204" pitchFamily="66" charset="0"/>
              </a:rPr>
              <a:t>Όταν ένα αέριο δίνει θερμότητα, ένα μέρος του αλλάζει φυσική κατάσταση και γίνεται υγρό. Το φαινόμενο αυτό ονομάζεται συμπύκνωση. Στον αέρα υπάρχουν υδρατμοί που συμπυκνώνονται στην επιφάνεια του ποτηριού επειδή είναι κρύα.</a:t>
            </a:r>
            <a:endParaRPr lang="en-US" sz="30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784173" y="3352800"/>
            <a:ext cx="2682758" cy="20120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4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a:ea typeface="ＭＳ Ｐゴシック" charset="-128"/>
              </a:rPr>
              <a:t>Εξάτμιση και συμπύκνωση – Πειραματισμός (2)</a:t>
            </a:r>
          </a:p>
        </p:txBody>
      </p:sp>
      <p:sp>
        <p:nvSpPr>
          <p:cNvPr id="3075" name="TextBox 4"/>
          <p:cNvSpPr txBox="1">
            <a:spLocks noChangeArrowheads="1"/>
          </p:cNvSpPr>
          <p:nvPr/>
        </p:nvSpPr>
        <p:spPr bwMode="auto">
          <a:xfrm>
            <a:off x="228600" y="2286000"/>
            <a:ext cx="48355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rPr>
              <a:t>Το χαρτί το χρησιμοποιούμε ώστε να αποκλείσουμε το γεγονός οι υδρατμοί στο εξωτερικό μέρος του ποτηριού να έχουν προκύψει από το νερό που βρισκόταν μέσα στο ποτήρι.</a:t>
            </a:r>
            <a:endParaRPr lang="en-US" sz="32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784173" y="3352800"/>
            <a:ext cx="2682758" cy="20120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39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a:ea typeface="ＭＳ Ｐゴシック" charset="-128"/>
              </a:rPr>
              <a:t>Εξάτμιση και συμπύκνωση – Εφαρμογή (</a:t>
            </a:r>
            <a:r>
              <a:rPr lang="en-US" sz="3200" dirty="0">
                <a:ea typeface="ＭＳ Ｐゴシック" charset="-128"/>
              </a:rPr>
              <a:t>1</a:t>
            </a:r>
            <a:r>
              <a:rPr lang="el-GR" sz="3200" dirty="0">
                <a:ea typeface="ＭＳ Ｐゴシック" charset="-128"/>
              </a:rPr>
              <a:t>)</a:t>
            </a:r>
          </a:p>
        </p:txBody>
      </p:sp>
      <p:sp>
        <p:nvSpPr>
          <p:cNvPr id="3075" name="TextBox 4"/>
          <p:cNvSpPr txBox="1">
            <a:spLocks noChangeArrowheads="1"/>
          </p:cNvSpPr>
          <p:nvPr/>
        </p:nvSpPr>
        <p:spPr bwMode="auto">
          <a:xfrm>
            <a:off x="152401" y="2349451"/>
            <a:ext cx="64048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a:effectLst>
                  <a:outerShdw blurRad="38100" dist="38100" dir="2700000" algn="tl">
                    <a:srgbClr val="000000">
                      <a:alpha val="43137"/>
                    </a:srgbClr>
                  </a:outerShdw>
                </a:effectLst>
              </a:rPr>
              <a:t>Εξηγήστε γιατί τα μαλλιά μας στεγνώνουν πιο γρήγορα όταν τα φυσά ζεστός αέρας.</a:t>
            </a: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715000" y="3023396"/>
            <a:ext cx="3406439" cy="32707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44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randombar(horizontal)">
                                      <p:cBhvr>
                                        <p:cTn id="11" dur="500"/>
                                        <p:tgtEl>
                                          <p:spTgt spid="3077"/>
                                        </p:tgtEl>
                                      </p:cBhvr>
                                    </p:animEffect>
                                  </p:childTnLst>
                                </p:cTn>
                              </p:par>
                            </p:childTnLst>
                          </p:cTn>
                        </p:par>
                        <p:par>
                          <p:cTn id="12" fill="hold">
                            <p:stCondLst>
                              <p:cond delay="1000"/>
                            </p:stCondLst>
                            <p:childTnLst>
                              <p:par>
                                <p:cTn id="13" presetID="32" presetClass="emph" presetSubtype="0" fill="hold" nodeType="afterEffect">
                                  <p:stCondLst>
                                    <p:cond delay="0"/>
                                  </p:stCondLst>
                                  <p:childTnLst>
                                    <p:animRot by="120000">
                                      <p:cBhvr>
                                        <p:cTn id="14" dur="100" fill="hold">
                                          <p:stCondLst>
                                            <p:cond delay="0"/>
                                          </p:stCondLst>
                                        </p:cTn>
                                        <p:tgtEl>
                                          <p:spTgt spid="3077"/>
                                        </p:tgtEl>
                                        <p:attrNameLst>
                                          <p:attrName>r</p:attrName>
                                        </p:attrNameLst>
                                      </p:cBhvr>
                                    </p:animRot>
                                    <p:animRot by="-240000">
                                      <p:cBhvr>
                                        <p:cTn id="15" dur="200" fill="hold">
                                          <p:stCondLst>
                                            <p:cond delay="200"/>
                                          </p:stCondLst>
                                        </p:cTn>
                                        <p:tgtEl>
                                          <p:spTgt spid="3077"/>
                                        </p:tgtEl>
                                        <p:attrNameLst>
                                          <p:attrName>r</p:attrName>
                                        </p:attrNameLst>
                                      </p:cBhvr>
                                    </p:animRot>
                                    <p:animRot by="240000">
                                      <p:cBhvr>
                                        <p:cTn id="16" dur="200" fill="hold">
                                          <p:stCondLst>
                                            <p:cond delay="400"/>
                                          </p:stCondLst>
                                        </p:cTn>
                                        <p:tgtEl>
                                          <p:spTgt spid="3077"/>
                                        </p:tgtEl>
                                        <p:attrNameLst>
                                          <p:attrName>r</p:attrName>
                                        </p:attrNameLst>
                                      </p:cBhvr>
                                    </p:animRot>
                                    <p:animRot by="-240000">
                                      <p:cBhvr>
                                        <p:cTn id="17" dur="200" fill="hold">
                                          <p:stCondLst>
                                            <p:cond delay="600"/>
                                          </p:stCondLst>
                                        </p:cTn>
                                        <p:tgtEl>
                                          <p:spTgt spid="3077"/>
                                        </p:tgtEl>
                                        <p:attrNameLst>
                                          <p:attrName>r</p:attrName>
                                        </p:attrNameLst>
                                      </p:cBhvr>
                                    </p:animRot>
                                    <p:animRot by="120000">
                                      <p:cBhvr>
                                        <p:cTn id="18" dur="200" fill="hold">
                                          <p:stCondLst>
                                            <p:cond delay="800"/>
                                          </p:stCondLst>
                                        </p:cTn>
                                        <p:tgtEl>
                                          <p:spTgt spid="30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a:ea typeface="ＭＳ Ｐゴシック" charset="-128"/>
              </a:rPr>
              <a:t>Εξάτμιση και συμπύκνωση – Εφαρμογή (</a:t>
            </a:r>
            <a:r>
              <a:rPr lang="en-US" sz="3200" dirty="0">
                <a:ea typeface="ＭＳ Ｐゴシック" charset="-128"/>
              </a:rPr>
              <a:t>1</a:t>
            </a:r>
            <a:r>
              <a:rPr lang="el-GR" sz="3200" dirty="0">
                <a:ea typeface="ＭＳ Ｐゴシック" charset="-128"/>
              </a:rPr>
              <a:t>)</a:t>
            </a: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105400" y="2438080"/>
            <a:ext cx="4016039" cy="38560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152401" y="2590800"/>
            <a:ext cx="510539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rPr>
              <a:t>Λόγω του </a:t>
            </a:r>
            <a:r>
              <a:rPr lang="el-GR" sz="3200">
                <a:solidFill>
                  <a:srgbClr val="FF0000"/>
                </a:solidFill>
                <a:effectLst>
                  <a:outerShdw blurRad="38100" dist="38100" dir="2700000" algn="tl">
                    <a:srgbClr val="000000">
                      <a:alpha val="43137"/>
                    </a:srgbClr>
                  </a:outerShdw>
                </a:effectLst>
                <a:latin typeface="Comic Sans MS" panose="030F0702030302020204" pitchFamily="66" charset="0"/>
              </a:rPr>
              <a:t>ζεστού αέρα, το νερό </a:t>
            </a:r>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rPr>
              <a:t>από τα μαλλιά μας εξατμίζεται πιο γρήγορα.</a:t>
            </a:r>
          </a:p>
        </p:txBody>
      </p:sp>
    </p:spTree>
    <p:extLst>
      <p:ext uri="{BB962C8B-B14F-4D97-AF65-F5344CB8AC3E}">
        <p14:creationId xmlns:p14="http://schemas.microsoft.com/office/powerpoint/2010/main" val="342899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a:ea typeface="ＭＳ Ｐゴシック" charset="-128"/>
              </a:rPr>
              <a:t>Εξάτμιση και συμπύκνωση – Εφαρμογή (</a:t>
            </a:r>
            <a:r>
              <a:rPr lang="en-US" sz="3200" dirty="0">
                <a:ea typeface="ＭＳ Ｐゴシック" charset="-128"/>
              </a:rPr>
              <a:t>2</a:t>
            </a:r>
            <a:r>
              <a:rPr lang="el-GR" sz="3200" dirty="0">
                <a:ea typeface="ＭＳ Ｐゴシック" charset="-128"/>
              </a:rPr>
              <a:t>)</a:t>
            </a:r>
          </a:p>
        </p:txBody>
      </p:sp>
      <p:sp>
        <p:nvSpPr>
          <p:cNvPr id="3075" name="TextBox 4"/>
          <p:cNvSpPr txBox="1">
            <a:spLocks noChangeArrowheads="1"/>
          </p:cNvSpPr>
          <p:nvPr/>
        </p:nvSpPr>
        <p:spPr bwMode="auto">
          <a:xfrm>
            <a:off x="152401" y="2349451"/>
            <a:ext cx="541019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a:effectLst>
                  <a:outerShdw blurRad="38100" dist="38100" dir="2700000" algn="tl">
                    <a:srgbClr val="000000">
                      <a:alpha val="43137"/>
                    </a:srgbClr>
                  </a:outerShdw>
                </a:effectLst>
              </a:rPr>
              <a:t>Γιατί τα τζάμια τον χειμώνα θαμπώνουν στο εσωτερικό μέρος τους όταν έξω κάνει κρύο;</a:t>
            </a: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573110" y="2577662"/>
            <a:ext cx="3454401" cy="2590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87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fade">
                                      <p:cBhvr>
                                        <p:cTn id="11"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a:ea typeface="ＭＳ Ｐゴシック" charset="-128"/>
              </a:rPr>
              <a:t>Εξάτμιση και συμπύκνωση – Εφαρμογή (</a:t>
            </a:r>
            <a:r>
              <a:rPr lang="en-US" sz="3200">
                <a:ea typeface="ＭＳ Ｐゴシック" charset="-128"/>
              </a:rPr>
              <a:t>2</a:t>
            </a:r>
            <a:r>
              <a:rPr lang="el-GR" sz="3200">
                <a:ea typeface="ＭＳ Ｐゴシック" charset="-128"/>
              </a:rPr>
              <a:t>)</a:t>
            </a:r>
            <a:endParaRPr lang="el-GR" sz="3200" dirty="0">
              <a:ea typeface="ＭＳ Ｐゴシック" charset="-128"/>
            </a:endParaRPr>
          </a:p>
        </p:txBody>
      </p:sp>
      <p:sp>
        <p:nvSpPr>
          <p:cNvPr id="3075" name="TextBox 4"/>
          <p:cNvSpPr txBox="1">
            <a:spLocks noChangeArrowheads="1"/>
          </p:cNvSpPr>
          <p:nvPr/>
        </p:nvSpPr>
        <p:spPr bwMode="auto">
          <a:xfrm>
            <a:off x="152399" y="4114800"/>
            <a:ext cx="541019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rPr>
              <a:t>Τα τζάμια θαμπώνουν, γιατί είναι κρύα και επάνω τους συμπυκνώνονται οι υδρατμοί που υπάρχουν στον αέρα του δωματίου.</a:t>
            </a: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573110" y="2577662"/>
            <a:ext cx="3454401" cy="2590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02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a:ea typeface="ＭＳ Ｐゴシック" charset="-128"/>
              </a:rPr>
              <a:t>Εξάτμιση και συμπύκνωση – Πορεία διδασκαλίας</a:t>
            </a:r>
          </a:p>
        </p:txBody>
      </p:sp>
      <p:sp>
        <p:nvSpPr>
          <p:cNvPr id="3075" name="TextBox 4"/>
          <p:cNvSpPr txBox="1">
            <a:spLocks noChangeArrowheads="1"/>
          </p:cNvSpPr>
          <p:nvPr/>
        </p:nvSpPr>
        <p:spPr bwMode="auto">
          <a:xfrm>
            <a:off x="117473" y="2286000"/>
            <a:ext cx="48355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a:effectLst>
                  <a:outerShdw blurRad="38100" dist="38100" dir="2700000" algn="tl">
                    <a:srgbClr val="000000">
                      <a:alpha val="43137"/>
                    </a:srgbClr>
                  </a:outerShdw>
                </a:effectLst>
              </a:rPr>
              <a:t>Τα μαλλιά μας στεγνώνουν μετά το λούσιμο, ακόμη κι αν δεν τα σκουπίσουμε. Αν μάλιστα τα φυσά ζεστός αέρας στεγνώνουν πολύ πιο γρήγορα. Γιατί άραγε συμβαίνει αυτό;</a:t>
            </a:r>
            <a:endParaRPr lang="en-US" sz="3200" dirty="0">
              <a:effectLst>
                <a:outerShdw blurRad="38100" dist="38100" dir="2700000" algn="tl">
                  <a:srgbClr val="000000">
                    <a:alpha val="43137"/>
                  </a:srgbClr>
                </a:outerShdw>
              </a:effectLst>
            </a:endParaRP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349501" y="3210894"/>
            <a:ext cx="3577012" cy="3434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randombar(horizontal)">
                                      <p:cBhvr>
                                        <p:cTn id="11"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a:ea typeface="ＭＳ Ｐゴシック" charset="-128"/>
              </a:rPr>
              <a:t>Εξάτμιση και συμπύκνωση – Πειραματισμός (1)</a:t>
            </a:r>
          </a:p>
        </p:txBody>
      </p:sp>
      <p:sp>
        <p:nvSpPr>
          <p:cNvPr id="3075" name="TextBox 4"/>
          <p:cNvSpPr txBox="1">
            <a:spLocks noChangeArrowheads="1"/>
          </p:cNvSpPr>
          <p:nvPr/>
        </p:nvSpPr>
        <p:spPr bwMode="auto">
          <a:xfrm>
            <a:off x="117473" y="2286000"/>
            <a:ext cx="48355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a:effectLst>
                  <a:outerShdw blurRad="38100" dist="38100" dir="2700000" algn="tl">
                    <a:srgbClr val="000000">
                      <a:alpha val="43137"/>
                    </a:srgbClr>
                  </a:outerShdw>
                </a:effectLst>
              </a:rPr>
              <a:t>Με ένα σταγονόμετρο ρίξε μια σταγόνα οινόπνευμα στο θρανίο σου. Παρατήρησε τη σταγόνα για μερικά λεπτά και κατέγραψε την παρατήρησή σου.</a:t>
            </a:r>
            <a:endParaRPr lang="en-US" sz="3200" dirty="0">
              <a:effectLst>
                <a:outerShdw blurRad="38100" dist="38100" dir="2700000" algn="tl">
                  <a:srgbClr val="000000">
                    <a:alpha val="43137"/>
                  </a:srgbClr>
                </a:outerShdw>
              </a:effectLst>
            </a:endParaRP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349501" y="4548157"/>
            <a:ext cx="3577012" cy="2012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302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par>
                                <p:cTn id="8" presetID="10" presetClass="entr" presetSubtype="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fade">
                                      <p:cBhvr>
                                        <p:cTn id="10"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a:ea typeface="ＭＳ Ｐゴシック" charset="-128"/>
              </a:rPr>
              <a:t>Εξάτμιση και συμπύκνωση – Πειραματισμός (1)</a:t>
            </a:r>
          </a:p>
        </p:txBody>
      </p:sp>
      <p:pic>
        <p:nvPicPr>
          <p:cNvPr id="6"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5.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38199" y="2590800"/>
            <a:ext cx="7483475" cy="4206169"/>
          </a:xfrm>
          <a:prstGeom prst="rect">
            <a:avLst/>
          </a:prstGeom>
        </p:spPr>
      </p:pic>
    </p:spTree>
    <p:extLst>
      <p:ext uri="{BB962C8B-B14F-4D97-AF65-F5344CB8AC3E}">
        <p14:creationId xmlns:p14="http://schemas.microsoft.com/office/powerpoint/2010/main" val="394717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5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a:ea typeface="ＭＳ Ｐゴシック" charset="-128"/>
              </a:rPr>
              <a:t>Εξάτμιση και συμπύκνωση – Πειραματισμός (1)</a:t>
            </a:r>
          </a:p>
        </p:txBody>
      </p:sp>
      <p:sp>
        <p:nvSpPr>
          <p:cNvPr id="3075" name="TextBox 4"/>
          <p:cNvSpPr txBox="1">
            <a:spLocks noChangeArrowheads="1"/>
          </p:cNvSpPr>
          <p:nvPr/>
        </p:nvSpPr>
        <p:spPr bwMode="auto">
          <a:xfrm>
            <a:off x="117473" y="2286000"/>
            <a:ext cx="48355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rPr>
              <a:t>Η σταγόνα όσο περνά η ώρα μικραίνει και τελικά «εξαφανίζεται».</a:t>
            </a:r>
            <a:endParaRPr lang="en-US" sz="32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349501" y="4548157"/>
            <a:ext cx="3577012" cy="2012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78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par>
                                <p:cTn id="8" presetID="10" presetClass="entr" presetSubtype="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fade">
                                      <p:cBhvr>
                                        <p:cTn id="10"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a:ea typeface="ＭＳ Ｐゴシック" charset="-128"/>
              </a:rPr>
              <a:t>Εξάτμιση και συμπύκνωση – Πειραματισμός (1)</a:t>
            </a:r>
          </a:p>
        </p:txBody>
      </p:sp>
      <p:sp>
        <p:nvSpPr>
          <p:cNvPr id="3075" name="TextBox 4"/>
          <p:cNvSpPr txBox="1">
            <a:spLocks noChangeArrowheads="1"/>
          </p:cNvSpPr>
          <p:nvPr/>
        </p:nvSpPr>
        <p:spPr bwMode="auto">
          <a:xfrm>
            <a:off x="228600" y="2286000"/>
            <a:ext cx="48355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a:effectLst>
                  <a:outerShdw blurRad="38100" dist="38100" dir="2700000" algn="tl">
                    <a:srgbClr val="000000">
                      <a:alpha val="43137"/>
                    </a:srgbClr>
                  </a:outerShdw>
                </a:effectLst>
              </a:rPr>
              <a:t>Γενικεύστε τώρα τις παρατηρήσεις σας ώστε να προκύψει ένα συμπέρασμα που να αφορά όλα τα υγρά. Χρησιμοποιήστε τις λέξεις που φαίνονται στο πλαίσιο του βιβλίου σας.</a:t>
            </a:r>
            <a:endParaRPr lang="en-US" sz="3200" dirty="0">
              <a:effectLst>
                <a:outerShdw blurRad="38100" dist="38100" dir="2700000" algn="tl">
                  <a:srgbClr val="000000">
                    <a:alpha val="43137"/>
                  </a:srgbClr>
                </a:outerShdw>
              </a:effectLst>
            </a:endParaRP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349501" y="4548157"/>
            <a:ext cx="3577012" cy="2012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09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a:ea typeface="ＭＳ Ｐゴシック" charset="-128"/>
              </a:rPr>
              <a:t>Εξάτμιση και συμπύκνωση – Πειραματισμός (1)</a:t>
            </a:r>
          </a:p>
        </p:txBody>
      </p:sp>
      <p:sp>
        <p:nvSpPr>
          <p:cNvPr id="3075" name="TextBox 4"/>
          <p:cNvSpPr txBox="1">
            <a:spLocks noChangeArrowheads="1"/>
          </p:cNvSpPr>
          <p:nvPr/>
        </p:nvSpPr>
        <p:spPr bwMode="auto">
          <a:xfrm>
            <a:off x="1447800" y="2971800"/>
            <a:ext cx="613092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rPr>
              <a:t>Όταν ένα υγρό παίρνει </a:t>
            </a:r>
            <a:r>
              <a:rPr lang="el-GR" sz="3200"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θερμότητα</a:t>
            </a:r>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rPr>
              <a:t>, ένα μέρος από την επιφάνειά του αλλάζει φυσική κατάσταση και γίνεται αέριο. </a:t>
            </a:r>
          </a:p>
          <a:p>
            <a:pPr eaLnBrk="1" hangingPunct="1"/>
            <a:r>
              <a:rPr lang="el-GR" sz="3200">
                <a:solidFill>
                  <a:srgbClr val="FF0000"/>
                </a:solidFill>
                <a:effectLst>
                  <a:outerShdw blurRad="38100" dist="38100" dir="2700000" algn="tl">
                    <a:srgbClr val="000000">
                      <a:alpha val="43137"/>
                    </a:srgbClr>
                  </a:outerShdw>
                </a:effectLst>
                <a:latin typeface="Comic Sans MS" panose="030F0702030302020204" pitchFamily="66" charset="0"/>
              </a:rPr>
              <a:t>Το </a:t>
            </a:r>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rPr>
              <a:t>φαινόμενο αυτό το ονομάζουμε εξάτμιση.</a:t>
            </a:r>
            <a:endParaRPr lang="en-US" sz="32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46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a:ea typeface="ＭＳ Ｐゴシック" charset="-128"/>
              </a:rPr>
              <a:t>Εξάτμιση και συμπύκνωση – Πειραματισμός (2)</a:t>
            </a:r>
          </a:p>
        </p:txBody>
      </p:sp>
      <p:sp>
        <p:nvSpPr>
          <p:cNvPr id="3075" name="TextBox 4"/>
          <p:cNvSpPr txBox="1">
            <a:spLocks noChangeArrowheads="1"/>
          </p:cNvSpPr>
          <p:nvPr/>
        </p:nvSpPr>
        <p:spPr bwMode="auto">
          <a:xfrm>
            <a:off x="228600" y="2286000"/>
            <a:ext cx="48355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a:effectLst>
                  <a:outerShdw blurRad="38100" dist="38100" dir="2700000" algn="tl">
                    <a:srgbClr val="000000">
                      <a:alpha val="43137"/>
                    </a:srgbClr>
                  </a:outerShdw>
                </a:effectLst>
              </a:rPr>
              <a:t>Βάλε ένα ποτήρι νερό και μερικά παγάκια. Σκούπισε καλά το εξωτερικό μέρος του ποτηριού και σκέπασέ το με ένα χαρτόνι. Τι παρατηρείς μετά από μερικά λεπτά;</a:t>
            </a:r>
            <a:endParaRPr lang="en-US" sz="3200" dirty="0">
              <a:effectLst>
                <a:outerShdw blurRad="38100" dist="38100" dir="2700000" algn="tl">
                  <a:srgbClr val="000000">
                    <a:alpha val="43137"/>
                  </a:srgbClr>
                </a:outerShdw>
              </a:effectLst>
            </a:endParaRP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784173" y="3352800"/>
            <a:ext cx="2682758" cy="20120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57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circle(in)">
                                      <p:cBhvr>
                                        <p:cTn id="12" dur="1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a:ea typeface="ＭＳ Ｐゴシック" charset="-128"/>
              </a:rPr>
              <a:t>Εξάτμιση και συμπύκνωση – Πειραματισμός (2)</a:t>
            </a:r>
          </a:p>
        </p:txBody>
      </p:sp>
      <p:sp>
        <p:nvSpPr>
          <p:cNvPr id="3075" name="TextBox 4"/>
          <p:cNvSpPr txBox="1">
            <a:spLocks noChangeArrowheads="1"/>
          </p:cNvSpPr>
          <p:nvPr/>
        </p:nvSpPr>
        <p:spPr bwMode="auto">
          <a:xfrm>
            <a:off x="346075" y="2286000"/>
            <a:ext cx="48355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rPr>
              <a:t>Στο εξωτερικό μέρος του ποτηριού δημιουργούνται σταγόνες νερού.</a:t>
            </a:r>
            <a:endParaRPr lang="en-US" sz="32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784173" y="3352800"/>
            <a:ext cx="2682758" cy="20120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4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1">
  <a:themeElements>
    <a:clrScheme name="Προσαρμοσμένο 31">
      <a:dk1>
        <a:sysClr val="windowText" lastClr="000000"/>
      </a:dk1>
      <a:lt1>
        <a:sysClr val="window" lastClr="FFFFFF"/>
      </a:lt1>
      <a:dk2>
        <a:srgbClr val="073E87"/>
      </a:dk2>
      <a:lt2>
        <a:srgbClr val="C6E7FC"/>
      </a:lt2>
      <a:accent1>
        <a:srgbClr val="FF350A"/>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Κυματομορφή">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υματομορφή">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Θέμα1</Template>
  <TotalTime>4689</TotalTime>
  <Words>442</Words>
  <Application>Microsoft Office PowerPoint</Application>
  <PresentationFormat>Προβολή στην οθόνη (4:3)</PresentationFormat>
  <Paragraphs>37</Paragraphs>
  <Slides>16</Slides>
  <Notes>0</Notes>
  <HiddenSlides>0</HiddenSlides>
  <MMClips>1</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16</vt:i4>
      </vt:variant>
    </vt:vector>
  </HeadingPairs>
  <TitlesOfParts>
    <vt:vector size="21" baseType="lpstr">
      <vt:lpstr>Calibri</vt:lpstr>
      <vt:lpstr>Candara</vt:lpstr>
      <vt:lpstr>Comic Sans MS</vt:lpstr>
      <vt:lpstr>Symbol</vt:lpstr>
      <vt:lpstr>Θέμα1</vt:lpstr>
      <vt:lpstr>Θερμότητα – Εξάτμιση και συμπύκνωση</vt:lpstr>
      <vt:lpstr>Εξάτμιση και συμπύκνωση – Πορεία διδασκαλίας</vt:lpstr>
      <vt:lpstr>Εξάτμιση και συμπύκνωση – Πειραματισμός (1)</vt:lpstr>
      <vt:lpstr>Εξάτμιση και συμπύκνωση – Πειραματισμός (1)</vt:lpstr>
      <vt:lpstr>Εξάτμιση και συμπύκνωση – Πειραματισμός (1)</vt:lpstr>
      <vt:lpstr>Εξάτμιση και συμπύκνωση – Πειραματισμός (1)</vt:lpstr>
      <vt:lpstr>Εξάτμιση και συμπύκνωση – Πειραματισμός (1)</vt:lpstr>
      <vt:lpstr>Εξάτμιση και συμπύκνωση – Πειραματισμός (2)</vt:lpstr>
      <vt:lpstr>Εξάτμιση και συμπύκνωση – Πειραματισμός (2)</vt:lpstr>
      <vt:lpstr>Εξάτμιση και συμπύκνωση – Πειραματισμός (2)</vt:lpstr>
      <vt:lpstr>Εξάτμιση και συμπύκνωση – Πειραματισμός (2)</vt:lpstr>
      <vt:lpstr>Εξάτμιση και συμπύκνωση – Πειραματισμός (2)</vt:lpstr>
      <vt:lpstr>Εξάτμιση και συμπύκνωση – Εφαρμογή (1)</vt:lpstr>
      <vt:lpstr>Εξάτμιση και συμπύκνωση – Εφαρμογή (1)</vt:lpstr>
      <vt:lpstr>Εξάτμιση και συμπύκνωση – Εφαρμογή (2)</vt:lpstr>
      <vt:lpstr>Εξάτμιση και συμπύκνωση – Εφαρμογή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Ενότητα 1: Η τάξη μου</dc:title>
  <dc:creator>ÎÎ¬Î½Ï„Î¹Î± Î Î±Ï€Î±Î³ÎµÏ‰ÏÎ³Î¯Î¿Ï…</dc:creator>
  <cp:lastModifiedBy>Nantia Papageorgiou</cp:lastModifiedBy>
  <cp:revision>230</cp:revision>
  <dcterms:created xsi:type="dcterms:W3CDTF">2015-06-06T08:58:39Z</dcterms:created>
  <dcterms:modified xsi:type="dcterms:W3CDTF">2020-07-13T07:31:42Z</dcterms:modified>
</cp:coreProperties>
</file>