
<file path=[Content_Types].xml><?xml version="1.0" encoding="utf-8"?>
<Types xmlns="http://schemas.openxmlformats.org/package/2006/content-types">
  <Default Extension="xml" ContentType="application/xml"/>
  <Default Extension="jpeg" ContentType="image/jpeg"/>
  <Default Extension="wmv" ContentType="video/x-ms-wm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 id="274" r:id="rId20"/>
    <p:sldId id="275" r:id="rId21"/>
    <p:sldId id="276" r:id="rId22"/>
    <p:sldId id="277" r:id="rId23"/>
    <p:sldId id="278"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7" autoAdjust="0"/>
    <p:restoredTop sz="92241"/>
  </p:normalViewPr>
  <p:slideViewPr>
    <p:cSldViewPr>
      <p:cViewPr>
        <p:scale>
          <a:sx n="60" d="100"/>
          <a:sy n="60" d="100"/>
        </p:scale>
        <p:origin x="237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87951-4C56-422C-B860-51FE750D9608}" type="datetimeFigureOut">
              <a:rPr lang="el-GR" smtClean="0"/>
              <a:t>19/9/16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9B178-3E41-47D3-B9E8-691585A65269}" type="slidenum">
              <a:rPr lang="el-GR" smtClean="0"/>
              <a:t>‹#›</a:t>
            </a:fld>
            <a:endParaRPr lang="el-GR"/>
          </a:p>
        </p:txBody>
      </p:sp>
    </p:spTree>
    <p:extLst>
      <p:ext uri="{BB962C8B-B14F-4D97-AF65-F5344CB8AC3E}">
        <p14:creationId xmlns:p14="http://schemas.microsoft.com/office/powerpoint/2010/main" val="12015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pPr>
              <a:defRPr/>
            </a:pPr>
            <a:fld id="{E6618402-92DF-4256-B9E0-29E7751D76EC}" type="datetimeFigureOut">
              <a:rPr lang="el-GR" smtClean="0"/>
              <a:pPr>
                <a:defRPr/>
              </a:pPr>
              <a:t>19/9/16</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24B58FA0-35FC-4FFE-9740-605045281C7B}"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pPr>
              <a:defRPr/>
            </a:pPr>
            <a:fld id="{4C20397C-6611-4D6C-8804-DF90CDBEE242}" type="datetimeFigureOut">
              <a:rPr lang="el-GR" smtClean="0"/>
              <a:pPr>
                <a:defRPr/>
              </a:pPr>
              <a:t>19/9/16</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25419D9-3066-4A9E-A193-095A96154C45}"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FFF4DEB-4702-4663-AF69-25414AA7B68E}" type="datetimeFigureOut">
              <a:rPr lang="el-GR" smtClean="0"/>
              <a:pPr>
                <a:defRPr/>
              </a:pPr>
              <a:t>19/9/16</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12C18315-C52B-482A-8428-029B0A477EA2}" type="slidenum">
              <a:rPr lang="el-GR" smtClean="0"/>
              <a:pPr>
                <a:defRPr/>
              </a:pPr>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pPr>
              <a:defRPr/>
            </a:pPr>
            <a:fld id="{E34B2654-4E01-41F0-BFDD-8EE3C6656469}" type="datetimeFigureOut">
              <a:rPr lang="el-GR" smtClean="0"/>
              <a:pPr>
                <a:defRPr/>
              </a:pPr>
              <a:t>19/9/16</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B4703114-59FB-47C9-8B97-A6DF90AF90CC}" type="slidenum">
              <a:rPr lang="el-GR" smtClean="0"/>
              <a:pPr>
                <a:defRPr/>
              </a:pPr>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775CBF01-FD0E-4391-B9E1-ACE0DBD9008E}" type="datetimeFigureOut">
              <a:rPr lang="el-GR" smtClean="0"/>
              <a:pPr>
                <a:defRPr/>
              </a:pPr>
              <a:t>19/9/16</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CA53B40-6886-41F0-BC02-50702D08BAD7}"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pPr>
              <a:defRPr/>
            </a:pPr>
            <a:fld id="{872BF541-9B6E-422B-AE7F-E3891D4BEF94}" type="datetimeFigureOut">
              <a:rPr lang="el-GR" smtClean="0"/>
              <a:pPr>
                <a:defRPr/>
              </a:pPr>
              <a:t>19/9/16</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05187235-6985-4D5D-AF53-A525A40FC656}" type="slidenum">
              <a:rPr lang="el-GR" smtClean="0"/>
              <a:pPr>
                <a:defRPr/>
              </a:pPr>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a:defRPr/>
            </a:pPr>
            <a:fld id="{A584C7A9-9643-4F6F-864B-ED3A641D50F1}" type="datetimeFigureOut">
              <a:rPr lang="el-GR" smtClean="0"/>
              <a:pPr>
                <a:defRPr/>
              </a:pPr>
              <a:t>19/9/16</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FC9197E3-37E9-4A7A-BA1F-2F00D9F91AE3}"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pPr>
              <a:defRPr/>
            </a:pPr>
            <a:fld id="{C4287739-CFB4-4DDA-AEDD-0671AD0BBB06}" type="datetimeFigureOut">
              <a:rPr lang="el-GR" smtClean="0"/>
              <a:pPr>
                <a:defRPr/>
              </a:pPr>
              <a:t>19/9/16</a:t>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BA5D42F8-81D9-4B66-B052-852D0BDBE904}"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18232EC5-9460-416A-A24A-29188D957A68}" type="datetimeFigureOut">
              <a:rPr lang="el-GR" smtClean="0"/>
              <a:pPr>
                <a:defRPr/>
              </a:pPr>
              <a:t>19/9/16</a:t>
            </a:fld>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A4BDA6C6-3161-4CF1-9270-045F10A45738}"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7D583A9-5507-4E16-BA2F-33D0550B1E2E}" type="datetimeFigureOut">
              <a:rPr lang="el-GR" smtClean="0"/>
              <a:pPr>
                <a:defRPr/>
              </a:pPr>
              <a:t>19/9/16</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B69A7A11-AE00-4A47-9654-3D7522BC20F7}" type="slidenum">
              <a:rPr lang="el-GR" smtClean="0"/>
              <a:pPr>
                <a:defRPr/>
              </a:pPr>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C1596018-7A73-4905-AD92-2387D94EDA11}" type="datetimeFigureOut">
              <a:rPr lang="el-GR" smtClean="0"/>
              <a:pPr>
                <a:defRPr/>
              </a:pPr>
              <a:t>19/9/16</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A59D849B-DABA-4449-BA31-515C506BCFF1}" type="slidenum">
              <a:rPr lang="el-GR" smtClean="0"/>
              <a:pPr>
                <a:defRPr/>
              </a:pPr>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FD449BA4-24BF-43CF-BA1E-67FA3B1D85AB}" type="datetimeFigureOut">
              <a:rPr lang="el-GR" smtClean="0"/>
              <a:pPr>
                <a:defRPr/>
              </a:pPr>
              <a:t>19/9/16</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211596A3-889E-4964-9457-21DEDB08DF87}" type="slidenum">
              <a:rPr lang="el-GR" smtClean="0"/>
              <a:pPr>
                <a:defRPr/>
              </a:pPr>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5" Type="http://schemas.openxmlformats.org/officeDocument/2006/relationships/image" Target="../media/image7.png"/><Relationship Id="rId1" Type="http://schemas.microsoft.com/office/2007/relationships/media" Target="../media/media1.wmv"/><Relationship Id="rId2" Type="http://schemas.openxmlformats.org/officeDocument/2006/relationships/video" Target="../media/media1.wm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685800" y="1676400"/>
            <a:ext cx="7772400" cy="1470025"/>
          </a:xfrm>
        </p:spPr>
        <p:txBody>
          <a:bodyPr>
            <a:normAutofit/>
          </a:bodyPr>
          <a:lstStyle/>
          <a:p>
            <a:r>
              <a:rPr lang="el-GR" b="1" i="1" dirty="0" smtClean="0">
                <a:ea typeface="ＭＳ Ｐゴシック" charset="-128"/>
              </a:rPr>
              <a:t>Θερμότητα – Εξάτμιση και συμπύκνωση</a:t>
            </a:r>
            <a:endParaRPr lang="el-GR" dirty="0" smtClean="0">
              <a:ea typeface="ＭＳ Ｐゴシック" charset="-128"/>
            </a:endParaRPr>
          </a:p>
        </p:txBody>
      </p:sp>
      <p:sp>
        <p:nvSpPr>
          <p:cNvPr id="2051" name="Υπότιτλος 2"/>
          <p:cNvSpPr>
            <a:spLocks noGrp="1"/>
          </p:cNvSpPr>
          <p:nvPr>
            <p:ph type="subTitle" idx="1"/>
          </p:nvPr>
        </p:nvSpPr>
        <p:spPr/>
        <p:txBody>
          <a:bodyPr/>
          <a:lstStyle/>
          <a:p>
            <a:pPr eaLnBrk="1" hangingPunct="1"/>
            <a:r>
              <a:rPr lang="el-GR" smtClean="0">
                <a:solidFill>
                  <a:srgbClr val="898989"/>
                </a:solidFill>
                <a:ea typeface="ＭＳ Ｐゴシック" charset="-128"/>
              </a:rPr>
              <a:t>Όνομα δασκάλου</a:t>
            </a:r>
          </a:p>
          <a:p>
            <a:pPr eaLnBrk="1" hangingPunct="1"/>
            <a:r>
              <a:rPr lang="el-GR" smtClean="0">
                <a:solidFill>
                  <a:srgbClr val="898989"/>
                </a:solidFill>
                <a:ea typeface="ＭＳ Ｐゴシック" charset="-128"/>
              </a:rPr>
              <a:t>Σχολείο</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3995738"/>
            <a:ext cx="145891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(2)</a:t>
            </a:r>
            <a:endParaRPr lang="el-GR" sz="3200" dirty="0">
              <a:ea typeface="ＭＳ Ｐゴシック" charset="-128"/>
            </a:endParaRPr>
          </a:p>
        </p:txBody>
      </p:sp>
      <p:sp>
        <p:nvSpPr>
          <p:cNvPr id="3075" name="TextBox 4"/>
          <p:cNvSpPr txBox="1">
            <a:spLocks noChangeArrowheads="1"/>
          </p:cNvSpPr>
          <p:nvPr/>
        </p:nvSpPr>
        <p:spPr bwMode="auto">
          <a:xfrm>
            <a:off x="346075" y="2286000"/>
            <a:ext cx="4835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Στο εξωτερικό μέρος του ποτηριού δημιουργούνται σταγόνες νερού.</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(2)</a:t>
            </a:r>
            <a:endParaRPr lang="el-GR" sz="3200" dirty="0">
              <a:ea typeface="ＭＳ Ｐゴシック" charset="-128"/>
            </a:endParaRPr>
          </a:p>
        </p:txBody>
      </p:sp>
      <p:sp>
        <p:nvSpPr>
          <p:cNvPr id="3075" name="TextBox 4"/>
          <p:cNvSpPr txBox="1">
            <a:spLocks noChangeArrowheads="1"/>
          </p:cNvSpPr>
          <p:nvPr/>
        </p:nvSpPr>
        <p:spPr bwMode="auto">
          <a:xfrm>
            <a:off x="304800" y="2188281"/>
            <a:ext cx="5638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Τι υπάρχει γύρω από το ποτήρι;</a:t>
            </a:r>
          </a:p>
          <a:p>
            <a:pPr eaLnBrk="1" hangingPunct="1"/>
            <a:endParaRPr lang="el-GR" sz="3200" dirty="0" smtClean="0">
              <a:effectLst>
                <a:outerShdw blurRad="38100" dist="38100" dir="2700000" algn="tl">
                  <a:srgbClr val="000000">
                    <a:alpha val="43137"/>
                  </a:srgbClr>
                </a:outerShdw>
              </a:effectLst>
            </a:endParaRPr>
          </a:p>
          <a:p>
            <a:pPr eaLnBrk="1" hangingPunct="1"/>
            <a:r>
              <a:rPr lang="el-GR" sz="3200" dirty="0" smtClean="0">
                <a:effectLst>
                  <a:outerShdw blurRad="38100" dist="38100" dir="2700000" algn="tl">
                    <a:srgbClr val="000000">
                      <a:alpha val="43137"/>
                    </a:srgbClr>
                  </a:outerShdw>
                </a:effectLst>
              </a:rPr>
              <a:t>Τι είναι οι σταγόνες που δημιουργούνται στο τοίχωμά του;</a:t>
            </a:r>
          </a:p>
          <a:p>
            <a:pPr eaLnBrk="1" hangingPunct="1"/>
            <a:endParaRPr lang="el-GR" sz="3200" dirty="0">
              <a:effectLst>
                <a:outerShdw blurRad="38100" dist="38100" dir="2700000" algn="tl">
                  <a:srgbClr val="000000">
                    <a:alpha val="43137"/>
                  </a:srgbClr>
                </a:outerShdw>
              </a:effectLst>
            </a:endParaRPr>
          </a:p>
          <a:p>
            <a:pPr eaLnBrk="1" hangingPunct="1"/>
            <a:r>
              <a:rPr lang="el-GR" sz="3200" dirty="0" smtClean="0">
                <a:effectLst>
                  <a:outerShdw blurRad="38100" dist="38100" dir="2700000" algn="tl">
                    <a:srgbClr val="000000">
                      <a:alpha val="43137"/>
                    </a:srgbClr>
                  </a:outerShdw>
                </a:effectLst>
              </a:rPr>
              <a:t>Διατυπώστε τα συμπεράσματά σας χρησιμοποιώντας τις λέξεις στο πλαίσιο του βιβλίου σας.</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0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42"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1000"/>
                                        <p:tgtEl>
                                          <p:spTgt spid="3075">
                                            <p:txEl>
                                              <p:pRg st="2" end="2"/>
                                            </p:txEl>
                                          </p:spTgt>
                                        </p:tgtEl>
                                      </p:cBhvr>
                                    </p:animEffect>
                                    <p:anim calcmode="lin" valueType="num">
                                      <p:cBhvr>
                                        <p:cTn id="14"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1000"/>
                                        <p:tgtEl>
                                          <p:spTgt spid="3075">
                                            <p:txEl>
                                              <p:pRg st="4" end="4"/>
                                            </p:txEl>
                                          </p:spTgt>
                                        </p:tgtEl>
                                      </p:cBhvr>
                                    </p:animEffect>
                                    <p:anim calcmode="lin" valueType="num">
                                      <p:cBhvr>
                                        <p:cTn id="20"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3077"/>
                                        </p:tgtEl>
                                        <p:attrNameLst>
                                          <p:attrName>style.visibility</p:attrName>
                                        </p:attrNameLst>
                                      </p:cBhvr>
                                      <p:to>
                                        <p:strVal val="visible"/>
                                      </p:to>
                                    </p:set>
                                    <p:animEffect transition="in" filter="circle(in)">
                                      <p:cBhvr>
                                        <p:cTn id="24" dur="1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(2)</a:t>
            </a:r>
            <a:endParaRPr lang="el-GR" sz="3200" dirty="0">
              <a:ea typeface="ＭＳ Ｐゴシック" charset="-128"/>
            </a:endParaRPr>
          </a:p>
        </p:txBody>
      </p:sp>
      <p:sp>
        <p:nvSpPr>
          <p:cNvPr id="3075" name="TextBox 4"/>
          <p:cNvSpPr txBox="1">
            <a:spLocks noChangeArrowheads="1"/>
          </p:cNvSpPr>
          <p:nvPr/>
        </p:nvSpPr>
        <p:spPr bwMode="auto">
          <a:xfrm>
            <a:off x="228601" y="2286000"/>
            <a:ext cx="533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000" dirty="0" smtClean="0">
                <a:solidFill>
                  <a:srgbClr val="FF0000"/>
                </a:solidFill>
                <a:effectLst>
                  <a:outerShdw blurRad="38100" dist="38100" dir="2700000" algn="tl">
                    <a:srgbClr val="000000">
                      <a:alpha val="43137"/>
                    </a:srgbClr>
                  </a:outerShdw>
                </a:effectLst>
                <a:latin typeface="Comic Sans MS" panose="030F0702030302020204" pitchFamily="66" charset="0"/>
              </a:rPr>
              <a:t>Όταν ένα αέριο δίνει θερμότητα, ένα μέρος του αλλάζει φυσική κατάσταση και γίνεται υγρό. Το φαινόμενο αυτό ονομάζεται συμπύκνωση. Στον αέρα υπάρχουν υδρατμοί που συμπυκνώνονται στην επιφάνεια του ποτηριού επειδή είναι κρύα.</a:t>
            </a:r>
            <a:endParaRPr lang="en-US" sz="3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(2)</a:t>
            </a:r>
            <a:endParaRPr lang="el-GR" sz="3200" dirty="0">
              <a:ea typeface="ＭＳ Ｐゴシック" charset="-128"/>
            </a:endParaRPr>
          </a:p>
        </p:txBody>
      </p:sp>
      <p:sp>
        <p:nvSpPr>
          <p:cNvPr id="3075" name="TextBox 4"/>
          <p:cNvSpPr txBox="1">
            <a:spLocks noChangeArrowheads="1"/>
          </p:cNvSpPr>
          <p:nvPr/>
        </p:nvSpPr>
        <p:spPr bwMode="auto">
          <a:xfrm>
            <a:off x="228600" y="2286000"/>
            <a:ext cx="4835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Το χαρτί το χρησιμοποιούμε ώστε να αποκλείσουμε το γεγονός οι υδρατμοί στο εξωτερικό μέρος του ποτηριού να έχουν προκύψει από το νερό που βρισκόταν μέσα στο ποτήρι.</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3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(1)</a:t>
            </a:r>
            <a:endParaRPr lang="el-GR" sz="3200" dirty="0">
              <a:ea typeface="ＭＳ Ｐゴシック" charset="-128"/>
            </a:endParaRPr>
          </a:p>
        </p:txBody>
      </p:sp>
      <p:sp>
        <p:nvSpPr>
          <p:cNvPr id="3075" name="TextBox 4"/>
          <p:cNvSpPr txBox="1">
            <a:spLocks noChangeArrowheads="1"/>
          </p:cNvSpPr>
          <p:nvPr/>
        </p:nvSpPr>
        <p:spPr bwMode="auto">
          <a:xfrm>
            <a:off x="152400" y="2349451"/>
            <a:ext cx="87741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Ο Ευθύμης όταν πηγαίνει το καλοκαίρι στο χωριό του συχνά βλέπει τον παππού του να χρησιμοποιεί τον ανεμιστήρα για να δροσιστεί.</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4321462"/>
            <a:ext cx="2492786" cy="249278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280745" y="3810000"/>
            <a:ext cx="67929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Πώς πιστεύεις ότι βοηθά ο ανεμιστήρας τον παππού, εάν γνωρίζεις ότι η λειτουργία του επιταχύνει τη διαδικασία της εξάτμισης του ιδρώτα;</a:t>
            </a:r>
          </a:p>
        </p:txBody>
      </p:sp>
    </p:spTree>
    <p:extLst>
      <p:ext uri="{BB962C8B-B14F-4D97-AF65-F5344CB8AC3E}">
        <p14:creationId xmlns:p14="http://schemas.microsoft.com/office/powerpoint/2010/main" val="41566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(1)</a:t>
            </a:r>
            <a:endParaRPr lang="el-GR" sz="3200" dirty="0">
              <a:ea typeface="ＭＳ Ｐゴシック" charset="-128"/>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4321462"/>
            <a:ext cx="2492786" cy="249278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2286000" y="2728118"/>
            <a:ext cx="666435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2800" dirty="0" smtClean="0">
                <a:solidFill>
                  <a:srgbClr val="FF0000"/>
                </a:solidFill>
                <a:effectLst>
                  <a:outerShdw blurRad="38100" dist="38100" dir="2700000" algn="tl">
                    <a:srgbClr val="000000">
                      <a:alpha val="43137"/>
                    </a:srgbClr>
                  </a:outerShdw>
                </a:effectLst>
                <a:latin typeface="Comic Sans MS" panose="030F0702030302020204" pitchFamily="66" charset="0"/>
              </a:rPr>
              <a:t>Ο ανεμιστήρας εντείνει το φαινόμενο της εξάτμισης του ιδρώτα. Αφού κατά την εξάτμιση το πρώην υγρό απορροφά θερμότητα, αυτό σημαίνει ότι το σώμα μας αποβάλλει θερμότητα και επομένως αισθάνεται πιο όμορφα τις ζεστές καλοκαιρινές ημέρες.</a:t>
            </a:r>
          </a:p>
        </p:txBody>
      </p:sp>
    </p:spTree>
    <p:extLst>
      <p:ext uri="{BB962C8B-B14F-4D97-AF65-F5344CB8AC3E}">
        <p14:creationId xmlns:p14="http://schemas.microsoft.com/office/powerpoint/2010/main" val="27193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(2)</a:t>
            </a:r>
            <a:endParaRPr lang="el-GR" sz="3200" dirty="0">
              <a:ea typeface="ＭＳ Ｐゴシック" charset="-128"/>
            </a:endParaRPr>
          </a:p>
        </p:txBody>
      </p:sp>
      <p:sp>
        <p:nvSpPr>
          <p:cNvPr id="3075" name="TextBox 4"/>
          <p:cNvSpPr txBox="1">
            <a:spLocks noChangeArrowheads="1"/>
          </p:cNvSpPr>
          <p:nvPr/>
        </p:nvSpPr>
        <p:spPr bwMode="auto">
          <a:xfrm>
            <a:off x="152400" y="2349451"/>
            <a:ext cx="87741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Η γιαγιά όμως ανησυχεί μήπως  ο παππούς πάθει ψύξη. Μπορείς να ερμηνεύσεις την ανησυχία της γιαγιάς και το όνομα της συγκεκριμένης πάθησης;</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971800" y="4800601"/>
            <a:ext cx="3714099" cy="185383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outHorizontal)">
                                      <p:cBhvr>
                                        <p:cTn id="7" dur="500"/>
                                        <p:tgtEl>
                                          <p:spTgt spid="307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randombar(horizontal)">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(2)</a:t>
            </a:r>
            <a:endParaRPr lang="el-GR" sz="3200" dirty="0">
              <a:ea typeface="ＭＳ Ｐゴシック" charset="-128"/>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971800" y="4800601"/>
            <a:ext cx="3714099" cy="185383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52400" y="2438400"/>
            <a:ext cx="90152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2800" dirty="0" smtClean="0">
                <a:solidFill>
                  <a:srgbClr val="FF0000"/>
                </a:solidFill>
                <a:effectLst>
                  <a:outerShdw blurRad="38100" dist="38100" dir="2700000" algn="tl">
                    <a:srgbClr val="000000">
                      <a:alpha val="43137"/>
                    </a:srgbClr>
                  </a:outerShdw>
                </a:effectLst>
                <a:latin typeface="Comic Sans MS" panose="030F0702030302020204" pitchFamily="66" charset="0"/>
              </a:rPr>
              <a:t>Εάν αποβάλλει μεγάλα ποσά θερμότητας και απότομα μέσω της εξάτμισης του ιδρώτα, είναι πιθανό να πονέσει κάποιο σημείο του σώματός του. Τότε λέμε ότι έπαθε ψύξη γιατί ακριβώς απέβαλε πολύ θερμότητα οπότε και κρύωσε πολύ.</a:t>
            </a:r>
          </a:p>
        </p:txBody>
      </p:sp>
    </p:spTree>
    <p:extLst>
      <p:ext uri="{BB962C8B-B14F-4D97-AF65-F5344CB8AC3E}">
        <p14:creationId xmlns:p14="http://schemas.microsoft.com/office/powerpoint/2010/main" val="16807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(3)</a:t>
            </a:r>
            <a:endParaRPr lang="el-GR" sz="3200" dirty="0">
              <a:ea typeface="ＭＳ Ｐゴシック" charset="-128"/>
            </a:endParaRPr>
          </a:p>
        </p:txBody>
      </p:sp>
      <p:sp>
        <p:nvSpPr>
          <p:cNvPr id="3075" name="TextBox 4"/>
          <p:cNvSpPr txBox="1">
            <a:spLocks noChangeArrowheads="1"/>
          </p:cNvSpPr>
          <p:nvPr/>
        </p:nvSpPr>
        <p:spPr bwMode="auto">
          <a:xfrm>
            <a:off x="152400" y="2349451"/>
            <a:ext cx="87741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Γιατί όταν θέλουμε να φάμε μια καυτή σούπα, φυσάμε τις κουταλιές μας;</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638800" y="4363017"/>
            <a:ext cx="3019211" cy="2259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5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randombar(horizontal)">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(3)</a:t>
            </a:r>
            <a:endParaRPr lang="el-GR" sz="3200" dirty="0">
              <a:ea typeface="ＭＳ Ｐゴシック" charset="-128"/>
            </a:endParaRPr>
          </a:p>
        </p:txBody>
      </p:sp>
      <p:sp>
        <p:nvSpPr>
          <p:cNvPr id="3075" name="TextBox 4"/>
          <p:cNvSpPr txBox="1">
            <a:spLocks noChangeArrowheads="1"/>
          </p:cNvSpPr>
          <p:nvPr/>
        </p:nvSpPr>
        <p:spPr bwMode="auto">
          <a:xfrm>
            <a:off x="152400" y="2590800"/>
            <a:ext cx="87741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Φυσώντας, επιταχύνουμε την εξάτμιση, άρα περισσότερη θερμότητα απορροφάται από την καυτή σούπα, με αποτέλεσμα να κρυώνει.</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638800" y="4363017"/>
            <a:ext cx="3019211" cy="2259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62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Πορεία διδασκαλίας</a:t>
            </a:r>
            <a:endParaRPr lang="el-GR" sz="3200" dirty="0">
              <a:ea typeface="ＭＳ Ｐゴシック" charset="-128"/>
            </a:endParaRPr>
          </a:p>
        </p:txBody>
      </p:sp>
      <p:sp>
        <p:nvSpPr>
          <p:cNvPr id="3075" name="TextBox 4"/>
          <p:cNvSpPr txBox="1">
            <a:spLocks noChangeArrowheads="1"/>
          </p:cNvSpPr>
          <p:nvPr/>
        </p:nvSpPr>
        <p:spPr bwMode="auto">
          <a:xfrm>
            <a:off x="117473"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Τα μαλλιά μας στεγνώνουν μετά το λούσιμο, ακόμη κι αν δεν τα σκουπίσουμε. Αν μάλιστα τα φυσά ζεστός αέρας στεγνώνουν πολύ πιο γρήγορα. Γιατί άραγε συμβαίνει αυτό;</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3210894"/>
            <a:ext cx="3577012" cy="343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randombar(horizontal)">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(4)</a:t>
            </a:r>
            <a:endParaRPr lang="el-GR" sz="3200" dirty="0">
              <a:ea typeface="ＭＳ Ｐゴシック" charset="-128"/>
            </a:endParaRPr>
          </a:p>
        </p:txBody>
      </p:sp>
      <p:sp>
        <p:nvSpPr>
          <p:cNvPr id="3075" name="TextBox 4"/>
          <p:cNvSpPr txBox="1">
            <a:spLocks noChangeArrowheads="1"/>
          </p:cNvSpPr>
          <p:nvPr/>
        </p:nvSpPr>
        <p:spPr bwMode="auto">
          <a:xfrm>
            <a:off x="152401" y="2349451"/>
            <a:ext cx="6404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Εξηγήστε γιατί τα μαλλιά μας στεγνώνουν πιο γρήγορα όταν τα φυσά ζεστός αέρας.</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15000" y="3023396"/>
            <a:ext cx="3406439" cy="3270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4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randombar(horizontal)">
                                      <p:cBhvr>
                                        <p:cTn id="11" dur="500"/>
                                        <p:tgtEl>
                                          <p:spTgt spid="3077"/>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3077"/>
                                        </p:tgtEl>
                                        <p:attrNameLst>
                                          <p:attrName>r</p:attrName>
                                        </p:attrNameLst>
                                      </p:cBhvr>
                                    </p:animRot>
                                    <p:animRot by="-240000">
                                      <p:cBhvr>
                                        <p:cTn id="15" dur="200" fill="hold">
                                          <p:stCondLst>
                                            <p:cond delay="200"/>
                                          </p:stCondLst>
                                        </p:cTn>
                                        <p:tgtEl>
                                          <p:spTgt spid="3077"/>
                                        </p:tgtEl>
                                        <p:attrNameLst>
                                          <p:attrName>r</p:attrName>
                                        </p:attrNameLst>
                                      </p:cBhvr>
                                    </p:animRot>
                                    <p:animRot by="240000">
                                      <p:cBhvr>
                                        <p:cTn id="16" dur="200" fill="hold">
                                          <p:stCondLst>
                                            <p:cond delay="400"/>
                                          </p:stCondLst>
                                        </p:cTn>
                                        <p:tgtEl>
                                          <p:spTgt spid="3077"/>
                                        </p:tgtEl>
                                        <p:attrNameLst>
                                          <p:attrName>r</p:attrName>
                                        </p:attrNameLst>
                                      </p:cBhvr>
                                    </p:animRot>
                                    <p:animRot by="-240000">
                                      <p:cBhvr>
                                        <p:cTn id="17" dur="200" fill="hold">
                                          <p:stCondLst>
                                            <p:cond delay="600"/>
                                          </p:stCondLst>
                                        </p:cTn>
                                        <p:tgtEl>
                                          <p:spTgt spid="3077"/>
                                        </p:tgtEl>
                                        <p:attrNameLst>
                                          <p:attrName>r</p:attrName>
                                        </p:attrNameLst>
                                      </p:cBhvr>
                                    </p:animRot>
                                    <p:animRot by="120000">
                                      <p:cBhvr>
                                        <p:cTn id="18" dur="200" fill="hold">
                                          <p:stCondLst>
                                            <p:cond delay="800"/>
                                          </p:stCondLst>
                                        </p:cTn>
                                        <p:tgtEl>
                                          <p:spTgt spid="30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(4)</a:t>
            </a:r>
            <a:endParaRPr lang="el-GR" sz="3200" dirty="0">
              <a:ea typeface="ＭＳ Ｐゴシック" charset="-128"/>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105400" y="2438080"/>
            <a:ext cx="4016039" cy="3856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52401" y="2590800"/>
            <a:ext cx="51053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Λόγω του </a:t>
            </a:r>
            <a:r>
              <a:rPr lang="el-GR" sz="3200" smtClean="0">
                <a:solidFill>
                  <a:srgbClr val="FF0000"/>
                </a:solidFill>
                <a:effectLst>
                  <a:outerShdw blurRad="38100" dist="38100" dir="2700000" algn="tl">
                    <a:srgbClr val="000000">
                      <a:alpha val="43137"/>
                    </a:srgbClr>
                  </a:outerShdw>
                </a:effectLst>
                <a:latin typeface="Comic Sans MS" panose="030F0702030302020204" pitchFamily="66" charset="0"/>
              </a:rPr>
              <a:t>ζεστού αέρα, το νερό </a:t>
            </a:r>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από τα μαλλιά μας εξατμίζεται πιο γρήγορα.</a:t>
            </a:r>
          </a:p>
        </p:txBody>
      </p:sp>
    </p:spTree>
    <p:extLst>
      <p:ext uri="{BB962C8B-B14F-4D97-AF65-F5344CB8AC3E}">
        <p14:creationId xmlns:p14="http://schemas.microsoft.com/office/powerpoint/2010/main" val="34289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(5)</a:t>
            </a:r>
            <a:endParaRPr lang="el-GR" sz="3200" dirty="0">
              <a:ea typeface="ＭＳ Ｐゴシック" charset="-128"/>
            </a:endParaRPr>
          </a:p>
        </p:txBody>
      </p:sp>
      <p:sp>
        <p:nvSpPr>
          <p:cNvPr id="3075" name="TextBox 4"/>
          <p:cNvSpPr txBox="1">
            <a:spLocks noChangeArrowheads="1"/>
          </p:cNvSpPr>
          <p:nvPr/>
        </p:nvSpPr>
        <p:spPr bwMode="auto">
          <a:xfrm>
            <a:off x="152401" y="2349451"/>
            <a:ext cx="54101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Γιατί τα τζάμια τον χειμώνα θαμπώνουν στο εσωτερικό μέρος τους όταν έξω κάνει κρύο;</a:t>
            </a: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73110" y="2577662"/>
            <a:ext cx="3454401"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Εφαρμογή (5)</a:t>
            </a:r>
            <a:endParaRPr lang="el-GR" sz="3200" dirty="0">
              <a:ea typeface="ＭＳ Ｐゴシック" charset="-128"/>
            </a:endParaRPr>
          </a:p>
        </p:txBody>
      </p:sp>
      <p:sp>
        <p:nvSpPr>
          <p:cNvPr id="3075" name="TextBox 4"/>
          <p:cNvSpPr txBox="1">
            <a:spLocks noChangeArrowheads="1"/>
          </p:cNvSpPr>
          <p:nvPr/>
        </p:nvSpPr>
        <p:spPr bwMode="auto">
          <a:xfrm>
            <a:off x="152399" y="4114800"/>
            <a:ext cx="54101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Τα τζάμια θαμπώνουν, γιατί είναι κρύα και επάνω τους συμπυκνώνονται οι υδρατμοί που υπάρχουν στον αέρα του δωματίου.</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73110" y="2577662"/>
            <a:ext cx="3454401"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0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Πορεία διδασκαλίας</a:t>
            </a:r>
            <a:endParaRPr lang="el-GR" sz="3200" dirty="0">
              <a:ea typeface="ＭＳ Ｐゴシック" charset="-128"/>
            </a:endParaRPr>
          </a:p>
        </p:txBody>
      </p:sp>
      <p:sp>
        <p:nvSpPr>
          <p:cNvPr id="3075" name="TextBox 4"/>
          <p:cNvSpPr txBox="1">
            <a:spLocks noChangeArrowheads="1"/>
          </p:cNvSpPr>
          <p:nvPr/>
        </p:nvSpPr>
        <p:spPr bwMode="auto">
          <a:xfrm>
            <a:off x="117473" y="2286000"/>
            <a:ext cx="4835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Συχνά τις νύχτες ακουμπάμε ένα ποτήρι νερό στο κομοδίνο. Το ίδιο έκανε και ο Δημήτρης, αλλά δεν το ήπιε. Αν είχε σημειώσει τη στάθμη του πριν πέσει για ύπνο το πρωί πιστεύεις ότι θα έχει διαφοροποιηθεί;</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rot="5400000">
            <a:off x="5796626" y="3642330"/>
            <a:ext cx="3577012" cy="2682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(1)</a:t>
            </a:r>
            <a:endParaRPr lang="el-GR" sz="3200" dirty="0">
              <a:ea typeface="ＭＳ Ｐゴシック" charset="-128"/>
            </a:endParaRPr>
          </a:p>
        </p:txBody>
      </p:sp>
      <p:sp>
        <p:nvSpPr>
          <p:cNvPr id="3075" name="TextBox 4"/>
          <p:cNvSpPr txBox="1">
            <a:spLocks noChangeArrowheads="1"/>
          </p:cNvSpPr>
          <p:nvPr/>
        </p:nvSpPr>
        <p:spPr bwMode="auto">
          <a:xfrm>
            <a:off x="117473"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Με ένα σταγονόμετρο ρίξε μια σταγόνα οινόπνευμα στο θρανίο σου. Παρατήρησε τη σταγόνα για μερικά λεπτά και κατέγραψε την παρατήρησή σου.</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4548157"/>
            <a:ext cx="3577012" cy="20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0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(1)</a:t>
            </a:r>
            <a:endParaRPr lang="el-GR" sz="3200" dirty="0">
              <a:ea typeface="ＭＳ Ｐゴシック" charset="-128"/>
            </a:endParaRP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5.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8199" y="2590800"/>
            <a:ext cx="7483475" cy="4206169"/>
          </a:xfrm>
          <a:prstGeom prst="rect">
            <a:avLst/>
          </a:prstGeom>
        </p:spPr>
      </p:pic>
    </p:spTree>
    <p:extLst>
      <p:ext uri="{BB962C8B-B14F-4D97-AF65-F5344CB8AC3E}">
        <p14:creationId xmlns:p14="http://schemas.microsoft.com/office/powerpoint/2010/main" val="394717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(1)</a:t>
            </a:r>
            <a:endParaRPr lang="el-GR" sz="3200" dirty="0">
              <a:ea typeface="ＭＳ Ｐゴシック" charset="-128"/>
            </a:endParaRPr>
          </a:p>
        </p:txBody>
      </p:sp>
      <p:sp>
        <p:nvSpPr>
          <p:cNvPr id="3075" name="TextBox 4"/>
          <p:cNvSpPr txBox="1">
            <a:spLocks noChangeArrowheads="1"/>
          </p:cNvSpPr>
          <p:nvPr/>
        </p:nvSpPr>
        <p:spPr bwMode="auto">
          <a:xfrm>
            <a:off x="117473" y="2286000"/>
            <a:ext cx="4835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Η σταγόνα όσο περνά η ώρα μικραίνει και τελικά «εξαφανίζεται».</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4548157"/>
            <a:ext cx="3577012" cy="20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7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(1)</a:t>
            </a:r>
            <a:endParaRPr lang="el-GR" sz="3200" dirty="0">
              <a:ea typeface="ＭＳ Ｐゴシック" charset="-128"/>
            </a:endParaRPr>
          </a:p>
        </p:txBody>
      </p:sp>
      <p:sp>
        <p:nvSpPr>
          <p:cNvPr id="3075" name="TextBox 4"/>
          <p:cNvSpPr txBox="1">
            <a:spLocks noChangeArrowheads="1"/>
          </p:cNvSpPr>
          <p:nvPr/>
        </p:nvSpPr>
        <p:spPr bwMode="auto">
          <a:xfrm>
            <a:off x="228600"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Γενικεύστε τώρα τις παρατηρήσεις σας ώστε να προκύψει ένα συμπέρασμα που να αφορά όλα τα υγρά. Χρησιμοποιήστε τις λέξεις που φαίνονται στο πλαίσιο του βιβλίου σας.</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49501" y="4548157"/>
            <a:ext cx="3577012" cy="20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0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(1)</a:t>
            </a:r>
            <a:endParaRPr lang="el-GR" sz="3200" dirty="0">
              <a:ea typeface="ＭＳ Ｐゴシック" charset="-128"/>
            </a:endParaRPr>
          </a:p>
        </p:txBody>
      </p:sp>
      <p:sp>
        <p:nvSpPr>
          <p:cNvPr id="3075" name="TextBox 4"/>
          <p:cNvSpPr txBox="1">
            <a:spLocks noChangeArrowheads="1"/>
          </p:cNvSpPr>
          <p:nvPr/>
        </p:nvSpPr>
        <p:spPr bwMode="auto">
          <a:xfrm>
            <a:off x="1447800" y="2971800"/>
            <a:ext cx="613092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Όταν ένα υγρό παίρνει </a:t>
            </a:r>
            <a:r>
              <a:rPr lang="el-GR" sz="3200" dirty="0" smtClean="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θερμότητα</a:t>
            </a:r>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 ένα μέρος από την επιφάνειά του αλλάζει φυσική κατάσταση και γίνεται αέριο. </a:t>
            </a:r>
          </a:p>
          <a:p>
            <a:pPr eaLnBrk="1" hangingPunct="1"/>
            <a:r>
              <a:rPr lang="el-GR" sz="3200" smtClean="0">
                <a:solidFill>
                  <a:srgbClr val="FF0000"/>
                </a:solidFill>
                <a:effectLst>
                  <a:outerShdw blurRad="38100" dist="38100" dir="2700000" algn="tl">
                    <a:srgbClr val="000000">
                      <a:alpha val="43137"/>
                    </a:srgbClr>
                  </a:outerShdw>
                </a:effectLst>
                <a:latin typeface="Comic Sans MS" panose="030F0702030302020204" pitchFamily="66" charset="0"/>
              </a:rPr>
              <a:t>Το </a:t>
            </a:r>
            <a:r>
              <a:rPr lang="el-GR" sz="3200" dirty="0" smtClean="0">
                <a:solidFill>
                  <a:srgbClr val="FF0000"/>
                </a:solidFill>
                <a:effectLst>
                  <a:outerShdw blurRad="38100" dist="38100" dir="2700000" algn="tl">
                    <a:srgbClr val="000000">
                      <a:alpha val="43137"/>
                    </a:srgbClr>
                  </a:outerShdw>
                </a:effectLst>
                <a:latin typeface="Comic Sans MS" panose="030F0702030302020204" pitchFamily="66" charset="0"/>
              </a:rPr>
              <a:t>φαινόμενο αυτό το ονομάζουμε εξάτμιση.</a:t>
            </a:r>
            <a:endParaRPr lang="en-US" sz="32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4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Εξάτμιση και συμπύκνωση – Πειραματισμός (2)</a:t>
            </a:r>
            <a:endParaRPr lang="el-GR" sz="3200" dirty="0">
              <a:ea typeface="ＭＳ Ｐゴシック" charset="-128"/>
            </a:endParaRPr>
          </a:p>
        </p:txBody>
      </p:sp>
      <p:sp>
        <p:nvSpPr>
          <p:cNvPr id="3075" name="TextBox 4"/>
          <p:cNvSpPr txBox="1">
            <a:spLocks noChangeArrowheads="1"/>
          </p:cNvSpPr>
          <p:nvPr/>
        </p:nvSpPr>
        <p:spPr bwMode="auto">
          <a:xfrm>
            <a:off x="228600" y="2286000"/>
            <a:ext cx="4835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l-GR" sz="3200" dirty="0" smtClean="0">
                <a:effectLst>
                  <a:outerShdw blurRad="38100" dist="38100" dir="2700000" algn="tl">
                    <a:srgbClr val="000000">
                      <a:alpha val="43137"/>
                    </a:srgbClr>
                  </a:outerShdw>
                </a:effectLst>
              </a:rPr>
              <a:t>Βάλε ένα ποτήρι νερό και μερικά παγάκια. Σκούπισε καλά το εξωτερικό μέρος του ποτηριού και σκέπασέ το με ένα χαρτόνι. Τι παρατηρείς μετά από μερικά λεπτά;</a:t>
            </a:r>
            <a:endParaRPr lang="en-US" sz="3200" dirty="0">
              <a:effectLst>
                <a:outerShdw blurRad="38100" dist="38100" dir="2700000" algn="tl">
                  <a:srgbClr val="000000">
                    <a:alpha val="43137"/>
                  </a:srgbClr>
                </a:outerShdw>
              </a:effectLst>
            </a:endParaRPr>
          </a:p>
        </p:txBody>
      </p:sp>
      <p:pic>
        <p:nvPicPr>
          <p:cNvPr id="3077"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84173" y="3352800"/>
            <a:ext cx="2682758" cy="2012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5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ircle(in)">
                                      <p:cBhvr>
                                        <p:cTn id="12" dur="1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Προσαρμοσμένο 31">
      <a:dk1>
        <a:sysClr val="windowText" lastClr="000000"/>
      </a:dk1>
      <a:lt1>
        <a:sysClr val="window" lastClr="FFFFFF"/>
      </a:lt1>
      <a:dk2>
        <a:srgbClr val="073E87"/>
      </a:dk2>
      <a:lt2>
        <a:srgbClr val="C6E7FC"/>
      </a:lt2>
      <a:accent1>
        <a:srgbClr val="FF350A"/>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Θέμα1</Template>
  <TotalTime>4682</TotalTime>
  <Words>715</Words>
  <Application>Microsoft Macintosh PowerPoint</Application>
  <PresentationFormat>On-screen Show (4:3)</PresentationFormat>
  <Paragraphs>52</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Candara</vt:lpstr>
      <vt:lpstr>Comic Sans MS</vt:lpstr>
      <vt:lpstr>ＭＳ Ｐゴシック</vt:lpstr>
      <vt:lpstr>Symbol</vt:lpstr>
      <vt:lpstr>Θέμα1</vt:lpstr>
      <vt:lpstr>Θερμότητα – Εξάτμιση και συμπύκνωση</vt:lpstr>
      <vt:lpstr>Εξάτμιση και συμπύκνωση – Πορεία διδασκαλίας</vt:lpstr>
      <vt:lpstr>Εξάτμιση και συμπύκνωση – Πορεία διδασκαλίας</vt:lpstr>
      <vt:lpstr>Εξάτμιση και συμπύκνωση – Πειραματισμός (1)</vt:lpstr>
      <vt:lpstr>Εξάτμιση και συμπύκνωση – Πειραματισμός (1)</vt:lpstr>
      <vt:lpstr>Εξάτμιση και συμπύκνωση – Πειραματισμός (1)</vt:lpstr>
      <vt:lpstr>Εξάτμιση και συμπύκνωση – Πειραματισμός (1)</vt:lpstr>
      <vt:lpstr>Εξάτμιση και συμπύκνωση – Πειραματισμός (1)</vt:lpstr>
      <vt:lpstr>Εξάτμιση και συμπύκνωση – Πειραματισμός (2)</vt:lpstr>
      <vt:lpstr>Εξάτμιση και συμπύκνωση – Πειραματισμός (2)</vt:lpstr>
      <vt:lpstr>Εξάτμιση και συμπύκνωση – Πειραματισμός (2)</vt:lpstr>
      <vt:lpstr>Εξάτμιση και συμπύκνωση – Πειραματισμός (2)</vt:lpstr>
      <vt:lpstr>Εξάτμιση και συμπύκνωση – Πειραματισμός (2)</vt:lpstr>
      <vt:lpstr>Εξάτμιση και συμπύκνωση – Εφαρμογή (1)</vt:lpstr>
      <vt:lpstr>Εξάτμιση και συμπύκνωση – Εφαρμογή (1)</vt:lpstr>
      <vt:lpstr>Εξάτμιση και συμπύκνωση – Εφαρμογή (2)</vt:lpstr>
      <vt:lpstr>Εξάτμιση και συμπύκνωση – Εφαρμογή (2)</vt:lpstr>
      <vt:lpstr>Εξάτμιση και συμπύκνωση – Εφαρμογή (3)</vt:lpstr>
      <vt:lpstr>Εξάτμιση και συμπύκνωση – Εφαρμογή (3)</vt:lpstr>
      <vt:lpstr>Εξάτμιση και συμπύκνωση – Εφαρμογή (4)</vt:lpstr>
      <vt:lpstr>Εξάτμιση και συμπύκνωση – Εφαρμογή (4)</vt:lpstr>
      <vt:lpstr>Εξάτμιση και συμπύκνωση – Εφαρμογή (5)</vt:lpstr>
      <vt:lpstr>Εξάτμιση και συμπύκνωση – Εφαρμογή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Η τάξη μου</dc:title>
  <dc:creator>ÎÎ¬Î½Ï„Î¹Î± Î Î±Ï€Î±Î³ÎµÏ‰ÏÎ³Î¯Î¿Ï…</dc:creator>
  <cp:lastModifiedBy>Nantia Papageorgiou</cp:lastModifiedBy>
  <cp:revision>229</cp:revision>
  <dcterms:created xsi:type="dcterms:W3CDTF">2015-06-06T08:58:39Z</dcterms:created>
  <dcterms:modified xsi:type="dcterms:W3CDTF">2016-09-19T07:57:02Z</dcterms:modified>
</cp:coreProperties>
</file>