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1" r:id="rId4"/>
    <p:sldId id="257" r:id="rId5"/>
    <p:sldId id="263" r:id="rId6"/>
    <p:sldId id="260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20340-9995-477D-BCBC-5321DA0EF43D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1E3E-03B4-471D-91D3-64CD74FE7F2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2C782-7B0E-4435-B124-E849F39F3806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28F6C-6828-4A4D-92A1-5FB2E0952FE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7532F-E52A-4ADC-9F33-DF3D11B575E5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CD939-C00B-4C18-99D7-8FAD8F1EB62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40B3-DDB3-4B82-A5C7-63EAF978BECA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BF38C-CDE5-4490-9A74-B7FA94E63A7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8CEA4-5ACF-487F-B70F-00CA030AED0E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22DF5-0610-40E3-8339-B311DAB9F25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8BCC8-9B59-49D9-8952-0A03D7F97BA0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9701D-E5C6-4136-972C-6C4806509CD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EAFF4-2254-4A0C-80FA-6C1BCE305628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B4C4-BA0F-43D1-9C45-29B4D61875F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C3D8-853C-4ECD-BE80-825CAA80D0B2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D2D1-7AA4-418B-96DE-F86FD6113EB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805BF-A4EE-42E3-BE82-3475EC1285F4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73A7F-C9F9-4E55-9C28-69D3D1DD658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85A17-5480-46DA-993B-F96CFEA6A1F3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D073D-8031-4F9D-90E2-5D7B1A7F8C9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CDBD7-9642-4CFC-B00C-F14614E3429D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18BE2-2A2F-48A0-BD39-882A15083CB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36BF0AED-9332-46D9-831C-68D8FE96D43F}" type="datetimeFigureOut">
              <a:rPr lang="el-GR"/>
              <a:pPr>
                <a:defRPr/>
              </a:pPr>
              <a:t>22/1/2016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055C4DFA-9EB1-4C80-86EB-EE3C1B21942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8" r:id="rId2"/>
    <p:sldLayoutId id="2147483854" r:id="rId3"/>
    <p:sldLayoutId id="2147483849" r:id="rId4"/>
    <p:sldLayoutId id="2147483850" r:id="rId5"/>
    <p:sldLayoutId id="2147483851" r:id="rId6"/>
    <p:sldLayoutId id="2147483855" r:id="rId7"/>
    <p:sldLayoutId id="2147483856" r:id="rId8"/>
    <p:sldLayoutId id="2147483857" r:id="rId9"/>
    <p:sldLayoutId id="2147483852" r:id="rId10"/>
    <p:sldLayoutId id="21474838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ΜΑΘΗΜΑΤΙΚΑ</a:t>
            </a:r>
            <a:br>
              <a:rPr lang="el-GR" dirty="0" smtClean="0">
                <a:ea typeface="ＭＳ Ｐゴシック" pitchFamily="34" charset="-128"/>
              </a:rPr>
            </a:br>
            <a:r>
              <a:rPr lang="el-GR" dirty="0" smtClean="0">
                <a:ea typeface="ＭＳ Ｐゴシック" pitchFamily="34" charset="-128"/>
              </a:rPr>
              <a:t>Κεφάλαιο </a:t>
            </a:r>
            <a:r>
              <a:rPr lang="el-GR" dirty="0" smtClean="0">
                <a:ea typeface="ＭＳ Ｐゴシック" pitchFamily="34" charset="-128"/>
              </a:rPr>
              <a:t>23ο  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8195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Μαθηματικά - </a:t>
            </a:r>
            <a:r>
              <a:rPr lang="el-GR" dirty="0" smtClean="0"/>
              <a:t>Δ' </a:t>
            </a:r>
            <a:r>
              <a:rPr lang="el-GR" dirty="0"/>
              <a:t>Δημοτικού</a:t>
            </a:r>
          </a:p>
        </p:txBody>
      </p:sp>
      <p:pic>
        <p:nvPicPr>
          <p:cNvPr id="8197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437063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392488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Συμμιγείς αριθμοί ονομάζονται οι αριθμοί όπως:</a:t>
            </a:r>
          </a:p>
          <a:p>
            <a:pPr eaLnBrk="1" hangingPunct="1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Στρογγυλεμένο ορθογώνιο"/>
          <p:cNvSpPr/>
          <p:nvPr/>
        </p:nvSpPr>
        <p:spPr>
          <a:xfrm>
            <a:off x="3419872" y="2852936"/>
            <a:ext cx="280831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6 μ.   5 δεκ.  4 εκ.</a:t>
            </a:r>
            <a:endParaRPr lang="el-GR" sz="2400" b="1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419872" y="3717032"/>
            <a:ext cx="2808312" cy="64807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33 κ.  560 γραμμ.</a:t>
            </a:r>
            <a:endParaRPr lang="el-GR" sz="2400" b="1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3419872" y="4653136"/>
            <a:ext cx="2808312" cy="6480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12 ώρες  50 λεπτά</a:t>
            </a:r>
            <a:endParaRPr lang="el-GR" sz="2400" b="1" dirty="0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3419872" y="5589240"/>
            <a:ext cx="2808312" cy="6480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10 €  20 λεπτά</a:t>
            </a:r>
            <a:endParaRPr lang="el-GR" sz="2400" b="1" dirty="0"/>
          </a:p>
        </p:txBody>
      </p:sp>
      <p:pic>
        <p:nvPicPr>
          <p:cNvPr id="21506" name="Picture 2" descr="https://s-media-cache-ak0.pinimg.com/736x/ff/89/2d/ff892d65159c65ae8ab29eb7e1e22c5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58338">
            <a:off x="6647168" y="3802867"/>
            <a:ext cx="2095538" cy="1584227"/>
          </a:xfrm>
          <a:prstGeom prst="rect">
            <a:avLst/>
          </a:prstGeom>
          <a:noFill/>
        </p:spPr>
      </p:pic>
      <p:pic>
        <p:nvPicPr>
          <p:cNvPr id="21508" name="Picture 4" descr="http://www.clipartbest.com/cliparts/aTq/MKn/aTqMKnrT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17465">
            <a:off x="611560" y="3356992"/>
            <a:ext cx="1795761" cy="2404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80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392488"/>
          </a:xfrm>
        </p:spPr>
        <p:txBody>
          <a:bodyPr/>
          <a:lstStyle/>
          <a:p>
            <a:pPr algn="just" eaLnBrk="1" hangingPunct="1"/>
            <a:r>
              <a:rPr lang="el-GR" dirty="0" smtClean="0">
                <a:ea typeface="ＭＳ Ｐゴシック" pitchFamily="34" charset="-128"/>
              </a:rPr>
              <a:t>Ένα λούτρινο αρκουδάκι κοστίζει 5 € και 30 λεπτά και ένα λούτρινο γατάκι κοστίζει 3 € και 80 λεπτά. Πόσο κοστίζουν και τα δυο μαζί;</a:t>
            </a: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just" eaLnBrk="1" hangingPunct="1"/>
            <a:endParaRPr lang="el-GR" dirty="0" smtClean="0">
              <a:ea typeface="ＭＳ Ｐゴシック" pitchFamily="34" charset="-128"/>
            </a:endParaRPr>
          </a:p>
          <a:p>
            <a:pPr algn="ctr" eaLnBrk="1" hangingPunct="1">
              <a:buNone/>
            </a:pPr>
            <a:r>
              <a:rPr lang="el-GR" b="1" dirty="0" smtClean="0">
                <a:ea typeface="ＭＳ Ｐゴシック" pitchFamily="34" charset="-128"/>
              </a:rPr>
              <a:t>Τα ζωάκια κοστίζουν μαζί 9 €  και 10 λεπτά ή 9,10 €.</a:t>
            </a:r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http://artuks.com/wp-content/uploads/2013/02/baby-teddy-bear-clip-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1783032" cy="1431057"/>
          </a:xfrm>
          <a:prstGeom prst="rect">
            <a:avLst/>
          </a:prstGeom>
          <a:noFill/>
        </p:spPr>
      </p:pic>
      <p:pic>
        <p:nvPicPr>
          <p:cNvPr id="22532" name="Picture 4" descr="http://www.dltk-kids.com/adopt/c-kitty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157192"/>
            <a:ext cx="1141279" cy="1506488"/>
          </a:xfrm>
          <a:prstGeom prst="rect">
            <a:avLst/>
          </a:prstGeom>
          <a:noFill/>
        </p:spPr>
      </p:pic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2699792" y="3573016"/>
          <a:ext cx="4680520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260"/>
                <a:gridCol w="2340260"/>
              </a:tblGrid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5</a:t>
                      </a:r>
                      <a:r>
                        <a:rPr lang="el-GR" sz="3600" baseline="0" dirty="0" smtClean="0"/>
                        <a:t> €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30 λεπτά</a:t>
                      </a:r>
                      <a:endParaRPr lang="el-GR" sz="36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+             3 €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80 λεπτά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9 €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10</a:t>
                      </a:r>
                      <a:r>
                        <a:rPr lang="el-GR" sz="3600" baseline="0" dirty="0" smtClean="0"/>
                        <a:t>  </a:t>
                      </a:r>
                      <a:r>
                        <a:rPr lang="el-GR" sz="3600" dirty="0" smtClean="0"/>
                        <a:t>λεπτά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139952" y="3429000"/>
          <a:ext cx="1895872" cy="210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5872"/>
              </a:tblGrid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  5,30</a:t>
                      </a:r>
                      <a:endParaRPr lang="el-GR" sz="4000" dirty="0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+ 3,80</a:t>
                      </a:r>
                      <a:endParaRPr lang="el-GR" sz="4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  9,10</a:t>
                      </a:r>
                      <a:endParaRPr lang="el-GR" sz="4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392488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Ένα λιοντάρι ζυγίζει 90 κιλά και 900 γραμμ. Μια ζέβρα είναι κατά 16 κιλά και 250 γραμμ. ελαφρύτερη. Πόσο ζυγίζει η ζέβρα;</a:t>
            </a: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eaLnBrk="1" hangingPunct="1"/>
            <a:endParaRPr lang="el-GR" dirty="0" smtClean="0">
              <a:ea typeface="ＭＳ Ｐゴシック" pitchFamily="34" charset="-128"/>
            </a:endParaRPr>
          </a:p>
          <a:p>
            <a:pPr algn="ctr" eaLnBrk="1" hangingPunct="1">
              <a:buNone/>
            </a:pPr>
            <a:r>
              <a:rPr lang="el-GR" b="1" dirty="0" smtClean="0">
                <a:ea typeface="ＭＳ Ｐゴシック" pitchFamily="34" charset="-128"/>
              </a:rPr>
              <a:t>Η ζέβρα ζυγίζει 74 κ. 650 γραμμάρια ή 74,650 κ.</a:t>
            </a:r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http://classroomclipart.com/images/gallery/Clipart/Animals/Lion_Clipart/TN_lion-clipart-1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01008"/>
            <a:ext cx="1857375" cy="1714500"/>
          </a:xfrm>
          <a:prstGeom prst="rect">
            <a:avLst/>
          </a:prstGeom>
          <a:noFill/>
        </p:spPr>
      </p:pic>
      <p:pic>
        <p:nvPicPr>
          <p:cNvPr id="9228" name="Picture 12" descr="http://www.cliparthut.com/clip-arts/202/baby-zebra-clip-art-20278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668344" y="5156386"/>
            <a:ext cx="1475656" cy="1701614"/>
          </a:xfrm>
          <a:prstGeom prst="rect">
            <a:avLst/>
          </a:prstGeom>
          <a:noFill/>
        </p:spPr>
      </p:pic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2339752" y="3573016"/>
          <a:ext cx="5040560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280"/>
                <a:gridCol w="2520280"/>
              </a:tblGrid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baseline="0" dirty="0" smtClean="0"/>
                        <a:t>90 κ.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900 γραμμ.</a:t>
                      </a:r>
                      <a:endParaRPr lang="el-GR" sz="36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-            16 </a:t>
                      </a:r>
                      <a:r>
                        <a:rPr lang="el-GR" sz="3600" baseline="0" dirty="0" smtClean="0"/>
                        <a:t>κ.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250</a:t>
                      </a:r>
                      <a:r>
                        <a:rPr lang="el-GR" sz="3600" baseline="0" dirty="0" smtClean="0"/>
                        <a:t> γραμμ.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74</a:t>
                      </a:r>
                      <a:r>
                        <a:rPr lang="el-GR" sz="3600" baseline="0" dirty="0" smtClean="0"/>
                        <a:t> κ.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650</a:t>
                      </a:r>
                      <a:r>
                        <a:rPr lang="el-GR" sz="3600" baseline="0" dirty="0" smtClean="0"/>
                        <a:t> γραμμ.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4139952" y="3429000"/>
          <a:ext cx="2520280" cy="2103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280"/>
              </a:tblGrid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  90,900</a:t>
                      </a:r>
                      <a:endParaRPr lang="el-GR" sz="4000" dirty="0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- 16,250</a:t>
                      </a:r>
                      <a:endParaRPr lang="el-GR" sz="4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31">
                <a:tc>
                  <a:txBody>
                    <a:bodyPr/>
                    <a:lstStyle/>
                    <a:p>
                      <a:pPr algn="ctr"/>
                      <a:r>
                        <a:rPr lang="el-GR" sz="4000" dirty="0" smtClean="0"/>
                        <a:t>  74,650</a:t>
                      </a:r>
                      <a:endParaRPr lang="el-GR" sz="4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4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4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420888"/>
            <a:ext cx="8208912" cy="4104456"/>
          </a:xfrm>
        </p:spPr>
        <p:txBody>
          <a:bodyPr/>
          <a:lstStyle/>
          <a:p>
            <a:pPr algn="just" eaLnBrk="1" hangingPunct="1"/>
            <a:r>
              <a:rPr lang="el-GR" dirty="0" smtClean="0">
                <a:ea typeface="ＭＳ Ｐゴシック" pitchFamily="34" charset="-128"/>
              </a:rPr>
              <a:t>Το μάθημα των Αγγλικών ξεκίνησε στις 9 : 10 και ολοκληρώθηκε έπειτα από 45 λεπτά. Τι ώρα ήταν τότε; </a:t>
            </a:r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just" eaLnBrk="1" hangingPunct="1"/>
            <a:endParaRPr lang="en-US" dirty="0" smtClean="0">
              <a:ea typeface="ＭＳ Ｐゴシック" pitchFamily="34" charset="-128"/>
            </a:endParaRPr>
          </a:p>
          <a:p>
            <a:pPr algn="r" eaLnBrk="1" hangingPunct="1">
              <a:buNone/>
            </a:pPr>
            <a:r>
              <a:rPr lang="el-GR" b="1" dirty="0" smtClean="0">
                <a:ea typeface="ＭＳ Ｐゴシック" pitchFamily="34" charset="-128"/>
              </a:rPr>
              <a:t>Η ώρα ήταν 9 :55.</a:t>
            </a:r>
            <a:endParaRPr lang="en-US" b="1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2987824" y="3501008"/>
          <a:ext cx="5400600" cy="1992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0300"/>
                <a:gridCol w="2700300"/>
              </a:tblGrid>
              <a:tr h="712088">
                <a:tc>
                  <a:txBody>
                    <a:bodyPr/>
                    <a:lstStyle/>
                    <a:p>
                      <a:pPr algn="r"/>
                      <a:r>
                        <a:rPr lang="el-GR" sz="3600" baseline="0" dirty="0" smtClean="0"/>
                        <a:t>9 ώρες</a:t>
                      </a:r>
                      <a:endParaRPr lang="el-G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10</a:t>
                      </a:r>
                      <a:r>
                        <a:rPr lang="el-GR" sz="3600" baseline="0" dirty="0" smtClean="0"/>
                        <a:t> λεπτά</a:t>
                      </a:r>
                      <a:endParaRPr lang="el-GR" sz="36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+         0</a:t>
                      </a:r>
                      <a:r>
                        <a:rPr lang="el-GR" sz="3600" baseline="0" dirty="0" smtClean="0"/>
                        <a:t> ώρες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45</a:t>
                      </a:r>
                      <a:r>
                        <a:rPr lang="el-GR" sz="3600" baseline="0" dirty="0" smtClean="0"/>
                        <a:t> λεπτά</a:t>
                      </a:r>
                      <a:endParaRPr lang="el-GR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1"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9</a:t>
                      </a:r>
                      <a:r>
                        <a:rPr lang="el-GR" sz="3600" baseline="0" dirty="0" smtClean="0"/>
                        <a:t> ώρες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3600" dirty="0" smtClean="0"/>
                        <a:t>55</a:t>
                      </a:r>
                      <a:r>
                        <a:rPr lang="el-GR" sz="3600" baseline="0" dirty="0" smtClean="0"/>
                        <a:t> λεπτά</a:t>
                      </a:r>
                      <a:endParaRPr lang="el-GR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35842" name="Picture 2" descr="https://s-media-cache-ak0.pinimg.com/236x/3f/70/9e/3f709e6799b026d7f0e9050c1bede26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81128"/>
            <a:ext cx="2247900" cy="2019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8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2132856"/>
            <a:ext cx="8208912" cy="4392488"/>
          </a:xfrm>
        </p:spPr>
        <p:txBody>
          <a:bodyPr/>
          <a:lstStyle/>
          <a:p>
            <a:pPr eaLnBrk="1" hangingPunct="1">
              <a:buNone/>
            </a:pPr>
            <a:r>
              <a:rPr lang="el-GR" b="1" dirty="0" smtClean="0">
                <a:ea typeface="ＭＳ Ｐゴシック" pitchFamily="34" charset="-128"/>
              </a:rPr>
              <a:t>Συμπέρασμα:</a:t>
            </a:r>
          </a:p>
          <a:p>
            <a:pPr eaLnBrk="1" hangingPunct="1"/>
            <a:r>
              <a:rPr lang="el-GR" dirty="0" smtClean="0">
                <a:ea typeface="ＭＳ Ｐゴシック" pitchFamily="34" charset="-128"/>
              </a:rPr>
              <a:t>Ένα αποτέλεσμα μέτρησης που είναι εκφρασμένο με </a:t>
            </a:r>
            <a:r>
              <a:rPr lang="el-GR" smtClean="0">
                <a:ea typeface="ＭＳ Ｐゴシック" pitchFamily="34" charset="-128"/>
              </a:rPr>
              <a:t>δεκαδικό αριθμό </a:t>
            </a:r>
            <a:r>
              <a:rPr lang="el-GR" dirty="0" smtClean="0">
                <a:ea typeface="ＭＳ Ｐゴシック" pitchFamily="34" charset="-128"/>
              </a:rPr>
              <a:t>μπορεί να μετατραπεί σε συμμιγή και αντίστροφα.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9219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dirty="0" smtClean="0">
                <a:ea typeface="ＭＳ Ｐゴシック" pitchFamily="34" charset="-128"/>
              </a:rPr>
              <a:t>Υπολογίζω με συμμιγείς και δεκαδικούς.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9220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 descr="http://content.mycutegraphics.com/graphics/school/kids-playing-board-gam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933056"/>
            <a:ext cx="4100693" cy="259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188</TotalTime>
  <Words>254</Words>
  <Application>Microsoft Office PowerPoint</Application>
  <PresentationFormat>Προβολή στην οθόνη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ＭＳ Ｐゴシック</vt:lpstr>
      <vt:lpstr>Candara</vt:lpstr>
      <vt:lpstr>Symbol</vt:lpstr>
      <vt:lpstr>Calibri</vt:lpstr>
      <vt:lpstr>Waveform</vt:lpstr>
      <vt:lpstr>ΜΑΘΗΜΑΤΙΚΑ Κεφάλαιο 23ο  </vt:lpstr>
      <vt:lpstr>Υπολογίζω με συμμιγείς και δεκαδικούς.</vt:lpstr>
      <vt:lpstr>Υπολογίζω με συμμιγείς και δεκαδικούς.</vt:lpstr>
      <vt:lpstr>Υπολογίζω με συμμιγείς και δεκαδικούς.</vt:lpstr>
      <vt:lpstr>Υπολογίζω με συμμιγείς και δεκαδικούς.</vt:lpstr>
      <vt:lpstr>Υπολογίζω με συμμιγείς και δεκαδικούς.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maria priovolou</cp:lastModifiedBy>
  <cp:revision>21</cp:revision>
  <dcterms:created xsi:type="dcterms:W3CDTF">2015-07-10T08:21:16Z</dcterms:created>
  <dcterms:modified xsi:type="dcterms:W3CDTF">2016-01-22T07:59:28Z</dcterms:modified>
</cp:coreProperties>
</file>