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62" r:id="rId4"/>
    <p:sldId id="261" r:id="rId5"/>
    <p:sldId id="260" r:id="rId6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90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ria\Desktop\site\&#924;&#945;&#952;&#951;&#956;&#945;&#964;&#953;&#954;&#945;\&#916;%20&#916;&#951;&#956;&#959;&#964;&#953;&#954;&#959;&#965;-math\&#913;%20&#928;&#949;&#961;&#953;&#959;&#948;&#959;&#962;-math\&#922;&#949;&#966;.6-&#916;-math\&#922;&#949;&#966;.6-&#916;-math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ria\Desktop\site\&#924;&#945;&#952;&#951;&#956;&#945;&#964;&#953;&#954;&#945;\&#916;%20&#916;&#951;&#956;&#959;&#964;&#953;&#954;&#959;&#965;-math\&#913;%20&#928;&#949;&#961;&#953;&#959;&#948;&#959;&#962;-math\&#922;&#949;&#966;.6-&#916;-math\&#922;&#949;&#966;.6-&#916;-math.xls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style val="22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cat>
            <c:strRef>
              <c:f>Φύλλο1!$A$1:$A$3</c:f>
              <c:strCache>
                <c:ptCount val="3"/>
                <c:pt idx="0">
                  <c:v>ΠΙΤΣΑ</c:v>
                </c:pt>
                <c:pt idx="1">
                  <c:v>ΧΑΜΠΟΥΡΓΚΕΡ</c:v>
                </c:pt>
                <c:pt idx="2">
                  <c:v>ΣΑΛΑΤΑ</c:v>
                </c:pt>
              </c:strCache>
            </c:strRef>
          </c:cat>
          <c:val>
            <c:numRef>
              <c:f>Φύλλο1!$B$1:$B$3</c:f>
              <c:numCache>
                <c:formatCode>General</c:formatCode>
                <c:ptCount val="3"/>
                <c:pt idx="0">
                  <c:v>350</c:v>
                </c:pt>
                <c:pt idx="1">
                  <c:v>300</c:v>
                </c:pt>
                <c:pt idx="2">
                  <c:v>250</c:v>
                </c:pt>
              </c:numCache>
            </c:numRef>
          </c:val>
        </c:ser>
        <c:gapWidth val="300"/>
        <c:axId val="90045824"/>
        <c:axId val="91487616"/>
      </c:barChart>
      <c:catAx>
        <c:axId val="900458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l-GR" dirty="0"/>
                  <a:t>ΦΑΓΗΤΟ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91487616"/>
        <c:crosses val="autoZero"/>
        <c:auto val="1"/>
        <c:lblAlgn val="ctr"/>
        <c:lblOffset val="100"/>
      </c:catAx>
      <c:valAx>
        <c:axId val="91487616"/>
        <c:scaling>
          <c:orientation val="minMax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l-GR" dirty="0"/>
                  <a:t>ΑΡΙΘΜΟΣ ΜΑΘΗΤΩΝ</a:t>
                </a:r>
              </a:p>
            </c:rich>
          </c:tx>
          <c:layout/>
        </c:title>
        <c:numFmt formatCode="General" sourceLinked="1"/>
        <c:tickLblPos val="nextTo"/>
        <c:crossAx val="90045824"/>
        <c:crosses val="autoZero"/>
        <c:crossBetween val="between"/>
      </c:valAx>
    </c:plotArea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style val="22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cat>
            <c:strRef>
              <c:f>Φύλλο1!$A$1:$A$3</c:f>
              <c:strCache>
                <c:ptCount val="3"/>
                <c:pt idx="0">
                  <c:v>ΠΙΤΣΑ</c:v>
                </c:pt>
                <c:pt idx="1">
                  <c:v>ΧΑΜΠΟΥΡΓΚΕΡ</c:v>
                </c:pt>
                <c:pt idx="2">
                  <c:v>ΣΑΛΑΤΑ</c:v>
                </c:pt>
              </c:strCache>
            </c:strRef>
          </c:cat>
          <c:val>
            <c:numRef>
              <c:f>Φύλλο1!$B$1:$B$3</c:f>
              <c:numCache>
                <c:formatCode>General</c:formatCode>
                <c:ptCount val="3"/>
                <c:pt idx="0">
                  <c:v>350</c:v>
                </c:pt>
                <c:pt idx="1">
                  <c:v>300</c:v>
                </c:pt>
                <c:pt idx="2">
                  <c:v>250</c:v>
                </c:pt>
              </c:numCache>
            </c:numRef>
          </c:val>
        </c:ser>
        <c:gapWidth val="300"/>
        <c:axId val="96801536"/>
        <c:axId val="69300224"/>
      </c:barChart>
      <c:catAx>
        <c:axId val="9680153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l-GR" dirty="0"/>
                  <a:t>ΦΑΓΗΤΟ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9300224"/>
        <c:crosses val="autoZero"/>
        <c:auto val="1"/>
        <c:lblAlgn val="ctr"/>
        <c:lblOffset val="100"/>
      </c:catAx>
      <c:valAx>
        <c:axId val="69300224"/>
        <c:scaling>
          <c:orientation val="minMax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l-GR" dirty="0"/>
                  <a:t>ΑΡΙΘΜΟΣ ΜΑΘΗΤΩΝ</a:t>
                </a:r>
              </a:p>
            </c:rich>
          </c:tx>
          <c:layout/>
        </c:title>
        <c:numFmt formatCode="General" sourceLinked="1"/>
        <c:tickLblPos val="nextTo"/>
        <c:crossAx val="96801536"/>
        <c:crosses val="autoZero"/>
        <c:crossBetween val="between"/>
      </c:valAx>
    </c:plotArea>
    <c:plotVisOnly val="1"/>
    <c:dispBlanksAs val="gap"/>
  </c:chart>
  <c:externalData r:id="rId2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8AF52-66A5-46DA-854E-D39922E594C8}" type="datetimeFigureOut">
              <a:rPr lang="el-GR"/>
              <a:pPr>
                <a:defRPr/>
              </a:pPr>
              <a:t>7/10/2015</a:t>
            </a:fld>
            <a:endParaRPr lang="el-GR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BF5BD-4A03-4CDB-AA87-0DBDBCF6D4F3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28E19-EB59-4A20-870C-D40DCCB975FF}" type="datetimeFigureOut">
              <a:rPr lang="el-GR"/>
              <a:pPr>
                <a:defRPr/>
              </a:pPr>
              <a:t>7/10/2015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CD920-0A46-4B7B-B2F8-D28C415F9697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3E0BE-C6BE-44A2-9822-9B03B5348F0B}" type="datetimeFigureOut">
              <a:rPr lang="el-GR"/>
              <a:pPr>
                <a:defRPr/>
              </a:pPr>
              <a:t>7/10/2015</a:t>
            </a:fld>
            <a:endParaRPr lang="el-GR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F7D29-E9B9-4BD7-81D8-1252BF55A44C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A71E6-FBDE-4D92-85B4-CB7C2B2EAA09}" type="datetimeFigureOut">
              <a:rPr lang="el-GR"/>
              <a:pPr>
                <a:defRPr/>
              </a:pPr>
              <a:t>7/10/2015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C3255-7B6F-4766-A949-032FD2272E8E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700 w 2706"/>
              <a:gd name="T1" fmla="*/ 0 h 640"/>
              <a:gd name="T2" fmla="*/ 2700 w 2706"/>
              <a:gd name="T3" fmla="*/ 0 h 640"/>
              <a:gd name="T4" fmla="*/ 2586 w 2706"/>
              <a:gd name="T5" fmla="*/ 18 h 640"/>
              <a:gd name="T6" fmla="*/ 2470 w 2706"/>
              <a:gd name="T7" fmla="*/ 38 h 640"/>
              <a:gd name="T8" fmla="*/ 2352 w 2706"/>
              <a:gd name="T9" fmla="*/ 60 h 640"/>
              <a:gd name="T10" fmla="*/ 2230 w 2706"/>
              <a:gd name="T11" fmla="*/ 82 h 640"/>
              <a:gd name="T12" fmla="*/ 2106 w 2706"/>
              <a:gd name="T13" fmla="*/ 108 h 640"/>
              <a:gd name="T14" fmla="*/ 1978 w 2706"/>
              <a:gd name="T15" fmla="*/ 134 h 640"/>
              <a:gd name="T16" fmla="*/ 1848 w 2706"/>
              <a:gd name="T17" fmla="*/ 164 h 640"/>
              <a:gd name="T18" fmla="*/ 1714 w 2706"/>
              <a:gd name="T19" fmla="*/ 194 h 640"/>
              <a:gd name="T20" fmla="*/ 1714 w 2706"/>
              <a:gd name="T21" fmla="*/ 194 h 640"/>
              <a:gd name="T22" fmla="*/ 1472 w 2706"/>
              <a:gd name="T23" fmla="*/ 252 h 640"/>
              <a:gd name="T24" fmla="*/ 1236 w 2706"/>
              <a:gd name="T25" fmla="*/ 304 h 640"/>
              <a:gd name="T26" fmla="*/ 1010 w 2706"/>
              <a:gd name="T27" fmla="*/ 352 h 640"/>
              <a:gd name="T28" fmla="*/ 792 w 2706"/>
              <a:gd name="T29" fmla="*/ 398 h 640"/>
              <a:gd name="T30" fmla="*/ 584 w 2706"/>
              <a:gd name="T31" fmla="*/ 438 h 640"/>
              <a:gd name="T32" fmla="*/ 382 w 2706"/>
              <a:gd name="T33" fmla="*/ 474 h 640"/>
              <a:gd name="T34" fmla="*/ 188 w 2706"/>
              <a:gd name="T35" fmla="*/ 508 h 640"/>
              <a:gd name="T36" fmla="*/ 0 w 2706"/>
              <a:gd name="T37" fmla="*/ 538 h 640"/>
              <a:gd name="T38" fmla="*/ 0 w 2706"/>
              <a:gd name="T39" fmla="*/ 538 h 640"/>
              <a:gd name="T40" fmla="*/ 130 w 2706"/>
              <a:gd name="T41" fmla="*/ 556 h 640"/>
              <a:gd name="T42" fmla="*/ 254 w 2706"/>
              <a:gd name="T43" fmla="*/ 572 h 640"/>
              <a:gd name="T44" fmla="*/ 374 w 2706"/>
              <a:gd name="T45" fmla="*/ 586 h 640"/>
              <a:gd name="T46" fmla="*/ 492 w 2706"/>
              <a:gd name="T47" fmla="*/ 598 h 640"/>
              <a:gd name="T48" fmla="*/ 606 w 2706"/>
              <a:gd name="T49" fmla="*/ 610 h 640"/>
              <a:gd name="T50" fmla="*/ 716 w 2706"/>
              <a:gd name="T51" fmla="*/ 618 h 640"/>
              <a:gd name="T52" fmla="*/ 822 w 2706"/>
              <a:gd name="T53" fmla="*/ 626 h 640"/>
              <a:gd name="T54" fmla="*/ 926 w 2706"/>
              <a:gd name="T55" fmla="*/ 632 h 640"/>
              <a:gd name="T56" fmla="*/ 1028 w 2706"/>
              <a:gd name="T57" fmla="*/ 636 h 640"/>
              <a:gd name="T58" fmla="*/ 1126 w 2706"/>
              <a:gd name="T59" fmla="*/ 638 h 640"/>
              <a:gd name="T60" fmla="*/ 1220 w 2706"/>
              <a:gd name="T61" fmla="*/ 640 h 640"/>
              <a:gd name="T62" fmla="*/ 1312 w 2706"/>
              <a:gd name="T63" fmla="*/ 640 h 640"/>
              <a:gd name="T64" fmla="*/ 1402 w 2706"/>
              <a:gd name="T65" fmla="*/ 638 h 640"/>
              <a:gd name="T66" fmla="*/ 1490 w 2706"/>
              <a:gd name="T67" fmla="*/ 636 h 640"/>
              <a:gd name="T68" fmla="*/ 1574 w 2706"/>
              <a:gd name="T69" fmla="*/ 632 h 640"/>
              <a:gd name="T70" fmla="*/ 1656 w 2706"/>
              <a:gd name="T71" fmla="*/ 626 h 640"/>
              <a:gd name="T72" fmla="*/ 1734 w 2706"/>
              <a:gd name="T73" fmla="*/ 620 h 640"/>
              <a:gd name="T74" fmla="*/ 1812 w 2706"/>
              <a:gd name="T75" fmla="*/ 612 h 640"/>
              <a:gd name="T76" fmla="*/ 1886 w 2706"/>
              <a:gd name="T77" fmla="*/ 602 h 640"/>
              <a:gd name="T78" fmla="*/ 1960 w 2706"/>
              <a:gd name="T79" fmla="*/ 592 h 640"/>
              <a:gd name="T80" fmla="*/ 2030 w 2706"/>
              <a:gd name="T81" fmla="*/ 580 h 640"/>
              <a:gd name="T82" fmla="*/ 2100 w 2706"/>
              <a:gd name="T83" fmla="*/ 568 h 640"/>
              <a:gd name="T84" fmla="*/ 2166 w 2706"/>
              <a:gd name="T85" fmla="*/ 554 h 640"/>
              <a:gd name="T86" fmla="*/ 2232 w 2706"/>
              <a:gd name="T87" fmla="*/ 540 h 640"/>
              <a:gd name="T88" fmla="*/ 2296 w 2706"/>
              <a:gd name="T89" fmla="*/ 524 h 640"/>
              <a:gd name="T90" fmla="*/ 2358 w 2706"/>
              <a:gd name="T91" fmla="*/ 508 h 640"/>
              <a:gd name="T92" fmla="*/ 2418 w 2706"/>
              <a:gd name="T93" fmla="*/ 490 h 640"/>
              <a:gd name="T94" fmla="*/ 2478 w 2706"/>
              <a:gd name="T95" fmla="*/ 472 h 640"/>
              <a:gd name="T96" fmla="*/ 2592 w 2706"/>
              <a:gd name="T97" fmla="*/ 432 h 640"/>
              <a:gd name="T98" fmla="*/ 2702 w 2706"/>
              <a:gd name="T99" fmla="*/ 390 h 640"/>
              <a:gd name="T100" fmla="*/ 2702 w 2706"/>
              <a:gd name="T101" fmla="*/ 390 h 640"/>
              <a:gd name="T102" fmla="*/ 2706 w 2706"/>
              <a:gd name="T103" fmla="*/ 388 h 640"/>
              <a:gd name="T104" fmla="*/ 2706 w 2706"/>
              <a:gd name="T105" fmla="*/ 388 h 640"/>
              <a:gd name="T106" fmla="*/ 2706 w 2706"/>
              <a:gd name="T107" fmla="*/ 0 h 640"/>
              <a:gd name="T108" fmla="*/ 2706 w 2706"/>
              <a:gd name="T109" fmla="*/ 0 h 640"/>
              <a:gd name="T110" fmla="*/ 2700 w 2706"/>
              <a:gd name="T111" fmla="*/ 0 h 640"/>
              <a:gd name="T112" fmla="*/ 2700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>
              <a:latin typeface="Arial" pitchFamily="34" charset="0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5216 w 5216"/>
              <a:gd name="T1" fmla="*/ 714 h 762"/>
              <a:gd name="T2" fmla="*/ 4984 w 5216"/>
              <a:gd name="T3" fmla="*/ 686 h 762"/>
              <a:gd name="T4" fmla="*/ 4478 w 5216"/>
              <a:gd name="T5" fmla="*/ 610 h 762"/>
              <a:gd name="T6" fmla="*/ 3914 w 5216"/>
              <a:gd name="T7" fmla="*/ 508 h 762"/>
              <a:gd name="T8" fmla="*/ 3286 w 5216"/>
              <a:gd name="T9" fmla="*/ 374 h 762"/>
              <a:gd name="T10" fmla="*/ 2946 w 5216"/>
              <a:gd name="T11" fmla="*/ 296 h 762"/>
              <a:gd name="T12" fmla="*/ 2682 w 5216"/>
              <a:gd name="T13" fmla="*/ 236 h 762"/>
              <a:gd name="T14" fmla="*/ 2430 w 5216"/>
              <a:gd name="T15" fmla="*/ 184 h 762"/>
              <a:gd name="T16" fmla="*/ 2190 w 5216"/>
              <a:gd name="T17" fmla="*/ 140 h 762"/>
              <a:gd name="T18" fmla="*/ 1960 w 5216"/>
              <a:gd name="T19" fmla="*/ 102 h 762"/>
              <a:gd name="T20" fmla="*/ 1740 w 5216"/>
              <a:gd name="T21" fmla="*/ 72 h 762"/>
              <a:gd name="T22" fmla="*/ 1334 w 5216"/>
              <a:gd name="T23" fmla="*/ 28 h 762"/>
              <a:gd name="T24" fmla="*/ 970 w 5216"/>
              <a:gd name="T25" fmla="*/ 4 h 762"/>
              <a:gd name="T26" fmla="*/ 644 w 5216"/>
              <a:gd name="T27" fmla="*/ 0 h 762"/>
              <a:gd name="T28" fmla="*/ 358 w 5216"/>
              <a:gd name="T29" fmla="*/ 10 h 762"/>
              <a:gd name="T30" fmla="*/ 110 w 5216"/>
              <a:gd name="T31" fmla="*/ 32 h 762"/>
              <a:gd name="T32" fmla="*/ 0 w 5216"/>
              <a:gd name="T33" fmla="*/ 48 h 762"/>
              <a:gd name="T34" fmla="*/ 314 w 5216"/>
              <a:gd name="T35" fmla="*/ 86 h 762"/>
              <a:gd name="T36" fmla="*/ 652 w 5216"/>
              <a:gd name="T37" fmla="*/ 140 h 762"/>
              <a:gd name="T38" fmla="*/ 1014 w 5216"/>
              <a:gd name="T39" fmla="*/ 210 h 762"/>
              <a:gd name="T40" fmla="*/ 1402 w 5216"/>
              <a:gd name="T41" fmla="*/ 296 h 762"/>
              <a:gd name="T42" fmla="*/ 1756 w 5216"/>
              <a:gd name="T43" fmla="*/ 378 h 762"/>
              <a:gd name="T44" fmla="*/ 2408 w 5216"/>
              <a:gd name="T45" fmla="*/ 516 h 762"/>
              <a:gd name="T46" fmla="*/ 2708 w 5216"/>
              <a:gd name="T47" fmla="*/ 572 h 762"/>
              <a:gd name="T48" fmla="*/ 2992 w 5216"/>
              <a:gd name="T49" fmla="*/ 620 h 762"/>
              <a:gd name="T50" fmla="*/ 3260 w 5216"/>
              <a:gd name="T51" fmla="*/ 662 h 762"/>
              <a:gd name="T52" fmla="*/ 3512 w 5216"/>
              <a:gd name="T53" fmla="*/ 694 h 762"/>
              <a:gd name="T54" fmla="*/ 3750 w 5216"/>
              <a:gd name="T55" fmla="*/ 722 h 762"/>
              <a:gd name="T56" fmla="*/ 3974 w 5216"/>
              <a:gd name="T57" fmla="*/ 740 h 762"/>
              <a:gd name="T58" fmla="*/ 4184 w 5216"/>
              <a:gd name="T59" fmla="*/ 754 h 762"/>
              <a:gd name="T60" fmla="*/ 4384 w 5216"/>
              <a:gd name="T61" fmla="*/ 762 h 762"/>
              <a:gd name="T62" fmla="*/ 4570 w 5216"/>
              <a:gd name="T63" fmla="*/ 762 h 762"/>
              <a:gd name="T64" fmla="*/ 4746 w 5216"/>
              <a:gd name="T65" fmla="*/ 758 h 762"/>
              <a:gd name="T66" fmla="*/ 4912 w 5216"/>
              <a:gd name="T67" fmla="*/ 748 h 762"/>
              <a:gd name="T68" fmla="*/ 5068 w 5216"/>
              <a:gd name="T69" fmla="*/ 732 h 762"/>
              <a:gd name="T70" fmla="*/ 5216 w 5216"/>
              <a:gd name="T71" fmla="*/ 714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>
              <a:latin typeface="Arial" pitchFamily="34" charset="0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70 h 694"/>
              <a:gd name="T2" fmla="*/ 0 w 5144"/>
              <a:gd name="T3" fmla="*/ 70 h 694"/>
              <a:gd name="T4" fmla="*/ 18 w 5144"/>
              <a:gd name="T5" fmla="*/ 66 h 694"/>
              <a:gd name="T6" fmla="*/ 72 w 5144"/>
              <a:gd name="T7" fmla="*/ 56 h 694"/>
              <a:gd name="T8" fmla="*/ 164 w 5144"/>
              <a:gd name="T9" fmla="*/ 42 h 694"/>
              <a:gd name="T10" fmla="*/ 224 w 5144"/>
              <a:gd name="T11" fmla="*/ 34 h 694"/>
              <a:gd name="T12" fmla="*/ 294 w 5144"/>
              <a:gd name="T13" fmla="*/ 26 h 694"/>
              <a:gd name="T14" fmla="*/ 372 w 5144"/>
              <a:gd name="T15" fmla="*/ 20 h 694"/>
              <a:gd name="T16" fmla="*/ 462 w 5144"/>
              <a:gd name="T17" fmla="*/ 14 h 694"/>
              <a:gd name="T18" fmla="*/ 560 w 5144"/>
              <a:gd name="T19" fmla="*/ 8 h 694"/>
              <a:gd name="T20" fmla="*/ 670 w 5144"/>
              <a:gd name="T21" fmla="*/ 4 h 694"/>
              <a:gd name="T22" fmla="*/ 790 w 5144"/>
              <a:gd name="T23" fmla="*/ 2 h 694"/>
              <a:gd name="T24" fmla="*/ 920 w 5144"/>
              <a:gd name="T25" fmla="*/ 0 h 694"/>
              <a:gd name="T26" fmla="*/ 1060 w 5144"/>
              <a:gd name="T27" fmla="*/ 2 h 694"/>
              <a:gd name="T28" fmla="*/ 1210 w 5144"/>
              <a:gd name="T29" fmla="*/ 6 h 694"/>
              <a:gd name="T30" fmla="*/ 1372 w 5144"/>
              <a:gd name="T31" fmla="*/ 14 h 694"/>
              <a:gd name="T32" fmla="*/ 1544 w 5144"/>
              <a:gd name="T33" fmla="*/ 24 h 694"/>
              <a:gd name="T34" fmla="*/ 1726 w 5144"/>
              <a:gd name="T35" fmla="*/ 40 h 694"/>
              <a:gd name="T36" fmla="*/ 1920 w 5144"/>
              <a:gd name="T37" fmla="*/ 58 h 694"/>
              <a:gd name="T38" fmla="*/ 2126 w 5144"/>
              <a:gd name="T39" fmla="*/ 80 h 694"/>
              <a:gd name="T40" fmla="*/ 2342 w 5144"/>
              <a:gd name="T41" fmla="*/ 106 h 694"/>
              <a:gd name="T42" fmla="*/ 2570 w 5144"/>
              <a:gd name="T43" fmla="*/ 138 h 694"/>
              <a:gd name="T44" fmla="*/ 2808 w 5144"/>
              <a:gd name="T45" fmla="*/ 174 h 694"/>
              <a:gd name="T46" fmla="*/ 3058 w 5144"/>
              <a:gd name="T47" fmla="*/ 216 h 694"/>
              <a:gd name="T48" fmla="*/ 3320 w 5144"/>
              <a:gd name="T49" fmla="*/ 266 h 694"/>
              <a:gd name="T50" fmla="*/ 3594 w 5144"/>
              <a:gd name="T51" fmla="*/ 320 h 694"/>
              <a:gd name="T52" fmla="*/ 3880 w 5144"/>
              <a:gd name="T53" fmla="*/ 380 h 694"/>
              <a:gd name="T54" fmla="*/ 4178 w 5144"/>
              <a:gd name="T55" fmla="*/ 448 h 694"/>
              <a:gd name="T56" fmla="*/ 4488 w 5144"/>
              <a:gd name="T57" fmla="*/ 522 h 694"/>
              <a:gd name="T58" fmla="*/ 4810 w 5144"/>
              <a:gd name="T59" fmla="*/ 604 h 694"/>
              <a:gd name="T60" fmla="*/ 5144 w 5144"/>
              <a:gd name="T61" fmla="*/ 694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>
              <a:latin typeface="Arial" pitchFamily="34" charset="0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584 h 584"/>
              <a:gd name="T2" fmla="*/ 0 w 3112"/>
              <a:gd name="T3" fmla="*/ 584 h 584"/>
              <a:gd name="T4" fmla="*/ 90 w 3112"/>
              <a:gd name="T5" fmla="*/ 560 h 584"/>
              <a:gd name="T6" fmla="*/ 336 w 3112"/>
              <a:gd name="T7" fmla="*/ 498 h 584"/>
              <a:gd name="T8" fmla="*/ 506 w 3112"/>
              <a:gd name="T9" fmla="*/ 456 h 584"/>
              <a:gd name="T10" fmla="*/ 702 w 3112"/>
              <a:gd name="T11" fmla="*/ 410 h 584"/>
              <a:gd name="T12" fmla="*/ 920 w 3112"/>
              <a:gd name="T13" fmla="*/ 360 h 584"/>
              <a:gd name="T14" fmla="*/ 1154 w 3112"/>
              <a:gd name="T15" fmla="*/ 306 h 584"/>
              <a:gd name="T16" fmla="*/ 1402 w 3112"/>
              <a:gd name="T17" fmla="*/ 254 h 584"/>
              <a:gd name="T18" fmla="*/ 1656 w 3112"/>
              <a:gd name="T19" fmla="*/ 202 h 584"/>
              <a:gd name="T20" fmla="*/ 1916 w 3112"/>
              <a:gd name="T21" fmla="*/ 154 h 584"/>
              <a:gd name="T22" fmla="*/ 2174 w 3112"/>
              <a:gd name="T23" fmla="*/ 108 h 584"/>
              <a:gd name="T24" fmla="*/ 2302 w 3112"/>
              <a:gd name="T25" fmla="*/ 88 h 584"/>
              <a:gd name="T26" fmla="*/ 2426 w 3112"/>
              <a:gd name="T27" fmla="*/ 68 h 584"/>
              <a:gd name="T28" fmla="*/ 2550 w 3112"/>
              <a:gd name="T29" fmla="*/ 52 h 584"/>
              <a:gd name="T30" fmla="*/ 2670 w 3112"/>
              <a:gd name="T31" fmla="*/ 36 h 584"/>
              <a:gd name="T32" fmla="*/ 2788 w 3112"/>
              <a:gd name="T33" fmla="*/ 24 h 584"/>
              <a:gd name="T34" fmla="*/ 2900 w 3112"/>
              <a:gd name="T35" fmla="*/ 14 h 584"/>
              <a:gd name="T36" fmla="*/ 3008 w 3112"/>
              <a:gd name="T37" fmla="*/ 6 h 584"/>
              <a:gd name="T38" fmla="*/ 3112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>
              <a:latin typeface="Arial" pitchFamily="34" charset="0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8192 w 8196"/>
              <a:gd name="T1" fmla="*/ 512 h 1192"/>
              <a:gd name="T2" fmla="*/ 8040 w 8196"/>
              <a:gd name="T3" fmla="*/ 570 h 1192"/>
              <a:gd name="T4" fmla="*/ 7878 w 8196"/>
              <a:gd name="T5" fmla="*/ 620 h 1192"/>
              <a:gd name="T6" fmla="*/ 7706 w 8196"/>
              <a:gd name="T7" fmla="*/ 666 h 1192"/>
              <a:gd name="T8" fmla="*/ 7522 w 8196"/>
              <a:gd name="T9" fmla="*/ 702 h 1192"/>
              <a:gd name="T10" fmla="*/ 7322 w 8196"/>
              <a:gd name="T11" fmla="*/ 730 h 1192"/>
              <a:gd name="T12" fmla="*/ 7106 w 8196"/>
              <a:gd name="T13" fmla="*/ 750 h 1192"/>
              <a:gd name="T14" fmla="*/ 6872 w 8196"/>
              <a:gd name="T15" fmla="*/ 762 h 1192"/>
              <a:gd name="T16" fmla="*/ 6618 w 8196"/>
              <a:gd name="T17" fmla="*/ 760 h 1192"/>
              <a:gd name="T18" fmla="*/ 6342 w 8196"/>
              <a:gd name="T19" fmla="*/ 750 h 1192"/>
              <a:gd name="T20" fmla="*/ 6042 w 8196"/>
              <a:gd name="T21" fmla="*/ 726 h 1192"/>
              <a:gd name="T22" fmla="*/ 5716 w 8196"/>
              <a:gd name="T23" fmla="*/ 690 h 1192"/>
              <a:gd name="T24" fmla="*/ 5364 w 8196"/>
              <a:gd name="T25" fmla="*/ 642 h 1192"/>
              <a:gd name="T26" fmla="*/ 4982 w 8196"/>
              <a:gd name="T27" fmla="*/ 578 h 1192"/>
              <a:gd name="T28" fmla="*/ 4568 w 8196"/>
              <a:gd name="T29" fmla="*/ 500 h 1192"/>
              <a:gd name="T30" fmla="*/ 4122 w 8196"/>
              <a:gd name="T31" fmla="*/ 406 h 1192"/>
              <a:gd name="T32" fmla="*/ 3640 w 8196"/>
              <a:gd name="T33" fmla="*/ 296 h 1192"/>
              <a:gd name="T34" fmla="*/ 3396 w 8196"/>
              <a:gd name="T35" fmla="*/ 240 h 1192"/>
              <a:gd name="T36" fmla="*/ 2934 w 8196"/>
              <a:gd name="T37" fmla="*/ 148 h 1192"/>
              <a:gd name="T38" fmla="*/ 2512 w 8196"/>
              <a:gd name="T39" fmla="*/ 82 h 1192"/>
              <a:gd name="T40" fmla="*/ 2126 w 8196"/>
              <a:gd name="T41" fmla="*/ 36 h 1192"/>
              <a:gd name="T42" fmla="*/ 1776 w 8196"/>
              <a:gd name="T43" fmla="*/ 10 h 1192"/>
              <a:gd name="T44" fmla="*/ 1462 w 8196"/>
              <a:gd name="T45" fmla="*/ 0 h 1192"/>
              <a:gd name="T46" fmla="*/ 1182 w 8196"/>
              <a:gd name="T47" fmla="*/ 4 h 1192"/>
              <a:gd name="T48" fmla="*/ 934 w 8196"/>
              <a:gd name="T49" fmla="*/ 20 h 1192"/>
              <a:gd name="T50" fmla="*/ 716 w 8196"/>
              <a:gd name="T51" fmla="*/ 44 h 1192"/>
              <a:gd name="T52" fmla="*/ 530 w 8196"/>
              <a:gd name="T53" fmla="*/ 74 h 1192"/>
              <a:gd name="T54" fmla="*/ 374 w 8196"/>
              <a:gd name="T55" fmla="*/ 108 h 1192"/>
              <a:gd name="T56" fmla="*/ 248 w 8196"/>
              <a:gd name="T57" fmla="*/ 144 h 1192"/>
              <a:gd name="T58" fmla="*/ 148 w 8196"/>
              <a:gd name="T59" fmla="*/ 176 h 1192"/>
              <a:gd name="T60" fmla="*/ 48 w 8196"/>
              <a:gd name="T61" fmla="*/ 216 h 1192"/>
              <a:gd name="T62" fmla="*/ 0 w 8196"/>
              <a:gd name="T63" fmla="*/ 240 h 1192"/>
              <a:gd name="T64" fmla="*/ 8192 w 8196"/>
              <a:gd name="T65" fmla="*/ 1192 h 1192"/>
              <a:gd name="T66" fmla="*/ 8196 w 8196"/>
              <a:gd name="T67" fmla="*/ 1186 h 1192"/>
              <a:gd name="T68" fmla="*/ 8196 w 8196"/>
              <a:gd name="T69" fmla="*/ 510 h 1192"/>
              <a:gd name="T70" fmla="*/ 8192 w 8196"/>
              <a:gd name="T71" fmla="*/ 512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29109-08E1-4480-956A-7AB388CC1A07}" type="datetimeFigureOut">
              <a:rPr lang="el-GR"/>
              <a:pPr>
                <a:defRPr/>
              </a:pPr>
              <a:t>7/10/2015</a:t>
            </a:fld>
            <a:endParaRPr lang="el-GR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72ACC-F307-4019-98E0-B5159D6CCB7E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9D9FC-7D1C-4D63-BE74-35BC2E60F446}" type="datetimeFigureOut">
              <a:rPr lang="el-GR"/>
              <a:pPr>
                <a:defRPr/>
              </a:pPr>
              <a:t>7/10/2015</a:t>
            </a:fld>
            <a:endParaRPr lang="el-G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71C74-4B6A-44E4-887B-38DBF912E30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0147A-6B0A-4705-8F5C-FBF5A7ACAB7F}" type="datetimeFigureOut">
              <a:rPr lang="el-GR"/>
              <a:pPr>
                <a:defRPr/>
              </a:pPr>
              <a:t>7/10/2015</a:t>
            </a:fld>
            <a:endParaRPr lang="el-G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CF101-9E98-42B8-AFA6-CAC23643D99B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42DF4-2885-4789-AA09-264881574BDE}" type="datetimeFigureOut">
              <a:rPr lang="el-GR"/>
              <a:pPr>
                <a:defRPr/>
              </a:pPr>
              <a:t>7/10/2015</a:t>
            </a:fld>
            <a:endParaRPr lang="el-GR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37000-E9C3-4347-A560-7C2EBE8244AB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D0488-9ED8-4D98-9652-5DA41EBAA906}" type="datetimeFigureOut">
              <a:rPr lang="el-GR"/>
              <a:pPr>
                <a:defRPr/>
              </a:pPr>
              <a:t>7/10/2015</a:t>
            </a:fld>
            <a:endParaRPr lang="el-GR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9FC8F-574F-46AF-977C-0EE2610942F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02279-46F3-4BF3-9234-027B3AE70C35}" type="datetimeFigureOut">
              <a:rPr lang="el-GR"/>
              <a:pPr>
                <a:defRPr/>
              </a:pPr>
              <a:t>7/10/2015</a:t>
            </a:fld>
            <a:endParaRPr lang="el-GR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59703-C14D-40CF-8249-7B92C42A879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 useBgFill="1">
          <p:nvSpPr>
            <p:cNvPr id="11" name="Freeform 25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dirty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342C5-2375-4E0E-8CD0-F51D0661DFC0}" type="datetimeFigureOut">
              <a:rPr lang="el-GR"/>
              <a:pPr>
                <a:defRPr/>
              </a:pPr>
              <a:t>7/10/2015</a:t>
            </a:fld>
            <a:endParaRPr lang="el-GR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62348-016E-48EE-A30B-DDA3FE329365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latin typeface="Candara" pitchFamily="34" charset="0"/>
              </a:defRPr>
            </a:lvl1pPr>
          </a:lstStyle>
          <a:p>
            <a:pPr>
              <a:defRPr/>
            </a:pPr>
            <a:fld id="{30D1B7DD-A217-457C-8B28-C69D58EF2FDF}" type="datetimeFigureOut">
              <a:rPr lang="el-GR"/>
              <a:pPr>
                <a:defRPr/>
              </a:pPr>
              <a:t>7/10/2015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  <a:latin typeface="Candara" pitchFamily="34" charset="0"/>
              </a:defRPr>
            </a:lvl1pPr>
          </a:lstStyle>
          <a:p>
            <a:pPr>
              <a:defRPr/>
            </a:pPr>
            <a:fld id="{A3E6971B-4A17-4788-8F43-0500B95C6B5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0" r:id="rId2"/>
    <p:sldLayoutId id="2147483956" r:id="rId3"/>
    <p:sldLayoutId id="2147483951" r:id="rId4"/>
    <p:sldLayoutId id="2147483952" r:id="rId5"/>
    <p:sldLayoutId id="2147483953" r:id="rId6"/>
    <p:sldLayoutId id="2147483957" r:id="rId7"/>
    <p:sldLayoutId id="2147483958" r:id="rId8"/>
    <p:sldLayoutId id="2147483959" r:id="rId9"/>
    <p:sldLayoutId id="2147483954" r:id="rId10"/>
    <p:sldLayoutId id="21474839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ＭＳ Ｐゴシック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ＭＳ Ｐゴシック" charset="0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ＭＳ Ｐゴシック" charset="0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ＭＳ Ｐゴシック" charset="0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ＭＳ Ｐゴシック" charset="0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ＭＳ Ｐゴシック" charset="0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- Τίτλος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/>
          <a:lstStyle/>
          <a:p>
            <a:pPr eaLnBrk="1" hangingPunct="1"/>
            <a:r>
              <a:rPr lang="el-GR" smtClean="0">
                <a:ea typeface="ＭＳ Ｐゴシック" pitchFamily="34" charset="-128"/>
              </a:rPr>
              <a:t>ΜΑΘΗΜΑΤΙΚΑ</a:t>
            </a:r>
            <a:br>
              <a:rPr lang="el-GR" smtClean="0">
                <a:ea typeface="ＭＳ Ｐゴシック" pitchFamily="34" charset="-128"/>
              </a:rPr>
            </a:br>
            <a:r>
              <a:rPr lang="el-GR" smtClean="0">
                <a:ea typeface="ＭＳ Ｐゴシック" pitchFamily="34" charset="-128"/>
              </a:rPr>
              <a:t>Κεφάλαιο 19ο</a:t>
            </a:r>
          </a:p>
        </p:txBody>
      </p:sp>
      <p:sp>
        <p:nvSpPr>
          <p:cNvPr id="8195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14732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l-GR" dirty="0" smtClean="0">
                <a:ea typeface="ＭＳ Ｐゴシック" pitchFamily="34" charset="-128"/>
              </a:rPr>
              <a:t>Προβλήματα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Μαθηματικά - </a:t>
            </a:r>
            <a:r>
              <a:rPr lang="el-GR" smtClean="0"/>
              <a:t>Γ' </a:t>
            </a:r>
            <a:r>
              <a:rPr lang="el-GR"/>
              <a:t>Δημοτικού</a:t>
            </a:r>
          </a:p>
        </p:txBody>
      </p:sp>
      <p:pic>
        <p:nvPicPr>
          <p:cNvPr id="8197" name="Picture 1" descr="math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188" y="4437063"/>
            <a:ext cx="1089025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- Θέση περιεχομένου"/>
          <p:cNvSpPr>
            <a:spLocks noGrp="1"/>
          </p:cNvSpPr>
          <p:nvPr>
            <p:ph idx="1"/>
          </p:nvPr>
        </p:nvSpPr>
        <p:spPr>
          <a:xfrm>
            <a:off x="395288" y="2205038"/>
            <a:ext cx="8497887" cy="3921125"/>
          </a:xfrm>
        </p:spPr>
        <p:txBody>
          <a:bodyPr/>
          <a:lstStyle/>
          <a:p>
            <a:pPr algn="just" eaLnBrk="1" hangingPunct="1">
              <a:defRPr/>
            </a:pPr>
            <a:r>
              <a:rPr lang="el-GR" sz="2000" dirty="0" smtClean="0"/>
              <a:t>Από τις πληροφορίες που δίνονται στο ραβδόγραμμα, απαντώ στις ερωτήσεις:</a:t>
            </a:r>
          </a:p>
          <a:p>
            <a:pPr algn="just" eaLnBrk="1" hangingPunct="1">
              <a:defRPr/>
            </a:pPr>
            <a:endParaRPr lang="el-GR" sz="2000" dirty="0" smtClean="0"/>
          </a:p>
          <a:p>
            <a:pPr algn="just" eaLnBrk="1" hangingPunct="1">
              <a:defRPr/>
            </a:pPr>
            <a:endParaRPr lang="en-US" sz="2000" dirty="0" smtClean="0"/>
          </a:p>
          <a:p>
            <a:pPr algn="just" eaLnBrk="1" hangingPunct="1">
              <a:defRPr/>
            </a:pPr>
            <a:endParaRPr lang="el-GR" sz="2000" dirty="0" smtClean="0"/>
          </a:p>
          <a:p>
            <a:pPr algn="just" eaLnBrk="1" hangingPunct="1">
              <a:defRPr/>
            </a:pPr>
            <a:endParaRPr lang="el-GR" sz="2000" dirty="0" smtClean="0"/>
          </a:p>
          <a:p>
            <a:pPr algn="just" eaLnBrk="1" hangingPunct="1">
              <a:defRPr/>
            </a:pPr>
            <a:endParaRPr lang="en-US" sz="2000" dirty="0" smtClean="0"/>
          </a:p>
          <a:p>
            <a:pPr algn="just" eaLnBrk="1" hangingPunct="1">
              <a:defRPr/>
            </a:pPr>
            <a:endParaRPr lang="el-GR" sz="2000" dirty="0" smtClean="0"/>
          </a:p>
          <a:p>
            <a:pPr algn="just" eaLnBrk="1" hangingPunct="1">
              <a:defRPr/>
            </a:pPr>
            <a:endParaRPr lang="el-GR" sz="2000" dirty="0" smtClean="0"/>
          </a:p>
          <a:p>
            <a:pPr algn="just" eaLnBrk="1" hangingPunct="1">
              <a:defRPr/>
            </a:pPr>
            <a:r>
              <a:rPr lang="el-GR" sz="2000" dirty="0" smtClean="0"/>
              <a:t>Πόσα παιδιά δεν προτιμούν το χάμπουργκερ;</a:t>
            </a:r>
          </a:p>
          <a:p>
            <a:pPr algn="ctr" eaLnBrk="1" hangingPunct="1">
              <a:buFont typeface="Symbol" pitchFamily="18" charset="2"/>
              <a:buNone/>
              <a:defRPr/>
            </a:pPr>
            <a:r>
              <a:rPr lang="el-GR" sz="2800" b="1" dirty="0" smtClean="0">
                <a:solidFill>
                  <a:schemeClr val="accent4">
                    <a:lumMod val="50000"/>
                  </a:schemeClr>
                </a:solidFill>
              </a:rPr>
              <a:t>350 + 250 = 600</a:t>
            </a:r>
          </a:p>
          <a:p>
            <a:pPr algn="ctr" eaLnBrk="1" hangingPunct="1">
              <a:buFont typeface="Symbol" pitchFamily="18" charset="2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9219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l-GR" smtClean="0">
                <a:ea typeface="ＭＳ Ｐゴシック" pitchFamily="34" charset="-128"/>
              </a:rPr>
              <a:t>Προβλήματα</a:t>
            </a:r>
            <a:endParaRPr lang="en-US" smtClean="0">
              <a:ea typeface="ＭＳ Ｐゴシック" pitchFamily="34" charset="-128"/>
            </a:endParaRPr>
          </a:p>
        </p:txBody>
      </p:sp>
      <p:pic>
        <p:nvPicPr>
          <p:cNvPr id="9220" name="Picture 1" descr="math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981075"/>
            <a:ext cx="10890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1 - Γράφημα"/>
          <p:cNvGraphicFramePr>
            <a:graphicFrameLocks/>
          </p:cNvGraphicFramePr>
          <p:nvPr/>
        </p:nvGraphicFramePr>
        <p:xfrm>
          <a:off x="2195736" y="256490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- Θέση περιεχομένου"/>
          <p:cNvSpPr>
            <a:spLocks noGrp="1"/>
          </p:cNvSpPr>
          <p:nvPr>
            <p:ph idx="1"/>
          </p:nvPr>
        </p:nvSpPr>
        <p:spPr>
          <a:xfrm>
            <a:off x="755650" y="2565400"/>
            <a:ext cx="7524750" cy="3560763"/>
          </a:xfrm>
        </p:spPr>
        <p:txBody>
          <a:bodyPr/>
          <a:lstStyle/>
          <a:p>
            <a:pPr algn="just" eaLnBrk="1" hangingPunct="1">
              <a:defRPr/>
            </a:pPr>
            <a:endParaRPr lang="el-GR" dirty="0" smtClean="0">
              <a:ea typeface="ＭＳ Ｐゴシック" pitchFamily="34" charset="-128"/>
            </a:endParaRPr>
          </a:p>
          <a:p>
            <a:pPr algn="just" eaLnBrk="1" hangingPunct="1">
              <a:defRPr/>
            </a:pPr>
            <a:endParaRPr lang="el-GR" dirty="0" smtClean="0">
              <a:ea typeface="ＭＳ Ｐゴシック" pitchFamily="34" charset="-128"/>
            </a:endParaRPr>
          </a:p>
          <a:p>
            <a:pPr algn="just" eaLnBrk="1" hangingPunct="1">
              <a:defRPr/>
            </a:pPr>
            <a:endParaRPr lang="el-GR" dirty="0" smtClean="0">
              <a:ea typeface="ＭＳ Ｐゴシック" pitchFamily="34" charset="-128"/>
            </a:endParaRPr>
          </a:p>
          <a:p>
            <a:pPr algn="just" eaLnBrk="1" hangingPunct="1">
              <a:defRPr/>
            </a:pPr>
            <a:endParaRPr lang="el-GR" dirty="0" smtClean="0">
              <a:ea typeface="ＭＳ Ｐゴシック" pitchFamily="34" charset="-128"/>
            </a:endParaRPr>
          </a:p>
          <a:p>
            <a:pPr algn="just" eaLnBrk="1" hangingPunct="1">
              <a:defRPr/>
            </a:pPr>
            <a:endParaRPr lang="el-GR" dirty="0" smtClean="0">
              <a:ea typeface="ＭＳ Ｐゴシック" pitchFamily="34" charset="-128"/>
            </a:endParaRPr>
          </a:p>
          <a:p>
            <a:pPr algn="just" eaLnBrk="1" hangingPunct="1">
              <a:defRPr/>
            </a:pPr>
            <a:r>
              <a:rPr lang="el-GR" sz="2000" dirty="0" smtClean="0">
                <a:ea typeface="ＭＳ Ｐゴシック" pitchFamily="34" charset="-128"/>
              </a:rPr>
              <a:t>Πόσα λιγότερα παιδιά προτιμούν την σαλάτα από την πίτσα;</a:t>
            </a:r>
          </a:p>
          <a:p>
            <a:pPr algn="ctr" eaLnBrk="1" hangingPunct="1">
              <a:buFont typeface="Symbol" pitchFamily="18" charset="2"/>
              <a:buNone/>
              <a:defRPr/>
            </a:pPr>
            <a:r>
              <a:rPr lang="el-GR" b="1" dirty="0" smtClean="0">
                <a:solidFill>
                  <a:schemeClr val="accent4">
                    <a:lumMod val="50000"/>
                  </a:schemeClr>
                </a:solidFill>
                <a:ea typeface="ＭＳ Ｐゴシック" pitchFamily="34" charset="-128"/>
              </a:rPr>
              <a:t>350 – 250 = 100</a:t>
            </a:r>
          </a:p>
          <a:p>
            <a:pPr algn="just" eaLnBrk="1" hangingPunct="1">
              <a:defRPr/>
            </a:pPr>
            <a:r>
              <a:rPr lang="el-GR" sz="2000" dirty="0" smtClean="0">
                <a:ea typeface="ＭＳ Ｐゴシック" pitchFamily="34" charset="-128"/>
              </a:rPr>
              <a:t>Πόσα παιδιά ρωτήθηκαν;</a:t>
            </a:r>
          </a:p>
          <a:p>
            <a:pPr algn="ctr" eaLnBrk="1" hangingPunct="1">
              <a:buFont typeface="Symbol" pitchFamily="18" charset="2"/>
              <a:buNone/>
              <a:defRPr/>
            </a:pPr>
            <a:r>
              <a:rPr lang="el-GR" b="1" dirty="0" smtClean="0">
                <a:solidFill>
                  <a:schemeClr val="accent4">
                    <a:lumMod val="50000"/>
                  </a:schemeClr>
                </a:solidFill>
                <a:ea typeface="ＭＳ Ｐゴシック" pitchFamily="34" charset="-128"/>
              </a:rPr>
              <a:t>350 + 300 + 250 = 900</a:t>
            </a:r>
            <a:endParaRPr lang="en-US" b="1" dirty="0" smtClean="0">
              <a:solidFill>
                <a:schemeClr val="accent4">
                  <a:lumMod val="50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1024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l-GR" smtClean="0">
                <a:ea typeface="ＭＳ Ｐゴシック" pitchFamily="34" charset="-128"/>
              </a:rPr>
              <a:t>Προβλήματα</a:t>
            </a:r>
            <a:endParaRPr lang="en-US" smtClean="0">
              <a:ea typeface="ＭＳ Ｐゴシック" pitchFamily="34" charset="-128"/>
            </a:endParaRPr>
          </a:p>
        </p:txBody>
      </p:sp>
      <p:pic>
        <p:nvPicPr>
          <p:cNvPr id="10244" name="Picture 1" descr="math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981075"/>
            <a:ext cx="10890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1 - Γράφημα"/>
          <p:cNvGraphicFramePr>
            <a:graphicFrameLocks/>
          </p:cNvGraphicFramePr>
          <p:nvPr/>
        </p:nvGraphicFramePr>
        <p:xfrm>
          <a:off x="2195736" y="198884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- Θέση περιεχομένου"/>
          <p:cNvSpPr>
            <a:spLocks noGrp="1"/>
          </p:cNvSpPr>
          <p:nvPr>
            <p:ph idx="1"/>
          </p:nvPr>
        </p:nvSpPr>
        <p:spPr>
          <a:xfrm>
            <a:off x="755650" y="2565400"/>
            <a:ext cx="7524750" cy="3560763"/>
          </a:xfrm>
        </p:spPr>
        <p:txBody>
          <a:bodyPr/>
          <a:lstStyle/>
          <a:p>
            <a:pPr algn="just" eaLnBrk="1" hangingPunct="1">
              <a:defRPr/>
            </a:pPr>
            <a:r>
              <a:rPr lang="el-GR" dirty="0" smtClean="0">
                <a:ea typeface="ＭＳ Ｐゴシック" pitchFamily="34" charset="-128"/>
              </a:rPr>
              <a:t>Αν το ένα χάμπουργκερ κανει 2 €, πόσα χρήματα θα πληρώσουν 15 μαθητές που θέλουν να το αγοράσουν;</a:t>
            </a:r>
          </a:p>
          <a:p>
            <a:pPr algn="ctr" eaLnBrk="1" hangingPunct="1">
              <a:buFont typeface="Symbol" pitchFamily="18" charset="2"/>
              <a:buNone/>
              <a:defRPr/>
            </a:pPr>
            <a:r>
              <a:rPr lang="el-GR" dirty="0" smtClean="0">
                <a:ea typeface="ＭＳ Ｐゴシック" pitchFamily="34" charset="-128"/>
              </a:rPr>
              <a:t> </a:t>
            </a:r>
            <a:r>
              <a:rPr lang="el-GR" b="1" dirty="0" smtClean="0">
                <a:solidFill>
                  <a:schemeClr val="accent4">
                    <a:lumMod val="50000"/>
                  </a:schemeClr>
                </a:solidFill>
                <a:ea typeface="ＭＳ Ｐゴシック" pitchFamily="34" charset="-128"/>
              </a:rPr>
              <a:t>15 × 2 = (10 + 5) ×2 = 10 ×2 + 5 × 2 = 20 + 10 = 30</a:t>
            </a:r>
          </a:p>
          <a:p>
            <a:pPr algn="ctr" eaLnBrk="1" hangingPunct="1">
              <a:buFont typeface="Symbol" pitchFamily="18" charset="2"/>
              <a:buNone/>
              <a:defRPr/>
            </a:pPr>
            <a:endParaRPr lang="el-GR" b="1" dirty="0" smtClean="0">
              <a:solidFill>
                <a:schemeClr val="accent4">
                  <a:lumMod val="50000"/>
                </a:schemeClr>
              </a:solidFill>
              <a:ea typeface="ＭＳ Ｐゴシック" pitchFamily="34" charset="-128"/>
            </a:endParaRPr>
          </a:p>
          <a:p>
            <a:pPr algn="ctr" eaLnBrk="1" hangingPunct="1">
              <a:buFont typeface="Symbol" pitchFamily="18" charset="2"/>
              <a:buNone/>
              <a:defRPr/>
            </a:pPr>
            <a:r>
              <a:rPr lang="el-GR" b="1" i="1" dirty="0" smtClean="0">
                <a:ea typeface="ＭＳ Ｐゴシック" pitchFamily="34" charset="-128"/>
              </a:rPr>
              <a:t>Θα πληρώσουν 30 €.</a:t>
            </a:r>
          </a:p>
        </p:txBody>
      </p:sp>
      <p:sp>
        <p:nvSpPr>
          <p:cNvPr id="11267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l-GR" smtClean="0">
                <a:ea typeface="ＭＳ Ｐゴシック" pitchFamily="34" charset="-128"/>
              </a:rPr>
              <a:t>Προβλήματα</a:t>
            </a:r>
            <a:endParaRPr lang="en-US" smtClean="0">
              <a:ea typeface="ＭＳ Ｐゴシック" pitchFamily="34" charset="-128"/>
            </a:endParaRPr>
          </a:p>
        </p:txBody>
      </p:sp>
      <p:pic>
        <p:nvPicPr>
          <p:cNvPr id="11268" name="Picture 1" descr="math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981075"/>
            <a:ext cx="10890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http://www.earlychildhoodworksheets.com/clipart/food/hamburge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22723">
            <a:off x="6613525" y="4821238"/>
            <a:ext cx="1304925" cy="130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- Θέση περιεχομένου"/>
          <p:cNvSpPr>
            <a:spLocks noGrp="1"/>
          </p:cNvSpPr>
          <p:nvPr>
            <p:ph idx="1"/>
          </p:nvPr>
        </p:nvSpPr>
        <p:spPr>
          <a:xfrm>
            <a:off x="755650" y="2565400"/>
            <a:ext cx="7524750" cy="3560763"/>
          </a:xfrm>
        </p:spPr>
        <p:txBody>
          <a:bodyPr/>
          <a:lstStyle/>
          <a:p>
            <a:pPr algn="just" eaLnBrk="1" hangingPunct="1">
              <a:defRPr/>
            </a:pPr>
            <a:r>
              <a:rPr lang="el-GR" dirty="0" smtClean="0">
                <a:ea typeface="ＭＳ Ｐゴシック" pitchFamily="34" charset="-128"/>
              </a:rPr>
              <a:t>Η κ. </a:t>
            </a:r>
            <a:r>
              <a:rPr lang="el-GR" dirty="0" smtClean="0">
                <a:ea typeface="ＭＳ Ｐゴシック" pitchFamily="34" charset="-128"/>
              </a:rPr>
              <a:t>Ευτυχία θα κεράσει 17 σοκολάτες σε </a:t>
            </a:r>
            <a:r>
              <a:rPr lang="el-GR" smtClean="0">
                <a:ea typeface="ＭＳ Ｐゴシック" pitchFamily="34" charset="-128"/>
              </a:rPr>
              <a:t>5 </a:t>
            </a:r>
            <a:r>
              <a:rPr lang="el-GR" smtClean="0">
                <a:ea typeface="ＭＳ Ｐゴシック" pitchFamily="34" charset="-128"/>
              </a:rPr>
              <a:t>παιδιά. </a:t>
            </a:r>
            <a:r>
              <a:rPr lang="el-GR" dirty="0" smtClean="0">
                <a:ea typeface="ＭＳ Ｐゴシック" pitchFamily="34" charset="-128"/>
              </a:rPr>
              <a:t>Πόσες σοκολάτες θα πάρει κάθε παιδί; Θα περισσέψουν σοκολάτες;</a:t>
            </a:r>
          </a:p>
          <a:p>
            <a:pPr algn="ctr" eaLnBrk="1" hangingPunct="1">
              <a:buFont typeface="Symbol" pitchFamily="18" charset="2"/>
              <a:buNone/>
              <a:defRPr/>
            </a:pPr>
            <a:r>
              <a:rPr lang="el-GR" dirty="0" smtClean="0">
                <a:ea typeface="ＭＳ Ｐゴシック" pitchFamily="34" charset="-128"/>
              </a:rPr>
              <a:t> </a:t>
            </a:r>
            <a:r>
              <a:rPr lang="el-GR" sz="2800" b="1" dirty="0" smtClean="0">
                <a:solidFill>
                  <a:schemeClr val="accent4">
                    <a:lumMod val="50000"/>
                  </a:schemeClr>
                </a:solidFill>
                <a:ea typeface="ＭＳ Ｐゴシック" pitchFamily="34" charset="-128"/>
              </a:rPr>
              <a:t>17 = (5 ×3) + 2</a:t>
            </a:r>
          </a:p>
          <a:p>
            <a:pPr algn="ctr" eaLnBrk="1" hangingPunct="1">
              <a:buFont typeface="Symbol" pitchFamily="18" charset="2"/>
              <a:buNone/>
              <a:defRPr/>
            </a:pPr>
            <a:endParaRPr lang="el-GR" sz="2800" b="1" dirty="0" smtClean="0">
              <a:solidFill>
                <a:schemeClr val="accent4">
                  <a:lumMod val="50000"/>
                </a:schemeClr>
              </a:solidFill>
              <a:ea typeface="ＭＳ Ｐゴシック" pitchFamily="34" charset="-128"/>
            </a:endParaRPr>
          </a:p>
          <a:p>
            <a:pPr algn="ctr" eaLnBrk="1" hangingPunct="1">
              <a:buFont typeface="Symbol" pitchFamily="18" charset="2"/>
              <a:buNone/>
              <a:defRPr/>
            </a:pPr>
            <a:r>
              <a:rPr lang="el-GR" dirty="0" smtClean="0">
                <a:ea typeface="ＭＳ Ｐゴシック" pitchFamily="34" charset="-128"/>
              </a:rPr>
              <a:t> </a:t>
            </a:r>
            <a:r>
              <a:rPr lang="el-GR" b="1" i="1" dirty="0" smtClean="0">
                <a:ea typeface="ＭＳ Ｐゴシック" pitchFamily="34" charset="-128"/>
              </a:rPr>
              <a:t>Κάθε παιδί θα πάρει 3 σοκολάτες.</a:t>
            </a:r>
          </a:p>
          <a:p>
            <a:pPr algn="ctr" eaLnBrk="1" hangingPunct="1">
              <a:buFont typeface="Symbol" pitchFamily="18" charset="2"/>
              <a:buNone/>
              <a:defRPr/>
            </a:pPr>
            <a:r>
              <a:rPr lang="el-GR" b="1" i="1" dirty="0" smtClean="0">
                <a:solidFill>
                  <a:schemeClr val="bg2">
                    <a:lumMod val="25000"/>
                  </a:schemeClr>
                </a:solidFill>
                <a:ea typeface="ＭＳ Ｐゴシック" pitchFamily="34" charset="-128"/>
              </a:rPr>
              <a:t>Θα περισσέψουν 2 σοκολάτες.</a:t>
            </a:r>
            <a:endParaRPr lang="en-US" b="1" i="1" dirty="0" smtClean="0">
              <a:solidFill>
                <a:schemeClr val="bg2">
                  <a:lumMod val="2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12291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l-GR" smtClean="0">
                <a:ea typeface="ＭＳ Ｐゴシック" pitchFamily="34" charset="-128"/>
              </a:rPr>
              <a:t>Προβλήματα</a:t>
            </a:r>
            <a:endParaRPr lang="en-US" smtClean="0">
              <a:ea typeface="ＭＳ Ｐゴシック" pitchFamily="34" charset="-128"/>
            </a:endParaRPr>
          </a:p>
        </p:txBody>
      </p:sp>
      <p:pic>
        <p:nvPicPr>
          <p:cNvPr id="12292" name="Picture 1" descr="math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981075"/>
            <a:ext cx="10890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 descr="http://images.clipartpanda.com/chocolate-clipart-chocolate-bars-clip-ar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3789363"/>
            <a:ext cx="1616075" cy="111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Προσαρμοσμένος 5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19A6B6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Προσαρμοσμένος 5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19A6B6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  <a:fontScheme name="Waveform">
    <a:majorFont>
      <a:latin typeface="Candara"/>
      <a:ea typeface=""/>
      <a:cs typeface=""/>
      <a:font script="Jpan" typeface="HGP明朝E"/>
      <a:font script="Hang" typeface="HY그래픽M"/>
      <a:font script="Hans" typeface="华文新魏"/>
      <a:font script="Hant" typeface="標楷體"/>
      <a:font script="Arab" typeface="Arial"/>
      <a:font script="Hebr" typeface="Arial"/>
      <a:font script="Thai" typeface="Kodchiang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ndara"/>
      <a:ea typeface=""/>
      <a:cs typeface=""/>
      <a:font script="Jpan" typeface="HGP明朝E"/>
      <a:font script="Hang" typeface="HY그래픽M"/>
      <a:font script="Hans" typeface="华文楷体"/>
      <a:font script="Hant" typeface="標楷體"/>
      <a:font script="Arab" typeface="Arial"/>
      <a:font script="Hebr" typeface="Arial"/>
      <a:font script="Thai" typeface="Kodchiang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Waveform">
    <a:fillStyleLst>
      <a:solidFill>
        <a:schemeClr val="phClr"/>
      </a:solidFill>
      <a:gradFill rotWithShape="1">
        <a:gsLst>
          <a:gs pos="0">
            <a:schemeClr val="phClr">
              <a:tint val="0"/>
            </a:schemeClr>
          </a:gs>
          <a:gs pos="44000">
            <a:schemeClr val="phClr">
              <a:tint val="60000"/>
              <a:satMod val="120000"/>
            </a:schemeClr>
          </a:gs>
          <a:gs pos="100000">
            <a:schemeClr val="phClr">
              <a:tint val="90000"/>
              <a:alpha val="100000"/>
              <a:lumMod val="90000"/>
            </a:schemeClr>
          </a:gs>
        </a:gsLst>
        <a:lin ang="5400000" scaled="0"/>
      </a:gradFill>
      <a:gradFill rotWithShape="1">
        <a:gsLst>
          <a:gs pos="0">
            <a:schemeClr val="phClr">
              <a:tint val="96000"/>
              <a:satMod val="120000"/>
              <a:lumMod val="120000"/>
            </a:schemeClr>
          </a:gs>
          <a:gs pos="100000">
            <a:schemeClr val="phClr">
              <a:shade val="89000"/>
              <a:lumMod val="90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lumMod val="8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a:effectStyle>
      <a:effectStyle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phClr">
              <a:shade val="25000"/>
              <a:satMod val="18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40000">
            <a:schemeClr val="phClr">
              <a:tint val="94000"/>
              <a:shade val="94000"/>
              <a:alpha val="100000"/>
              <a:satMod val="114000"/>
              <a:lumMod val="114000"/>
            </a:schemeClr>
          </a:gs>
          <a:gs pos="74000">
            <a:schemeClr val="phClr">
              <a:tint val="94000"/>
              <a:shade val="94000"/>
              <a:satMod val="128000"/>
              <a:lumMod val="100000"/>
            </a:schemeClr>
          </a:gs>
          <a:gs pos="100000">
            <a:schemeClr val="phClr">
              <a:tint val="98000"/>
              <a:shade val="100000"/>
              <a:hueMod val="98000"/>
              <a:satMod val="100000"/>
              <a:lumMod val="74000"/>
            </a:schemeClr>
          </a:gs>
        </a:gsLst>
        <a:path path="circle">
          <a:fillToRect l="20000" t="-40000" r="20000" b="140000"/>
        </a:path>
      </a:gradFill>
      <a:blipFill rotWithShape="1">
        <a:blip xmlns:r="http://schemas.openxmlformats.org/officeDocument/2006/relationships" r:embed="rId1">
          <a:duotone>
            <a:schemeClr val="phClr">
              <a:tint val="96000"/>
              <a:satMod val="130000"/>
              <a:lumMod val="50000"/>
            </a:schemeClr>
            <a:schemeClr val="phClr">
              <a:tint val="96000"/>
              <a:satMod val="114000"/>
              <a:lumMod val="114000"/>
            </a:schemeClr>
          </a:duotone>
        </a:blip>
        <a:stretch/>
      </a:blipFill>
    </a:bgFillStyleLst>
  </a:fmtScheme>
</a:themeOverride>
</file>

<file path=ppt/theme/themeOverride2.xml><?xml version="1.0" encoding="utf-8"?>
<a:themeOverride xmlns:a="http://schemas.openxmlformats.org/drawingml/2006/main">
  <a:clrScheme name="Προσαρμοσμένος 5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19A6B6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  <a:fontScheme name="Waveform">
    <a:majorFont>
      <a:latin typeface="Candara"/>
      <a:ea typeface=""/>
      <a:cs typeface=""/>
      <a:font script="Jpan" typeface="HGP明朝E"/>
      <a:font script="Hang" typeface="HY그래픽M"/>
      <a:font script="Hans" typeface="华文新魏"/>
      <a:font script="Hant" typeface="標楷體"/>
      <a:font script="Arab" typeface="Arial"/>
      <a:font script="Hebr" typeface="Arial"/>
      <a:font script="Thai" typeface="Kodchiang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ndara"/>
      <a:ea typeface=""/>
      <a:cs typeface=""/>
      <a:font script="Jpan" typeface="HGP明朝E"/>
      <a:font script="Hang" typeface="HY그래픽M"/>
      <a:font script="Hans" typeface="华文楷体"/>
      <a:font script="Hant" typeface="標楷體"/>
      <a:font script="Arab" typeface="Arial"/>
      <a:font script="Hebr" typeface="Arial"/>
      <a:font script="Thai" typeface="Kodchiang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Waveform">
    <a:fillStyleLst>
      <a:solidFill>
        <a:schemeClr val="phClr"/>
      </a:solidFill>
      <a:gradFill rotWithShape="1">
        <a:gsLst>
          <a:gs pos="0">
            <a:schemeClr val="phClr">
              <a:tint val="0"/>
            </a:schemeClr>
          </a:gs>
          <a:gs pos="44000">
            <a:schemeClr val="phClr">
              <a:tint val="60000"/>
              <a:satMod val="120000"/>
            </a:schemeClr>
          </a:gs>
          <a:gs pos="100000">
            <a:schemeClr val="phClr">
              <a:tint val="90000"/>
              <a:alpha val="100000"/>
              <a:lumMod val="90000"/>
            </a:schemeClr>
          </a:gs>
        </a:gsLst>
        <a:lin ang="5400000" scaled="0"/>
      </a:gradFill>
      <a:gradFill rotWithShape="1">
        <a:gsLst>
          <a:gs pos="0">
            <a:schemeClr val="phClr">
              <a:tint val="96000"/>
              <a:satMod val="120000"/>
              <a:lumMod val="120000"/>
            </a:schemeClr>
          </a:gs>
          <a:gs pos="100000">
            <a:schemeClr val="phClr">
              <a:shade val="89000"/>
              <a:lumMod val="90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lumMod val="8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a:effectStyle>
      <a:effectStyle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phClr">
              <a:shade val="25000"/>
              <a:satMod val="18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40000">
            <a:schemeClr val="phClr">
              <a:tint val="94000"/>
              <a:shade val="94000"/>
              <a:alpha val="100000"/>
              <a:satMod val="114000"/>
              <a:lumMod val="114000"/>
            </a:schemeClr>
          </a:gs>
          <a:gs pos="74000">
            <a:schemeClr val="phClr">
              <a:tint val="94000"/>
              <a:shade val="94000"/>
              <a:satMod val="128000"/>
              <a:lumMod val="100000"/>
            </a:schemeClr>
          </a:gs>
          <a:gs pos="100000">
            <a:schemeClr val="phClr">
              <a:tint val="98000"/>
              <a:shade val="100000"/>
              <a:hueMod val="98000"/>
              <a:satMod val="100000"/>
              <a:lumMod val="74000"/>
            </a:schemeClr>
          </a:gs>
        </a:gsLst>
        <a:path path="circle">
          <a:fillToRect l="20000" t="-40000" r="20000" b="140000"/>
        </a:path>
      </a:gradFill>
      <a:blipFill rotWithShape="1">
        <a:blip xmlns:r="http://schemas.openxmlformats.org/officeDocument/2006/relationships" r:embed="rId1">
          <a:duotone>
            <a:schemeClr val="phClr">
              <a:tint val="96000"/>
              <a:satMod val="130000"/>
              <a:lumMod val="50000"/>
            </a:schemeClr>
            <a:schemeClr val="phClr">
              <a:tint val="96000"/>
              <a:satMod val="114000"/>
              <a:lumMod val="114000"/>
            </a:schemeClr>
          </a:duotone>
        </a:blip>
        <a:stretch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Παρουσίαση</Template>
  <TotalTime>104</TotalTime>
  <Words>164</Words>
  <Application>Microsoft Office PowerPoint</Application>
  <PresentationFormat>Προβολή στην οθόνη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1" baseType="lpstr">
      <vt:lpstr>Arial</vt:lpstr>
      <vt:lpstr>ＭＳ Ｐゴシック</vt:lpstr>
      <vt:lpstr>Candara</vt:lpstr>
      <vt:lpstr>Symbol</vt:lpstr>
      <vt:lpstr>Calibri</vt:lpstr>
      <vt:lpstr>Waveform</vt:lpstr>
      <vt:lpstr>ΜΑΘΗΜΑΤΙΚΑ Κεφάλαιο 19ο</vt:lpstr>
      <vt:lpstr>Προβλήματα</vt:lpstr>
      <vt:lpstr>Προβλήματα</vt:lpstr>
      <vt:lpstr>Προβλήματα</vt:lpstr>
      <vt:lpstr>Προβλήματα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</dc:title>
  <dc:creator>maria priovolou</dc:creator>
  <cp:lastModifiedBy>maria priovolou</cp:lastModifiedBy>
  <cp:revision>25</cp:revision>
  <dcterms:created xsi:type="dcterms:W3CDTF">2015-07-10T08:21:16Z</dcterms:created>
  <dcterms:modified xsi:type="dcterms:W3CDTF">2015-10-07T10:08:54Z</dcterms:modified>
</cp:coreProperties>
</file>