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6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70" r:id="rId21"/>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9" d="100"/>
          <a:sy n="69"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9"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0"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1"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2"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45"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46" name="Picture 45"/>
          <p:cNvPicPr/>
          <p:nvPr/>
        </p:nvPicPr>
        <p:blipFill>
          <a:blip r:embed="rId2"/>
          <a:stretch/>
        </p:blipFill>
        <p:spPr>
          <a:xfrm>
            <a:off x="2079360" y="1604160"/>
            <a:ext cx="4984200" cy="3976920"/>
          </a:xfrm>
          <a:prstGeom prst="rect">
            <a:avLst/>
          </a:prstGeom>
          <a:ln>
            <a:noFill/>
          </a:ln>
        </p:spPr>
      </p:pic>
      <p:pic>
        <p:nvPicPr>
          <p:cNvPr id="47" name="Picture 46"/>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7"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68"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2"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3"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4"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88" name="Picture 87"/>
          <p:cNvPicPr/>
          <p:nvPr/>
        </p:nvPicPr>
        <p:blipFill>
          <a:blip r:embed="rId2"/>
          <a:stretch/>
        </p:blipFill>
        <p:spPr>
          <a:xfrm>
            <a:off x="2079360" y="1604160"/>
            <a:ext cx="4984200" cy="3976920"/>
          </a:xfrm>
          <a:prstGeom prst="rect">
            <a:avLst/>
          </a:prstGeom>
          <a:ln>
            <a:noFill/>
          </a:ln>
        </p:spPr>
      </p:pic>
      <p:pic>
        <p:nvPicPr>
          <p:cNvPr id="89" name="Picture 88"/>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99"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04"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0"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3"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4"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18"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1"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5"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6"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130" name="Picture 129"/>
          <p:cNvPicPr/>
          <p:nvPr/>
        </p:nvPicPr>
        <p:blipFill>
          <a:blip r:embed="rId2"/>
          <a:stretch/>
        </p:blipFill>
        <p:spPr>
          <a:xfrm>
            <a:off x="2079360" y="1604160"/>
            <a:ext cx="4984200" cy="3976920"/>
          </a:xfrm>
          <a:prstGeom prst="rect">
            <a:avLst/>
          </a:prstGeom>
          <a:ln>
            <a:noFill/>
          </a:ln>
        </p:spPr>
      </p:pic>
      <p:pic>
        <p:nvPicPr>
          <p:cNvPr id="131" name="Picture 130"/>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1"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1"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2"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4"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5"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6"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58"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59"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0"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62"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3"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6"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7"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68"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70"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71"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172" name="Picture 171"/>
          <p:cNvPicPr/>
          <p:nvPr/>
        </p:nvPicPr>
        <p:blipFill>
          <a:blip r:embed="rId2"/>
          <a:stretch/>
        </p:blipFill>
        <p:spPr>
          <a:xfrm>
            <a:off x="2079360" y="1604160"/>
            <a:ext cx="4984200" cy="3976920"/>
          </a:xfrm>
          <a:prstGeom prst="rect">
            <a:avLst/>
          </a:prstGeom>
          <a:ln>
            <a:noFill/>
          </a:ln>
        </p:spPr>
      </p:pic>
      <p:pic>
        <p:nvPicPr>
          <p:cNvPr id="173" name="Picture 172"/>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3"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5"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88"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2"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3"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4"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96"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7"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198"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0"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1"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2"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4"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5"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07"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8"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09"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10"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214" name="Picture 213"/>
          <p:cNvPicPr/>
          <p:nvPr/>
        </p:nvPicPr>
        <p:blipFill>
          <a:blip r:embed="rId2"/>
          <a:stretch/>
        </p:blipFill>
        <p:spPr>
          <a:xfrm>
            <a:off x="2079360" y="1604160"/>
            <a:ext cx="4984200" cy="3976920"/>
          </a:xfrm>
          <a:prstGeom prst="rect">
            <a:avLst/>
          </a:prstGeom>
          <a:ln>
            <a:noFill/>
          </a:ln>
        </p:spPr>
      </p:pic>
      <p:pic>
        <p:nvPicPr>
          <p:cNvPr id="215" name="Picture 214"/>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7"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9"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0" name="PlaceHolder 3"/>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2" name="PlaceHolder 1"/>
          <p:cNvSpPr>
            <a:spLocks noGrp="1"/>
          </p:cNvSpPr>
          <p:nvPr>
            <p:ph type="subTitle"/>
          </p:nvPr>
        </p:nvSpPr>
        <p:spPr>
          <a:xfrm>
            <a:off x="457200" y="273600"/>
            <a:ext cx="8224920" cy="5288040"/>
          </a:xfrm>
          <a:prstGeom prst="rect">
            <a:avLst/>
          </a:prstGeom>
        </p:spPr>
        <p:txBody>
          <a:bodyPr lIns="0" tIns="0" rIns="0" bIns="0" anchor="ctr"/>
          <a:lstStyle/>
          <a:p>
            <a:pPr algn="ctr"/>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34"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5"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6"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38"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39"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0"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2"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3"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4"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67388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6" name="PlaceHolder 2"/>
          <p:cNvSpPr>
            <a:spLocks noGrp="1"/>
          </p:cNvSpPr>
          <p:nvPr>
            <p:ph type="body"/>
          </p:nvPr>
        </p:nvSpPr>
        <p:spPr>
          <a:xfrm>
            <a:off x="457200" y="160452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47" name="PlaceHolder 3"/>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49"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0"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1"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2" name="PlaceHolder 5"/>
          <p:cNvSpPr>
            <a:spLocks noGrp="1"/>
          </p:cNvSpPr>
          <p:nvPr>
            <p:ph type="body"/>
          </p:nvPr>
        </p:nvSpPr>
        <p:spPr>
          <a:xfrm>
            <a:off x="45720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54" name="PlaceHolder 2"/>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55" name="PlaceHolder 3"/>
          <p:cNvSpPr>
            <a:spLocks noGrp="1"/>
          </p:cNvSpPr>
          <p:nvPr>
            <p:ph type="body"/>
          </p:nvPr>
        </p:nvSpPr>
        <p:spPr>
          <a:xfrm>
            <a:off x="457200" y="1604520"/>
            <a:ext cx="822888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pic>
        <p:nvPicPr>
          <p:cNvPr id="256" name="Picture 255"/>
          <p:cNvPicPr/>
          <p:nvPr/>
        </p:nvPicPr>
        <p:blipFill>
          <a:blip r:embed="rId2"/>
          <a:stretch/>
        </p:blipFill>
        <p:spPr>
          <a:xfrm>
            <a:off x="2079360" y="1604160"/>
            <a:ext cx="4984200" cy="3976920"/>
          </a:xfrm>
          <a:prstGeom prst="rect">
            <a:avLst/>
          </a:prstGeom>
          <a:ln>
            <a:noFill/>
          </a:ln>
        </p:spPr>
      </p:pic>
      <p:pic>
        <p:nvPicPr>
          <p:cNvPr id="257" name="Picture 256"/>
          <p:cNvPicPr/>
          <p:nvPr/>
        </p:nvPicPr>
        <p:blipFill>
          <a:blip r:embed="rId2"/>
          <a:stretch/>
        </p:blipFill>
        <p:spPr>
          <a:xfrm>
            <a:off x="2079360" y="1604160"/>
            <a:ext cx="4984200" cy="3976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440" cy="397692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3880" y="368208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673880" y="1604520"/>
            <a:ext cx="401544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457200" y="3682080"/>
            <a:ext cx="8228880" cy="1896840"/>
          </a:xfrm>
          <a:prstGeom prst="rect">
            <a:avLst/>
          </a:prstGeom>
        </p:spPr>
        <p:txBody>
          <a:bodyPr lIns="0" tIns="0" rIns="0" bIns="0"/>
          <a:lstStyle/>
          <a:p>
            <a:endParaRPr lang="el-GR"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CustomShape 1" hidden="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5"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2"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3"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4"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5"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6" name="CustomShape 7"/>
          <p:cNvSpPr/>
          <p:nvPr/>
        </p:nvSpPr>
        <p:spPr>
          <a:xfrm>
            <a:off x="228600" y="228600"/>
            <a:ext cx="8689320" cy="6028920"/>
          </a:xfrm>
          <a:prstGeom prst="roundRect">
            <a:avLst>
              <a:gd name="adj" fmla="val 1272"/>
            </a:avLst>
          </a:prstGeom>
          <a:gradFill>
            <a:gsLst>
              <a:gs pos="0">
                <a:schemeClr val="accent1">
                  <a:lumMod val="75000"/>
                </a:schemeClr>
              </a:gs>
              <a:gs pos="100000">
                <a:schemeClr val="accent1">
                  <a:lumMod val="60000"/>
                  <a:lumOff val="40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a:off x="6054840" y="5499000"/>
            <a:ext cx="287280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8" name="CustomShape 9"/>
          <p:cNvSpPr/>
          <p:nvPr/>
        </p:nvSpPr>
        <p:spPr>
          <a:xfrm>
            <a:off x="2622600" y="5372280"/>
            <a:ext cx="554472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9" name="CustomShape 10"/>
          <p:cNvSpPr/>
          <p:nvPr/>
        </p:nvSpPr>
        <p:spPr>
          <a:xfrm>
            <a:off x="2832120" y="5383080"/>
            <a:ext cx="546696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0" name="CustomShape 11"/>
          <p:cNvSpPr/>
          <p:nvPr/>
        </p:nvSpPr>
        <p:spPr>
          <a:xfrm>
            <a:off x="5616720" y="5370480"/>
            <a:ext cx="330480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1" name="CustomShape 12"/>
          <p:cNvSpPr/>
          <p:nvPr/>
        </p:nvSpPr>
        <p:spPr>
          <a:xfrm>
            <a:off x="210960" y="535464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2" name="PlaceHolder 13"/>
          <p:cNvSpPr>
            <a:spLocks noGrp="1"/>
          </p:cNvSpPr>
          <p:nvPr>
            <p:ph type="title"/>
          </p:nvPr>
        </p:nvSpPr>
        <p:spPr>
          <a:xfrm>
            <a:off x="457200" y="273600"/>
            <a:ext cx="8229240" cy="1144800"/>
          </a:xfrm>
          <a:prstGeom prst="rect">
            <a:avLst/>
          </a:prstGeom>
        </p:spPr>
        <p:txBody>
          <a:bodyPr lIns="0" tIns="0" rIns="0" bIns="0" anchor="ctr"/>
          <a:lstStyle/>
          <a:p>
            <a:pPr algn="ctr"/>
            <a:r>
              <a:rPr lang="el-GR" sz="4400" b="0" strike="noStrike" spc="-1">
                <a:solidFill>
                  <a:srgbClr val="000000"/>
                </a:solidFill>
                <a:uFill>
                  <a:solidFill>
                    <a:srgbClr val="FFFFFF"/>
                  </a:solidFill>
                </a:uFill>
                <a:latin typeface="Arial"/>
              </a:rPr>
              <a:t>Πατήστε για επεξεργασία της μορφής κειμένου του τίτλου</a:t>
            </a:r>
          </a:p>
        </p:txBody>
      </p:sp>
      <p:sp>
        <p:nvSpPr>
          <p:cNvPr id="13" name="PlaceHolder 1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49"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50"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51"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52"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53"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54" name="PlaceHolder 7"/>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55"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CustomShape 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92"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93"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94"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95"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96" name="PlaceHolder 7"/>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9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 name="CustomShape 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33"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134"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135"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36"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37"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8" name="PlaceHolder 7"/>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39"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CustomShape 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175"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176"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177"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178"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179"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80" name="PlaceHolder 7"/>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181"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l-GR" sz="32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2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24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20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20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228600" y="228600"/>
            <a:ext cx="8689320" cy="2461680"/>
          </a:xfrm>
          <a:prstGeom prst="roundRect">
            <a:avLst>
              <a:gd name="adj" fmla="val 3362"/>
            </a:avLst>
          </a:prstGeom>
          <a:gradFill>
            <a:gsLst>
              <a:gs pos="0">
                <a:schemeClr val="accent1">
                  <a:lumMod val="75000"/>
                </a:schemeClr>
              </a:gs>
              <a:gs pos="90000">
                <a:schemeClr val="accent1">
                  <a:lumMod val="60000"/>
                  <a:lumOff val="40000"/>
                </a:schemeClr>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217" name="CustomShape 2"/>
          <p:cNvSpPr/>
          <p:nvPr/>
        </p:nvSpPr>
        <p:spPr>
          <a:xfrm>
            <a:off x="6046920" y="1824120"/>
            <a:ext cx="2869560" cy="7074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360">
            <a:noFill/>
          </a:ln>
        </p:spPr>
        <p:style>
          <a:lnRef idx="0">
            <a:scrgbClr r="0" g="0" b="0"/>
          </a:lnRef>
          <a:fillRef idx="0">
            <a:scrgbClr r="0" g="0" b="0"/>
          </a:fillRef>
          <a:effectRef idx="0">
            <a:scrgbClr r="0" g="0" b="0"/>
          </a:effectRef>
          <a:fontRef idx="minor"/>
        </p:style>
      </p:sp>
      <p:sp>
        <p:nvSpPr>
          <p:cNvPr id="218" name="CustomShape 3"/>
          <p:cNvSpPr/>
          <p:nvPr/>
        </p:nvSpPr>
        <p:spPr>
          <a:xfrm>
            <a:off x="2619360" y="1697040"/>
            <a:ext cx="5536800" cy="8424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360">
            <a:noFill/>
          </a:ln>
        </p:spPr>
        <p:style>
          <a:lnRef idx="0">
            <a:scrgbClr r="0" g="0" b="0"/>
          </a:lnRef>
          <a:fillRef idx="0">
            <a:scrgbClr r="0" g="0" b="0"/>
          </a:fillRef>
          <a:effectRef idx="0">
            <a:scrgbClr r="0" g="0" b="0"/>
          </a:effectRef>
          <a:fontRef idx="minor"/>
        </p:style>
      </p:sp>
      <p:sp>
        <p:nvSpPr>
          <p:cNvPr id="219" name="CustomShape 4"/>
          <p:cNvSpPr/>
          <p:nvPr/>
        </p:nvSpPr>
        <p:spPr>
          <a:xfrm>
            <a:off x="2828880" y="1708200"/>
            <a:ext cx="5460480" cy="7678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a:solidFill>
              <a:srgbClr val="FFFFFF"/>
            </a:solidFill>
          </a:ln>
        </p:spPr>
        <p:style>
          <a:lnRef idx="0">
            <a:scrgbClr r="0" g="0" b="0"/>
          </a:lnRef>
          <a:fillRef idx="0">
            <a:scrgbClr r="0" g="0" b="0"/>
          </a:fillRef>
          <a:effectRef idx="0">
            <a:scrgbClr r="0" g="0" b="0"/>
          </a:effectRef>
          <a:fontRef idx="minor"/>
        </p:style>
      </p:sp>
      <p:sp>
        <p:nvSpPr>
          <p:cNvPr id="220" name="CustomShape 5"/>
          <p:cNvSpPr/>
          <p:nvPr/>
        </p:nvSpPr>
        <p:spPr>
          <a:xfrm>
            <a:off x="5608800" y="1695600"/>
            <a:ext cx="3301560" cy="6440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a:solidFill>
              <a:srgbClr val="FFFFFF"/>
            </a:solidFill>
          </a:ln>
        </p:spPr>
        <p:style>
          <a:lnRef idx="0">
            <a:scrgbClr r="0" g="0" b="0"/>
          </a:lnRef>
          <a:fillRef idx="0">
            <a:scrgbClr r="0" g="0" b="0"/>
          </a:fillRef>
          <a:effectRef idx="0">
            <a:scrgbClr r="0" g="0" b="0"/>
          </a:effectRef>
          <a:fontRef idx="minor"/>
        </p:style>
      </p:sp>
      <p:sp>
        <p:nvSpPr>
          <p:cNvPr id="221" name="CustomShape 6"/>
          <p:cNvSpPr/>
          <p:nvPr/>
        </p:nvSpPr>
        <p:spPr>
          <a:xfrm>
            <a:off x="210960" y="1679400"/>
            <a:ext cx="8716320" cy="132336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222" name="PlaceHolder 7"/>
          <p:cNvSpPr>
            <a:spLocks noGrp="1"/>
          </p:cNvSpPr>
          <p:nvPr>
            <p:ph type="title"/>
          </p:nvPr>
        </p:nvSpPr>
        <p:spPr>
          <a:xfrm>
            <a:off x="457200" y="273600"/>
            <a:ext cx="8224920" cy="1140480"/>
          </a:xfrm>
          <a:prstGeom prst="rect">
            <a:avLst/>
          </a:prstGeom>
        </p:spPr>
        <p:txBody>
          <a:bodyPr lIns="0" tIns="0" rIns="0" bIns="0" anchor="ctr"/>
          <a:lstStyle/>
          <a:p>
            <a:pPr algn="ctr"/>
            <a:endParaRPr lang="el-GR" sz="4400" b="0" strike="noStrike" spc="-1">
              <a:solidFill>
                <a:srgbClr val="000000"/>
              </a:solidFill>
              <a:uFill>
                <a:solidFill>
                  <a:srgbClr val="FFFFFF"/>
                </a:solidFill>
              </a:uFill>
              <a:latin typeface="Arial"/>
            </a:endParaRPr>
          </a:p>
        </p:txBody>
      </p:sp>
      <p:sp>
        <p:nvSpPr>
          <p:cNvPr id="223" name="PlaceHolder 8"/>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Πατήστε για επεξεργασία της μορφής κειμένου διάρθρωσης</a:t>
            </a:r>
          </a:p>
          <a:p>
            <a:pPr marL="864000" lvl="1" indent="-324000">
              <a:buClr>
                <a:srgbClr val="000000"/>
              </a:buClr>
              <a:buSzPct val="75000"/>
              <a:buFont typeface="Symbol" charset="2"/>
              <a:buChar char=""/>
            </a:pPr>
            <a:r>
              <a:rPr lang="el-GR" sz="1800" b="0" strike="noStrike" spc="-1">
                <a:solidFill>
                  <a:srgbClr val="000000"/>
                </a:solidFill>
                <a:uFill>
                  <a:solidFill>
                    <a:srgbClr val="FFFFFF"/>
                  </a:solidFill>
                </a:uFill>
                <a:latin typeface="Arial"/>
              </a:rPr>
              <a:t>Δεύτερο επίπεδο διάρθρωσης</a:t>
            </a:r>
          </a:p>
          <a:p>
            <a:pPr marL="1296000" lvl="2" indent="-288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Τρίτο επίπεδο διάρθρωσης</a:t>
            </a:r>
          </a:p>
          <a:p>
            <a:pPr marL="1728000" lvl="3" indent="-216000">
              <a:buClr>
                <a:srgbClr val="000000"/>
              </a:buClr>
              <a:buSzPct val="75000"/>
              <a:buFont typeface="Symbol" charset="2"/>
              <a:buChar char=""/>
            </a:pPr>
            <a:r>
              <a:rPr lang="el-GR" sz="1800" b="0" strike="noStrike" spc="-1">
                <a:solidFill>
                  <a:srgbClr val="000000"/>
                </a:solidFill>
                <a:uFill>
                  <a:solidFill>
                    <a:srgbClr val="FFFFFF"/>
                  </a:solidFill>
                </a:uFill>
                <a:latin typeface="Arial"/>
              </a:rPr>
              <a:t>Τέταρτο επίπεδο διάρθρωσης</a:t>
            </a:r>
          </a:p>
          <a:p>
            <a:pPr marL="2160000" lvl="4"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Πέμπτο επίπεδο διάρθρωσης</a:t>
            </a:r>
          </a:p>
          <a:p>
            <a:pPr marL="2592000" lvl="5"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Έκτο επίπεδο διάρθρωσης</a:t>
            </a:r>
          </a:p>
          <a:p>
            <a:pPr marL="3024000" lvl="6" indent="-216000">
              <a:buClr>
                <a:srgbClr val="000000"/>
              </a:buClr>
              <a:buSzPct val="45000"/>
              <a:buFont typeface="Wingdings" charset="2"/>
              <a:buChar char=""/>
            </a:pPr>
            <a:r>
              <a:rPr lang="el-GR" sz="1800" b="0" strike="noStrike" spc="-1">
                <a:solidFill>
                  <a:srgbClr val="000000"/>
                </a:solidFill>
                <a:uFill>
                  <a:solidFill>
                    <a:srgbClr val="FFFFFF"/>
                  </a:solidFill>
                </a:u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727200" y="2840760"/>
            <a:ext cx="7765560" cy="7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endParaRPr lang="el-GR" sz="1800" b="0" strike="noStrike" spc="-1" dirty="0">
              <a:solidFill>
                <a:srgbClr val="000000"/>
              </a:solidFill>
              <a:uFill>
                <a:solidFill>
                  <a:srgbClr val="FFFFFF"/>
                </a:solidFill>
              </a:uFill>
              <a:latin typeface="Arial"/>
            </a:endParaRPr>
          </a:p>
          <a:p>
            <a:pPr>
              <a:lnSpc>
                <a:spcPct val="100000"/>
              </a:lnSpc>
            </a:pPr>
            <a:endParaRPr lang="el-GR" sz="1800" b="0" strike="noStrike" spc="-1" dirty="0">
              <a:solidFill>
                <a:srgbClr val="000000"/>
              </a:solidFill>
              <a:uFill>
                <a:solidFill>
                  <a:srgbClr val="FFFFFF"/>
                </a:solidFill>
              </a:uFill>
              <a:latin typeface="Arial"/>
            </a:endParaRPr>
          </a:p>
          <a:p>
            <a:pPr>
              <a:lnSpc>
                <a:spcPct val="100000"/>
              </a:lnSpc>
            </a:pPr>
            <a:endParaRPr lang="el-GR" sz="1800" b="0" strike="noStrike" spc="-1" dirty="0">
              <a:solidFill>
                <a:srgbClr val="000000"/>
              </a:solidFill>
              <a:uFill>
                <a:solidFill>
                  <a:srgbClr val="FFFFFF"/>
                </a:solidFill>
              </a:uFill>
              <a:latin typeface="Arial"/>
            </a:endParaRPr>
          </a:p>
          <a:p>
            <a:pPr>
              <a:lnSpc>
                <a:spcPct val="100000"/>
              </a:lnSpc>
            </a:pPr>
            <a:r>
              <a:rPr lang="el-GR" sz="4400" b="0" strike="noStrike" spc="-1" dirty="0">
                <a:solidFill>
                  <a:srgbClr val="0D0D0D"/>
                </a:solidFill>
                <a:uFill>
                  <a:solidFill>
                    <a:srgbClr val="FFFFFF"/>
                  </a:solidFill>
                </a:uFill>
                <a:latin typeface="Candara"/>
                <a:ea typeface="ＭＳ Ｐゴシック"/>
              </a:rPr>
              <a:t>Κοινωνική και Πολιτική  Αγωγή</a:t>
            </a:r>
            <a:endParaRPr lang="el-GR" sz="1800" b="0" strike="noStrike" spc="-1" dirty="0">
              <a:solidFill>
                <a:srgbClr val="000000"/>
              </a:solidFill>
              <a:uFill>
                <a:solidFill>
                  <a:srgbClr val="FFFFFF"/>
                </a:solidFill>
              </a:uFill>
              <a:latin typeface="Arial"/>
            </a:endParaRPr>
          </a:p>
          <a:p>
            <a:pPr algn="ctr">
              <a:lnSpc>
                <a:spcPct val="100000"/>
              </a:lnSpc>
            </a:pPr>
            <a:r>
              <a:rPr lang="el-GR" sz="4400" b="0" strike="noStrike" spc="-1" dirty="0">
                <a:solidFill>
                  <a:srgbClr val="0D0D0D"/>
                </a:solidFill>
                <a:uFill>
                  <a:solidFill>
                    <a:srgbClr val="FFFFFF"/>
                  </a:solidFill>
                </a:uFill>
                <a:latin typeface="Candara"/>
                <a:ea typeface="ＭＳ Ｐゴシック"/>
              </a:rPr>
              <a:t>Κεφάλαιο 17</a:t>
            </a:r>
            <a:endParaRPr lang="el-GR" sz="1800" b="0" strike="noStrike" spc="-1" dirty="0">
              <a:solidFill>
                <a:srgbClr val="000000"/>
              </a:solidFill>
              <a:uFill>
                <a:solidFill>
                  <a:srgbClr val="FFFFFF"/>
                </a:solidFill>
              </a:uFill>
              <a:latin typeface="Arial"/>
            </a:endParaRPr>
          </a:p>
          <a:p>
            <a:pPr algn="ctr">
              <a:lnSpc>
                <a:spcPct val="100000"/>
              </a:lnSpc>
            </a:pPr>
            <a:r>
              <a:rPr lang="el-GR" sz="4400" b="0" strike="noStrike" spc="-1" dirty="0">
                <a:solidFill>
                  <a:srgbClr val="0D0D0D"/>
                </a:solidFill>
                <a:uFill>
                  <a:solidFill>
                    <a:srgbClr val="FFFFFF"/>
                  </a:solidFill>
                </a:uFill>
                <a:latin typeface="Candara"/>
                <a:ea typeface="ＭＳ Ｐゴシック"/>
              </a:rPr>
              <a:t>Ζήτω το Σύνταγμα!</a:t>
            </a:r>
            <a:endParaRPr lang="el-GR" sz="1800" b="0" strike="noStrike" spc="-1" dirty="0">
              <a:solidFill>
                <a:srgbClr val="000000"/>
              </a:solidFill>
              <a:uFill>
                <a:solidFill>
                  <a:srgbClr val="FFFFFF"/>
                </a:solidFill>
              </a:uFill>
              <a:latin typeface="Arial"/>
            </a:endParaRPr>
          </a:p>
          <a:p>
            <a:pPr algn="ctr">
              <a:lnSpc>
                <a:spcPct val="100000"/>
              </a:lnSpc>
            </a:pPr>
            <a:endParaRPr lang="el-GR" sz="1800" b="0" strike="noStrike" spc="-1" dirty="0">
              <a:solidFill>
                <a:srgbClr val="000000"/>
              </a:solidFill>
              <a:uFill>
                <a:solidFill>
                  <a:srgbClr val="FFFFFF"/>
                </a:solidFill>
              </a:uFill>
              <a:latin typeface="Arial"/>
            </a:endParaRPr>
          </a:p>
        </p:txBody>
      </p:sp>
      <p:sp>
        <p:nvSpPr>
          <p:cNvPr id="259" name="CustomShape 2"/>
          <p:cNvSpPr/>
          <p:nvPr/>
        </p:nvSpPr>
        <p:spPr>
          <a:xfrm>
            <a:off x="1371600" y="3556080"/>
            <a:ext cx="6393960" cy="1466280"/>
          </a:xfrm>
          <a:prstGeom prst="rect">
            <a:avLst/>
          </a:prstGeom>
          <a:noFill/>
          <a:ln>
            <a:noFill/>
          </a:ln>
        </p:spPr>
        <p:style>
          <a:lnRef idx="0">
            <a:scrgbClr r="0" g="0" b="0"/>
          </a:lnRef>
          <a:fillRef idx="0">
            <a:scrgbClr r="0" g="0" b="0"/>
          </a:fillRef>
          <a:effectRef idx="0">
            <a:scrgbClr r="0" g="0" b="0"/>
          </a:effectRef>
          <a:fontRef idx="minor"/>
        </p:style>
      </p:sp>
      <p:sp>
        <p:nvSpPr>
          <p:cNvPr id="260" name="CustomShape 3"/>
          <p:cNvSpPr/>
          <p:nvPr/>
        </p:nvSpPr>
        <p:spPr>
          <a:xfrm>
            <a:off x="193680" y="6249960"/>
            <a:ext cx="3779280" cy="35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l-GR" sz="1000" b="0" strike="noStrike" spc="-1">
                <a:solidFill>
                  <a:srgbClr val="000000"/>
                </a:solidFill>
                <a:uFill>
                  <a:solidFill>
                    <a:srgbClr val="FFFFFF"/>
                  </a:solidFill>
                </a:uFill>
                <a:latin typeface="Candara"/>
                <a:ea typeface="DejaVu Sans"/>
              </a:rPr>
              <a:t>Κοινωνική και Πολιτική Αγωγή - Στ' Δημοτικού</a:t>
            </a:r>
            <a:endParaRPr lang="el-GR" sz="1800" b="0" strike="noStrike" spc="-1">
              <a:solidFill>
                <a:srgbClr val="000000"/>
              </a:solidFill>
              <a:uFill>
                <a:solidFill>
                  <a:srgbClr val="FFFFFF"/>
                </a:solidFill>
              </a:uFill>
              <a:latin typeface="Arial"/>
            </a:endParaRPr>
          </a:p>
        </p:txBody>
      </p:sp>
      <p:pic>
        <p:nvPicPr>
          <p:cNvPr id="261" name="Picture 2"/>
          <p:cNvPicPr/>
          <p:nvPr/>
        </p:nvPicPr>
        <p:blipFill>
          <a:blip r:embed="rId2"/>
          <a:stretch/>
        </p:blipFill>
        <p:spPr>
          <a:xfrm>
            <a:off x="4961880" y="3353760"/>
            <a:ext cx="4109040" cy="318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down)">
                                      <p:cBhvr>
                                        <p:cTn id="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342720" y="216000"/>
            <a:ext cx="8224920" cy="3071520"/>
          </a:xfrm>
          <a:prstGeom prst="rect">
            <a:avLst/>
          </a:prstGeom>
          <a:noFill/>
          <a:ln>
            <a:noFill/>
          </a:ln>
        </p:spPr>
        <p:style>
          <a:lnRef idx="0">
            <a:scrgbClr r="0" g="0" b="0"/>
          </a:lnRef>
          <a:fillRef idx="0">
            <a:scrgbClr r="0" g="0" b="0"/>
          </a:fillRef>
          <a:effectRef idx="0">
            <a:scrgbClr r="0" g="0" b="0"/>
          </a:effectRef>
          <a:fontRef idx="minor"/>
        </p:style>
      </p:sp>
      <p:pic>
        <p:nvPicPr>
          <p:cNvPr id="340" name="Picture 2"/>
          <p:cNvPicPr/>
          <p:nvPr/>
        </p:nvPicPr>
        <p:blipFill>
          <a:blip r:embed="rId2"/>
          <a:stretch/>
        </p:blipFill>
        <p:spPr>
          <a:xfrm>
            <a:off x="6984720" y="5177880"/>
            <a:ext cx="2155680" cy="1668960"/>
          </a:xfrm>
          <a:prstGeom prst="rect">
            <a:avLst/>
          </a:prstGeom>
          <a:ln>
            <a:noFill/>
          </a:ln>
        </p:spPr>
      </p:pic>
      <p:sp>
        <p:nvSpPr>
          <p:cNvPr id="341" name="TextShape 2"/>
          <p:cNvSpPr txBox="1"/>
          <p:nvPr/>
        </p:nvSpPr>
        <p:spPr>
          <a:xfrm>
            <a:off x="342720" y="265577"/>
            <a:ext cx="8513280" cy="307188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Κάποιοι από τους επαναστάτες ξεκίνησαν για το σπίτι του Μακρυγιάννη για να τον ειδοποιήσουν, αλλά έγιναν αντιληπτοί και ξεκίνησαν εντάσεις. Παράλληλα ο Καλλέργης κινητοποιούσε τους στρατιώτες φωνάζοντας </a:t>
            </a:r>
          </a:p>
        </p:txBody>
      </p:sp>
      <p:sp>
        <p:nvSpPr>
          <p:cNvPr id="342" name="TextShape 3"/>
          <p:cNvSpPr txBox="1"/>
          <p:nvPr/>
        </p:nvSpPr>
        <p:spPr>
          <a:xfrm>
            <a:off x="457200" y="3317400"/>
            <a:ext cx="8228880" cy="1362600"/>
          </a:xfrm>
          <a:prstGeom prst="rect">
            <a:avLst/>
          </a:prstGeom>
          <a:noFill/>
          <a:ln>
            <a:noFill/>
          </a:ln>
        </p:spPr>
        <p:txBody>
          <a:bodyPr lIns="0" tIns="0" rIns="0" bIns="0" anchor="ctr"/>
          <a:lstStyle/>
          <a:p>
            <a:pPr algn="ctr"/>
            <a:r>
              <a:rPr lang="el-GR" sz="4800" b="0" strike="noStrike" spc="-1" dirty="0">
                <a:solidFill>
                  <a:srgbClr val="FF0000"/>
                </a:solidFill>
                <a:uFill>
                  <a:solidFill>
                    <a:srgbClr val="FFFFFF"/>
                  </a:solidFill>
                </a:uFill>
                <a:latin typeface="Arial"/>
              </a:rPr>
              <a:t>“Ζήτω το Σύνταγμα!”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41"/>
                                        </p:tgtEl>
                                        <p:attrNameLst>
                                          <p:attrName>style.color</p:attrName>
                                        </p:attrNameLst>
                                      </p:cBhvr>
                                      <p:to>
                                        <a:schemeClr val="bg1"/>
                                      </p:to>
                                    </p:animClr>
                                    <p:animClr clrSpc="rgb" dir="cw">
                                      <p:cBhvr>
                                        <p:cTn id="7" dur="250" autoRev="1" fill="remove"/>
                                        <p:tgtEl>
                                          <p:spTgt spid="341"/>
                                        </p:tgtEl>
                                        <p:attrNameLst>
                                          <p:attrName>fillcolor</p:attrName>
                                        </p:attrNameLst>
                                      </p:cBhvr>
                                      <p:to>
                                        <a:schemeClr val="bg1"/>
                                      </p:to>
                                    </p:animClr>
                                    <p:set>
                                      <p:cBhvr>
                                        <p:cTn id="8" dur="250" autoRev="1" fill="remove"/>
                                        <p:tgtEl>
                                          <p:spTgt spid="341"/>
                                        </p:tgtEl>
                                        <p:attrNameLst>
                                          <p:attrName>fill.type</p:attrName>
                                        </p:attrNameLst>
                                      </p:cBhvr>
                                      <p:to>
                                        <p:strVal val="solid"/>
                                      </p:to>
                                    </p:set>
                                    <p:set>
                                      <p:cBhvr>
                                        <p:cTn id="9" dur="250" autoRev="1" fill="remove"/>
                                        <p:tgtEl>
                                          <p:spTgt spid="34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342"/>
                                        </p:tgtEl>
                                      </p:cBhvr>
                                    </p:animEffect>
                                    <p:animScale>
                                      <p:cBhvr>
                                        <p:cTn id="14" dur="250" autoRev="1" fill="hold"/>
                                        <p:tgtEl>
                                          <p:spTgt spid="3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199080" y="88200"/>
            <a:ext cx="8584920" cy="358380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Ο Καλλέργης κατηύθυνε τα στρατεύματα να καταλάβουν το νομισματοκοπείο, την Εθνική Τράπεζα, το Δημόσιο Ταμείο και τα διάφορα υπουργεία, ενώ άλλο τμήμα του στρατού κατευθύνθηκε προς τα Ανάκτορα όπου ενώθηκε με τον απλό λαό. </a:t>
            </a:r>
          </a:p>
        </p:txBody>
      </p:sp>
      <p:pic>
        <p:nvPicPr>
          <p:cNvPr id="344" name="Picture 2"/>
          <p:cNvPicPr/>
          <p:nvPr/>
        </p:nvPicPr>
        <p:blipFill>
          <a:blip r:embed="rId2"/>
          <a:stretch/>
        </p:blipFill>
        <p:spPr>
          <a:xfrm>
            <a:off x="6984720" y="5177880"/>
            <a:ext cx="2155680" cy="1668960"/>
          </a:xfrm>
          <a:prstGeom prst="rect">
            <a:avLst/>
          </a:prstGeom>
          <a:ln>
            <a:noFill/>
          </a:ln>
        </p:spPr>
      </p:pic>
      <p:pic>
        <p:nvPicPr>
          <p:cNvPr id="345" name="Picture 344"/>
          <p:cNvPicPr/>
          <p:nvPr/>
        </p:nvPicPr>
        <p:blipFill>
          <a:blip r:embed="rId3"/>
          <a:stretch/>
        </p:blipFill>
        <p:spPr>
          <a:xfrm>
            <a:off x="2760120" y="3528000"/>
            <a:ext cx="3486240" cy="310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p:cTn id="7" dur="500" fill="hold"/>
                                        <p:tgtEl>
                                          <p:spTgt spid="343"/>
                                        </p:tgtEl>
                                        <p:attrNameLst>
                                          <p:attrName>ppt_w</p:attrName>
                                        </p:attrNameLst>
                                      </p:cBhvr>
                                      <p:tavLst>
                                        <p:tav tm="0">
                                          <p:val>
                                            <p:fltVal val="0"/>
                                          </p:val>
                                        </p:tav>
                                        <p:tav tm="100000">
                                          <p:val>
                                            <p:strVal val="#ppt_w"/>
                                          </p:val>
                                        </p:tav>
                                      </p:tavLst>
                                    </p:anim>
                                    <p:anim calcmode="lin" valueType="num">
                                      <p:cBhvr>
                                        <p:cTn id="8" dur="500" fill="hold"/>
                                        <p:tgtEl>
                                          <p:spTgt spid="343"/>
                                        </p:tgtEl>
                                        <p:attrNameLst>
                                          <p:attrName>ppt_h</p:attrName>
                                        </p:attrNameLst>
                                      </p:cBhvr>
                                      <p:tavLst>
                                        <p:tav tm="0">
                                          <p:val>
                                            <p:fltVal val="0"/>
                                          </p:val>
                                        </p:tav>
                                        <p:tav tm="100000">
                                          <p:val>
                                            <p:strVal val="#ppt_h"/>
                                          </p:val>
                                        </p:tav>
                                      </p:tavLst>
                                    </p:anim>
                                    <p:animEffect transition="in" filter="fade">
                                      <p:cBhvr>
                                        <p:cTn id="9"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288000" y="255960"/>
            <a:ext cx="8568000" cy="204804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Ο Όθωνας προσπάθησε να πάρει τον έλεγχο της κατάστασης αλλά οι αντιπρόσωποί του ή αιχμαλωτίστηκαν ή ενώθηκαν με το επαναστατικό κίνημα.</a:t>
            </a:r>
          </a:p>
        </p:txBody>
      </p:sp>
      <p:pic>
        <p:nvPicPr>
          <p:cNvPr id="347" name="Picture 2"/>
          <p:cNvPicPr/>
          <p:nvPr/>
        </p:nvPicPr>
        <p:blipFill>
          <a:blip r:embed="rId2"/>
          <a:stretch/>
        </p:blipFill>
        <p:spPr>
          <a:xfrm>
            <a:off x="6984720" y="5177880"/>
            <a:ext cx="2155680" cy="1668960"/>
          </a:xfrm>
          <a:prstGeom prst="rect">
            <a:avLst/>
          </a:prstGeom>
          <a:ln>
            <a:noFill/>
          </a:ln>
        </p:spPr>
      </p:pic>
      <p:pic>
        <p:nvPicPr>
          <p:cNvPr id="348" name="Picture 347"/>
          <p:cNvPicPr/>
          <p:nvPr/>
        </p:nvPicPr>
        <p:blipFill>
          <a:blip r:embed="rId3"/>
          <a:stretch/>
        </p:blipFill>
        <p:spPr>
          <a:xfrm>
            <a:off x="1415520" y="2808000"/>
            <a:ext cx="6333840" cy="2857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271080" y="288000"/>
            <a:ext cx="8584920" cy="307188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Το πλήθος διαλύθηκε το μεσημέρι της 
3ης Σεπτεμβρίου όταν ο Όθωνας τους διαμήνυσε πως όλα τους τα αιτήματα έγιναν δεκτά. Με βασιλικά διατάγματα η 3η Σεπτεμβρίου ανακηρύχθηκε σε μέρα εθνικής γιορτής.</a:t>
            </a:r>
          </a:p>
        </p:txBody>
      </p:sp>
      <p:pic>
        <p:nvPicPr>
          <p:cNvPr id="350" name="Picture 2"/>
          <p:cNvPicPr/>
          <p:nvPr/>
        </p:nvPicPr>
        <p:blipFill>
          <a:blip r:embed="rId2"/>
          <a:stretch/>
        </p:blipFill>
        <p:spPr>
          <a:xfrm>
            <a:off x="6984720" y="5177880"/>
            <a:ext cx="2155680" cy="1668960"/>
          </a:xfrm>
          <a:prstGeom prst="rect">
            <a:avLst/>
          </a:prstGeom>
          <a:ln>
            <a:noFill/>
          </a:ln>
        </p:spPr>
      </p:pic>
      <p:pic>
        <p:nvPicPr>
          <p:cNvPr id="351" name="Picture 350"/>
          <p:cNvPicPr/>
          <p:nvPr/>
        </p:nvPicPr>
        <p:blipFill>
          <a:blip r:embed="rId3"/>
          <a:stretch/>
        </p:blipFill>
        <p:spPr>
          <a:xfrm>
            <a:off x="2649240" y="3619800"/>
            <a:ext cx="4190760" cy="3076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barn(inVertical)">
                                      <p:cBhvr>
                                        <p:cTn id="7"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Shape 1"/>
          <p:cNvSpPr txBox="1"/>
          <p:nvPr/>
        </p:nvSpPr>
        <p:spPr>
          <a:xfrm>
            <a:off x="288000" y="288000"/>
            <a:ext cx="8224920" cy="409572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Τον Οκτώβριο και τον Νοέμβριο έγιναν οι εκλογές του 1843 και οι εκλεγμένοι πληρεξούσιοι συγκρότησαν την συνταγματική Εθνική Συνέλευση με σκοπό να συντάξουν το Σύνταγμα, το οποίο υπέγραψε ο Όθωνας.
 Από τότε η πλατεία των Ανακτόρων μετονομάστηκε σε Πλατεία Συντάγματος.</a:t>
            </a:r>
          </a:p>
        </p:txBody>
      </p:sp>
      <p:pic>
        <p:nvPicPr>
          <p:cNvPr id="353" name="Picture 2"/>
          <p:cNvPicPr/>
          <p:nvPr/>
        </p:nvPicPr>
        <p:blipFill>
          <a:blip r:embed="rId2"/>
          <a:stretch/>
        </p:blipFill>
        <p:spPr>
          <a:xfrm>
            <a:off x="6984720" y="5177880"/>
            <a:ext cx="2155680" cy="1668960"/>
          </a:xfrm>
          <a:prstGeom prst="rect">
            <a:avLst/>
          </a:prstGeom>
          <a:ln>
            <a:noFill/>
          </a:ln>
        </p:spPr>
      </p:pic>
      <p:pic>
        <p:nvPicPr>
          <p:cNvPr id="354" name="Picture 353"/>
          <p:cNvPicPr/>
          <p:nvPr/>
        </p:nvPicPr>
        <p:blipFill>
          <a:blip r:embed="rId3"/>
          <a:stretch/>
        </p:blipFill>
        <p:spPr>
          <a:xfrm>
            <a:off x="2578680" y="4752000"/>
            <a:ext cx="3901320" cy="1855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p:cTn id="7" dur="1000" fill="hold"/>
                                        <p:tgtEl>
                                          <p:spTgt spid="352"/>
                                        </p:tgtEl>
                                        <p:attrNameLst>
                                          <p:attrName>ppt_w</p:attrName>
                                        </p:attrNameLst>
                                      </p:cBhvr>
                                      <p:tavLst>
                                        <p:tav tm="0">
                                          <p:val>
                                            <p:fltVal val="0"/>
                                          </p:val>
                                        </p:tav>
                                        <p:tav tm="100000">
                                          <p:val>
                                            <p:strVal val="#ppt_w"/>
                                          </p:val>
                                        </p:tav>
                                      </p:tavLst>
                                    </p:anim>
                                    <p:anim calcmode="lin" valueType="num">
                                      <p:cBhvr>
                                        <p:cTn id="8" dur="1000" fill="hold"/>
                                        <p:tgtEl>
                                          <p:spTgt spid="352"/>
                                        </p:tgtEl>
                                        <p:attrNameLst>
                                          <p:attrName>ppt_h</p:attrName>
                                        </p:attrNameLst>
                                      </p:cBhvr>
                                      <p:tavLst>
                                        <p:tav tm="0">
                                          <p:val>
                                            <p:fltVal val="0"/>
                                          </p:val>
                                        </p:tav>
                                        <p:tav tm="100000">
                                          <p:val>
                                            <p:strVal val="#ppt_h"/>
                                          </p:val>
                                        </p:tav>
                                      </p:tavLst>
                                    </p:anim>
                                    <p:anim calcmode="lin" valueType="num">
                                      <p:cBhvr>
                                        <p:cTn id="9" dur="1000" fill="hold"/>
                                        <p:tgtEl>
                                          <p:spTgt spid="352"/>
                                        </p:tgtEl>
                                        <p:attrNameLst>
                                          <p:attrName>style.rotation</p:attrName>
                                        </p:attrNameLst>
                                      </p:cBhvr>
                                      <p:tavLst>
                                        <p:tav tm="0">
                                          <p:val>
                                            <p:fltVal val="90"/>
                                          </p:val>
                                        </p:tav>
                                        <p:tav tm="100000">
                                          <p:val>
                                            <p:fltVal val="0"/>
                                          </p:val>
                                        </p:tav>
                                      </p:tavLst>
                                    </p:anim>
                                    <p:animEffect transition="in" filter="fade">
                                      <p:cBhvr>
                                        <p:cTn id="10"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smtClean="0"/>
              <a:t/>
            </a:r>
            <a:br>
              <a:rPr lang="el-GR" sz="2800" dirty="0" smtClean="0"/>
            </a:br>
            <a:r>
              <a:rPr lang="el-GR" sz="2800" dirty="0" smtClean="0"/>
              <a:t>Με την ψήφιση του νέου Συντάγματος κατοχυρώθηκαν τα δικαιώματα των Ελλήνων σε τομείς όπως η παιδεία. Πιό συγκεκριμένα το Σύνταγμα αναφέρει:</a:t>
            </a:r>
            <a:br>
              <a:rPr lang="el-GR" sz="2800" dirty="0" smtClean="0"/>
            </a:br>
            <a:r>
              <a:rPr lang="el-GR" sz="2800" dirty="0" smtClean="0"/>
              <a:t>Όλοι </a:t>
            </a:r>
            <a:r>
              <a:rPr lang="el-GR" sz="2800" dirty="0"/>
              <a:t>οι Έλληνες έχουν δικαίωμα δωρεάν παιδείας, σε όλες τις βαθμίδες της, στα κρατικά εκπαιδευτήρια. Tο Kράτος ενισχύει τους σπουδαστές που διακρίνονται, καθώς και αυτούς που έχουν ανάγκη από βοήθεια ή ειδική προστασία, ανάλογα με τις ικανότητές τους. </a:t>
            </a:r>
            <a:r>
              <a:rPr lang="el-GR" sz="3200" dirty="0"/>
              <a:t/>
            </a:r>
            <a:br>
              <a:rPr lang="el-GR" sz="3200" dirty="0"/>
            </a:br>
            <a:endParaRPr lang="el-GR" sz="3200" dirty="0"/>
          </a:p>
        </p:txBody>
      </p:sp>
      <p:pic>
        <p:nvPicPr>
          <p:cNvPr id="1026" name="Picture 2" descr="Αποτέλεσμα εικόνας για συνταγμα αρθρο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720" y="4310743"/>
            <a:ext cx="1763486" cy="2381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p:nvPr/>
        </p:nvPicPr>
        <p:blipFill>
          <a:blip r:embed="rId3"/>
          <a:stretch/>
        </p:blipFill>
        <p:spPr>
          <a:xfrm>
            <a:off x="6984720" y="5177880"/>
            <a:ext cx="2155680" cy="1668960"/>
          </a:xfrm>
          <a:prstGeom prst="rect">
            <a:avLst/>
          </a:prstGeom>
          <a:ln>
            <a:noFill/>
          </a:ln>
        </p:spPr>
      </p:pic>
    </p:spTree>
    <p:extLst>
      <p:ext uri="{BB962C8B-B14F-4D97-AF65-F5344CB8AC3E}">
        <p14:creationId xmlns:p14="http://schemas.microsoft.com/office/powerpoint/2010/main" val="2425675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9520"/>
            <a:ext cx="8224920" cy="1140480"/>
          </a:xfrm>
        </p:spPr>
        <p:txBody>
          <a:bodyPr/>
          <a:lstStyle/>
          <a:p>
            <a:r>
              <a:rPr lang="el-GR" sz="3600" dirty="0" smtClean="0"/>
              <a:t>Σύνταγμα ονομάζουμε </a:t>
            </a:r>
            <a:r>
              <a:rPr lang="el-GR" sz="3600" dirty="0"/>
              <a:t>το βασικό </a:t>
            </a:r>
            <a:r>
              <a:rPr lang="el-GR" sz="3600" dirty="0" smtClean="0"/>
              <a:t>νόμο</a:t>
            </a:r>
            <a:r>
              <a:rPr lang="el-GR" sz="3600" dirty="0"/>
              <a:t> του κράτους που καθορίζει τη μορφή του πολιτεύματός του, δηλαδή το σύνολο των νομικών κανόνων οι οποίοι καθορίζουν τη μορφή του κράτους, την οργάνωση της κρατικής εξουσίας και τα όριά της απέναντι στα πρόσωπα που ζουν μέσα στο κράτος.</a:t>
            </a:r>
            <a:endParaRPr lang="el-GR" sz="3600" dirty="0"/>
          </a:p>
        </p:txBody>
      </p:sp>
      <p:pic>
        <p:nvPicPr>
          <p:cNvPr id="6" name="Picture 2"/>
          <p:cNvPicPr/>
          <p:nvPr/>
        </p:nvPicPr>
        <p:blipFill>
          <a:blip r:embed="rId2"/>
          <a:stretch/>
        </p:blipFill>
        <p:spPr>
          <a:xfrm>
            <a:off x="6984000" y="5177160"/>
            <a:ext cx="2155680" cy="1668960"/>
          </a:xfrm>
          <a:prstGeom prst="rect">
            <a:avLst/>
          </a:prstGeom>
          <a:ln>
            <a:noFill/>
          </a:ln>
        </p:spPr>
      </p:pic>
    </p:spTree>
    <p:extLst>
      <p:ext uri="{BB962C8B-B14F-4D97-AF65-F5344CB8AC3E}">
        <p14:creationId xmlns:p14="http://schemas.microsoft.com/office/powerpoint/2010/main" val="24648109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2"/>
          <p:cNvPicPr/>
          <p:nvPr/>
        </p:nvPicPr>
        <p:blipFill>
          <a:blip r:embed="rId2"/>
          <a:stretch/>
        </p:blipFill>
        <p:spPr>
          <a:xfrm>
            <a:off x="6984000" y="5177160"/>
            <a:ext cx="2155680" cy="1668960"/>
          </a:xfrm>
          <a:prstGeom prst="rect">
            <a:avLst/>
          </a:prstGeom>
          <a:ln>
            <a:noFill/>
          </a:ln>
        </p:spPr>
      </p:pic>
      <p:sp>
        <p:nvSpPr>
          <p:cNvPr id="263" name="CustomShape 1"/>
          <p:cNvSpPr/>
          <p:nvPr/>
        </p:nvSpPr>
        <p:spPr>
          <a:xfrm>
            <a:off x="72000" y="335880"/>
            <a:ext cx="8670600" cy="1530720"/>
          </a:xfrm>
          <a:prstGeom prst="rect">
            <a:avLst/>
          </a:prstGeom>
          <a:noFill/>
          <a:ln>
            <a:noFill/>
          </a:ln>
        </p:spPr>
        <p:style>
          <a:lnRef idx="0">
            <a:scrgbClr r="0" g="0" b="0"/>
          </a:lnRef>
          <a:fillRef idx="0">
            <a:scrgbClr r="0" g="0" b="0"/>
          </a:fillRef>
          <a:effectRef idx="0">
            <a:scrgbClr r="0" g="0" b="0"/>
          </a:effectRef>
          <a:fontRef idx="minor"/>
        </p:style>
      </p:sp>
      <p:sp>
        <p:nvSpPr>
          <p:cNvPr id="264" name="CustomShape 2"/>
          <p:cNvSpPr/>
          <p:nvPr/>
        </p:nvSpPr>
        <p:spPr>
          <a:xfrm>
            <a:off x="339120" y="327960"/>
            <a:ext cx="8512920" cy="2044080"/>
          </a:xfrm>
          <a:prstGeom prst="rect">
            <a:avLst/>
          </a:prstGeom>
          <a:noFill/>
          <a:ln>
            <a:noFill/>
          </a:ln>
        </p:spPr>
        <p:style>
          <a:lnRef idx="0">
            <a:scrgbClr r="0" g="0" b="0"/>
          </a:lnRef>
          <a:fillRef idx="0">
            <a:scrgbClr r="0" g="0" b="0"/>
          </a:fillRef>
          <a:effectRef idx="0">
            <a:scrgbClr r="0" g="0" b="0"/>
          </a:effectRef>
          <a:fontRef idx="minor"/>
        </p:style>
      </p:sp>
      <p:sp>
        <p:nvSpPr>
          <p:cNvPr id="265" name="CustomShape 3"/>
          <p:cNvSpPr/>
          <p:nvPr/>
        </p:nvSpPr>
        <p:spPr>
          <a:xfrm>
            <a:off x="288360" y="-216000"/>
            <a:ext cx="8492040" cy="2496600"/>
          </a:xfrm>
          <a:prstGeom prst="rect">
            <a:avLst/>
          </a:prstGeom>
          <a:noFill/>
          <a:ln>
            <a:noFill/>
          </a:ln>
        </p:spPr>
        <p:style>
          <a:lnRef idx="0">
            <a:scrgbClr r="0" g="0" b="0"/>
          </a:lnRef>
          <a:fillRef idx="0">
            <a:scrgbClr r="0" g="0" b="0"/>
          </a:fillRef>
          <a:effectRef idx="0">
            <a:scrgbClr r="0" g="0" b="0"/>
          </a:effectRef>
          <a:fontRef idx="minor"/>
        </p:style>
      </p:sp>
      <p:sp>
        <p:nvSpPr>
          <p:cNvPr id="266" name="CustomShape 4"/>
          <p:cNvSpPr/>
          <p:nvPr/>
        </p:nvSpPr>
        <p:spPr>
          <a:xfrm>
            <a:off x="360000" y="216000"/>
            <a:ext cx="8492040" cy="2496960"/>
          </a:xfrm>
          <a:prstGeom prst="rect">
            <a:avLst/>
          </a:prstGeom>
          <a:noFill/>
          <a:ln>
            <a:noFill/>
          </a:ln>
        </p:spPr>
        <p:style>
          <a:lnRef idx="0">
            <a:scrgbClr r="0" g="0" b="0"/>
          </a:lnRef>
          <a:fillRef idx="0">
            <a:scrgbClr r="0" g="0" b="0"/>
          </a:fillRef>
          <a:effectRef idx="0">
            <a:scrgbClr r="0" g="0" b="0"/>
          </a:effectRef>
          <a:fontRef idx="minor"/>
        </p:style>
      </p:sp>
      <p:sp>
        <p:nvSpPr>
          <p:cNvPr id="267" name="CustomShape 5"/>
          <p:cNvSpPr/>
          <p:nvPr/>
        </p:nvSpPr>
        <p:spPr>
          <a:xfrm>
            <a:off x="288360" y="235440"/>
            <a:ext cx="8563680" cy="2045160"/>
          </a:xfrm>
          <a:prstGeom prst="rect">
            <a:avLst/>
          </a:prstGeom>
          <a:noFill/>
          <a:ln>
            <a:noFill/>
          </a:ln>
        </p:spPr>
        <p:style>
          <a:lnRef idx="0">
            <a:scrgbClr r="0" g="0" b="0"/>
          </a:lnRef>
          <a:fillRef idx="0">
            <a:scrgbClr r="0" g="0" b="0"/>
          </a:fillRef>
          <a:effectRef idx="0">
            <a:scrgbClr r="0" g="0" b="0"/>
          </a:effectRef>
          <a:fontRef idx="minor"/>
        </p:style>
      </p:sp>
      <p:sp>
        <p:nvSpPr>
          <p:cNvPr id="268" name="CustomShape 6"/>
          <p:cNvSpPr/>
          <p:nvPr/>
        </p:nvSpPr>
        <p:spPr>
          <a:xfrm>
            <a:off x="360000" y="284760"/>
            <a:ext cx="8492040" cy="1872720"/>
          </a:xfrm>
          <a:prstGeom prst="rect">
            <a:avLst/>
          </a:prstGeom>
          <a:noFill/>
          <a:ln>
            <a:noFill/>
          </a:ln>
        </p:spPr>
        <p:style>
          <a:lnRef idx="0">
            <a:scrgbClr r="0" g="0" b="0"/>
          </a:lnRef>
          <a:fillRef idx="0">
            <a:scrgbClr r="0" g="0" b="0"/>
          </a:fillRef>
          <a:effectRef idx="0">
            <a:scrgbClr r="0" g="0" b="0"/>
          </a:effectRef>
          <a:fontRef idx="minor"/>
        </p:style>
      </p:sp>
      <p:sp>
        <p:nvSpPr>
          <p:cNvPr id="269" name="CustomShape 7"/>
          <p:cNvSpPr/>
          <p:nvPr/>
        </p:nvSpPr>
        <p:spPr>
          <a:xfrm>
            <a:off x="196920" y="284760"/>
            <a:ext cx="8655120" cy="2045880"/>
          </a:xfrm>
          <a:prstGeom prst="rect">
            <a:avLst/>
          </a:prstGeom>
          <a:noFill/>
          <a:ln>
            <a:noFill/>
          </a:ln>
        </p:spPr>
        <p:style>
          <a:lnRef idx="0">
            <a:scrgbClr r="0" g="0" b="0"/>
          </a:lnRef>
          <a:fillRef idx="0">
            <a:scrgbClr r="0" g="0" b="0"/>
          </a:fillRef>
          <a:effectRef idx="0">
            <a:scrgbClr r="0" g="0" b="0"/>
          </a:effectRef>
          <a:fontRef idx="minor"/>
        </p:style>
      </p:sp>
      <p:sp>
        <p:nvSpPr>
          <p:cNvPr id="270" name="CustomShape 8"/>
          <p:cNvSpPr/>
          <p:nvPr/>
        </p:nvSpPr>
        <p:spPr>
          <a:xfrm>
            <a:off x="288360" y="284760"/>
            <a:ext cx="8492040" cy="1534320"/>
          </a:xfrm>
          <a:prstGeom prst="rect">
            <a:avLst/>
          </a:prstGeom>
          <a:noFill/>
          <a:ln>
            <a:noFill/>
          </a:ln>
        </p:spPr>
        <p:style>
          <a:lnRef idx="0">
            <a:scrgbClr r="0" g="0" b="0"/>
          </a:lnRef>
          <a:fillRef idx="0">
            <a:scrgbClr r="0" g="0" b="0"/>
          </a:fillRef>
          <a:effectRef idx="0">
            <a:scrgbClr r="0" g="0" b="0"/>
          </a:effectRef>
          <a:fontRef idx="minor"/>
        </p:style>
      </p:sp>
      <p:sp>
        <p:nvSpPr>
          <p:cNvPr id="271" name="CustomShape 9"/>
          <p:cNvSpPr/>
          <p:nvPr/>
        </p:nvSpPr>
        <p:spPr>
          <a:xfrm>
            <a:off x="288360" y="284760"/>
            <a:ext cx="8563680" cy="2046600"/>
          </a:xfrm>
          <a:prstGeom prst="rect">
            <a:avLst/>
          </a:prstGeom>
          <a:noFill/>
          <a:ln>
            <a:noFill/>
          </a:ln>
        </p:spPr>
        <p:style>
          <a:lnRef idx="0">
            <a:scrgbClr r="0" g="0" b="0"/>
          </a:lnRef>
          <a:fillRef idx="0">
            <a:scrgbClr r="0" g="0" b="0"/>
          </a:fillRef>
          <a:effectRef idx="0">
            <a:scrgbClr r="0" g="0" b="0"/>
          </a:effectRef>
          <a:fontRef idx="minor"/>
        </p:style>
      </p:sp>
      <p:sp>
        <p:nvSpPr>
          <p:cNvPr id="272" name="CustomShape 10"/>
          <p:cNvSpPr/>
          <p:nvPr/>
        </p:nvSpPr>
        <p:spPr>
          <a:xfrm>
            <a:off x="360000" y="284040"/>
            <a:ext cx="8224920" cy="1535040"/>
          </a:xfrm>
          <a:prstGeom prst="rect">
            <a:avLst/>
          </a:prstGeom>
          <a:noFill/>
          <a:ln>
            <a:noFill/>
          </a:ln>
        </p:spPr>
        <p:style>
          <a:lnRef idx="0">
            <a:scrgbClr r="0" g="0" b="0"/>
          </a:lnRef>
          <a:fillRef idx="0">
            <a:scrgbClr r="0" g="0" b="0"/>
          </a:fillRef>
          <a:effectRef idx="0">
            <a:scrgbClr r="0" g="0" b="0"/>
          </a:effectRef>
          <a:fontRef idx="minor"/>
        </p:style>
      </p:sp>
      <p:sp>
        <p:nvSpPr>
          <p:cNvPr id="273" name="CustomShape 11"/>
          <p:cNvSpPr/>
          <p:nvPr/>
        </p:nvSpPr>
        <p:spPr>
          <a:xfrm>
            <a:off x="414720" y="284760"/>
            <a:ext cx="8327880" cy="2047680"/>
          </a:xfrm>
          <a:prstGeom prst="rect">
            <a:avLst/>
          </a:prstGeom>
          <a:noFill/>
          <a:ln>
            <a:noFill/>
          </a:ln>
        </p:spPr>
        <p:style>
          <a:lnRef idx="0">
            <a:scrgbClr r="0" g="0" b="0"/>
          </a:lnRef>
          <a:fillRef idx="0">
            <a:scrgbClr r="0" g="0" b="0"/>
          </a:fillRef>
          <a:effectRef idx="0">
            <a:scrgbClr r="0" g="0" b="0"/>
          </a:effectRef>
          <a:fontRef idx="minor"/>
        </p:style>
      </p:sp>
      <p:sp>
        <p:nvSpPr>
          <p:cNvPr id="274" name="TextShape 12"/>
          <p:cNvSpPr txBox="1"/>
          <p:nvPr/>
        </p:nvSpPr>
        <p:spPr>
          <a:xfrm>
            <a:off x="243900" y="242434"/>
            <a:ext cx="8580960" cy="307188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Δύο δεκαετίες μετά την απελευθέρωση της Ελλάδας από την Τουρκοκρατία, η χώρα είχε περιέλθει σε νέο αναβρασμό, η κακή οικονομική κατάσταση και η Μοναρχία του Όθωνα είχαν ξεκινήσει να δημιουργούν αντιδράσεις.</a:t>
            </a:r>
          </a:p>
        </p:txBody>
      </p:sp>
      <p:pic>
        <p:nvPicPr>
          <p:cNvPr id="275" name="Picture 274"/>
          <p:cNvPicPr/>
          <p:nvPr/>
        </p:nvPicPr>
        <p:blipFill>
          <a:blip r:embed="rId3"/>
          <a:stretch/>
        </p:blipFill>
        <p:spPr>
          <a:xfrm>
            <a:off x="3161160" y="3488760"/>
            <a:ext cx="2586240" cy="320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wipe(down)">
                                      <p:cBhvr>
                                        <p:cTn id="7"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216000" y="240120"/>
            <a:ext cx="8707680" cy="3067560"/>
          </a:xfrm>
          <a:prstGeom prst="rect">
            <a:avLst/>
          </a:prstGeom>
          <a:noFill/>
          <a:ln>
            <a:noFill/>
          </a:ln>
        </p:spPr>
        <p:style>
          <a:lnRef idx="0">
            <a:scrgbClr r="0" g="0" b="0"/>
          </a:lnRef>
          <a:fillRef idx="0">
            <a:scrgbClr r="0" g="0" b="0"/>
          </a:fillRef>
          <a:effectRef idx="0">
            <a:scrgbClr r="0" g="0" b="0"/>
          </a:effectRef>
          <a:fontRef idx="minor"/>
        </p:style>
      </p:sp>
      <p:pic>
        <p:nvPicPr>
          <p:cNvPr id="277" name="Picture 2"/>
          <p:cNvPicPr/>
          <p:nvPr/>
        </p:nvPicPr>
        <p:blipFill>
          <a:blip r:embed="rId2"/>
          <a:stretch/>
        </p:blipFill>
        <p:spPr>
          <a:xfrm>
            <a:off x="6984000" y="5177160"/>
            <a:ext cx="2155680" cy="1668960"/>
          </a:xfrm>
          <a:prstGeom prst="rect">
            <a:avLst/>
          </a:prstGeom>
          <a:ln>
            <a:noFill/>
          </a:ln>
        </p:spPr>
      </p:pic>
      <p:sp>
        <p:nvSpPr>
          <p:cNvPr id="278" name="CustomShape 2"/>
          <p:cNvSpPr/>
          <p:nvPr/>
        </p:nvSpPr>
        <p:spPr>
          <a:xfrm>
            <a:off x="216000" y="208080"/>
            <a:ext cx="8707680" cy="2556000"/>
          </a:xfrm>
          <a:prstGeom prst="rect">
            <a:avLst/>
          </a:prstGeom>
          <a:noFill/>
          <a:ln>
            <a:noFill/>
          </a:ln>
        </p:spPr>
        <p:style>
          <a:lnRef idx="0">
            <a:scrgbClr r="0" g="0" b="0"/>
          </a:lnRef>
          <a:fillRef idx="0">
            <a:scrgbClr r="0" g="0" b="0"/>
          </a:fillRef>
          <a:effectRef idx="0">
            <a:scrgbClr r="0" g="0" b="0"/>
          </a:effectRef>
          <a:fontRef idx="minor"/>
        </p:style>
      </p:sp>
      <p:sp>
        <p:nvSpPr>
          <p:cNvPr id="279" name="CustomShape 3"/>
          <p:cNvSpPr/>
          <p:nvPr/>
        </p:nvSpPr>
        <p:spPr>
          <a:xfrm>
            <a:off x="216000" y="168120"/>
            <a:ext cx="8707680" cy="3068280"/>
          </a:xfrm>
          <a:prstGeom prst="rect">
            <a:avLst/>
          </a:prstGeom>
          <a:noFill/>
          <a:ln>
            <a:noFill/>
          </a:ln>
        </p:spPr>
        <p:style>
          <a:lnRef idx="0">
            <a:scrgbClr r="0" g="0" b="0"/>
          </a:lnRef>
          <a:fillRef idx="0">
            <a:scrgbClr r="0" g="0" b="0"/>
          </a:fillRef>
          <a:effectRef idx="0">
            <a:scrgbClr r="0" g="0" b="0"/>
          </a:effectRef>
          <a:fontRef idx="minor"/>
        </p:style>
      </p:sp>
      <p:sp>
        <p:nvSpPr>
          <p:cNvPr id="280" name="CustomShape 4"/>
          <p:cNvSpPr/>
          <p:nvPr/>
        </p:nvSpPr>
        <p:spPr>
          <a:xfrm>
            <a:off x="339840" y="163800"/>
            <a:ext cx="8583840" cy="2496960"/>
          </a:xfrm>
          <a:prstGeom prst="rect">
            <a:avLst/>
          </a:prstGeom>
          <a:noFill/>
          <a:ln>
            <a:noFill/>
          </a:ln>
        </p:spPr>
        <p:style>
          <a:lnRef idx="0">
            <a:scrgbClr r="0" g="0" b="0"/>
          </a:lnRef>
          <a:fillRef idx="0">
            <a:scrgbClr r="0" g="0" b="0"/>
          </a:fillRef>
          <a:effectRef idx="0">
            <a:scrgbClr r="0" g="0" b="0"/>
          </a:effectRef>
          <a:fontRef idx="minor"/>
        </p:style>
      </p:sp>
      <p:sp>
        <p:nvSpPr>
          <p:cNvPr id="281" name="CustomShape 5"/>
          <p:cNvSpPr/>
          <p:nvPr/>
        </p:nvSpPr>
        <p:spPr>
          <a:xfrm>
            <a:off x="339840" y="240120"/>
            <a:ext cx="8583840" cy="2045160"/>
          </a:xfrm>
          <a:prstGeom prst="rect">
            <a:avLst/>
          </a:prstGeom>
          <a:noFill/>
          <a:ln>
            <a:noFill/>
          </a:ln>
        </p:spPr>
        <p:style>
          <a:lnRef idx="0">
            <a:scrgbClr r="0" g="0" b="0"/>
          </a:lnRef>
          <a:fillRef idx="0">
            <a:scrgbClr r="0" g="0" b="0"/>
          </a:fillRef>
          <a:effectRef idx="0">
            <a:scrgbClr r="0" g="0" b="0"/>
          </a:effectRef>
          <a:fontRef idx="minor"/>
        </p:style>
      </p:sp>
      <p:sp>
        <p:nvSpPr>
          <p:cNvPr id="282" name="CustomShape 6"/>
          <p:cNvSpPr/>
          <p:nvPr/>
        </p:nvSpPr>
        <p:spPr>
          <a:xfrm>
            <a:off x="556920" y="240120"/>
            <a:ext cx="8224920" cy="2557800"/>
          </a:xfrm>
          <a:prstGeom prst="rect">
            <a:avLst/>
          </a:prstGeom>
          <a:noFill/>
          <a:ln>
            <a:noFill/>
          </a:ln>
        </p:spPr>
        <p:style>
          <a:lnRef idx="0">
            <a:scrgbClr r="0" g="0" b="0"/>
          </a:lnRef>
          <a:fillRef idx="0">
            <a:scrgbClr r="0" g="0" b="0"/>
          </a:fillRef>
          <a:effectRef idx="0">
            <a:scrgbClr r="0" g="0" b="0"/>
          </a:effectRef>
          <a:fontRef idx="minor"/>
        </p:style>
      </p:sp>
      <p:sp>
        <p:nvSpPr>
          <p:cNvPr id="283" name="CustomShape 7"/>
          <p:cNvSpPr/>
          <p:nvPr/>
        </p:nvSpPr>
        <p:spPr>
          <a:xfrm>
            <a:off x="457200" y="273600"/>
            <a:ext cx="8224920" cy="1140480"/>
          </a:xfrm>
          <a:prstGeom prst="rect">
            <a:avLst/>
          </a:prstGeom>
          <a:noFill/>
          <a:ln>
            <a:noFill/>
          </a:ln>
        </p:spPr>
        <p:style>
          <a:lnRef idx="0">
            <a:scrgbClr r="0" g="0" b="0"/>
          </a:lnRef>
          <a:fillRef idx="0">
            <a:scrgbClr r="0" g="0" b="0"/>
          </a:fillRef>
          <a:effectRef idx="0">
            <a:scrgbClr r="0" g="0" b="0"/>
          </a:effectRef>
          <a:fontRef idx="minor"/>
        </p:style>
      </p:sp>
      <p:sp>
        <p:nvSpPr>
          <p:cNvPr id="284" name="CustomShape 8"/>
          <p:cNvSpPr/>
          <p:nvPr/>
        </p:nvSpPr>
        <p:spPr>
          <a:xfrm>
            <a:off x="269640" y="255960"/>
            <a:ext cx="8654040" cy="2046600"/>
          </a:xfrm>
          <a:prstGeom prst="rect">
            <a:avLst/>
          </a:prstGeom>
          <a:noFill/>
          <a:ln>
            <a:noFill/>
          </a:ln>
        </p:spPr>
        <p:style>
          <a:lnRef idx="0">
            <a:scrgbClr r="0" g="0" b="0"/>
          </a:lnRef>
          <a:fillRef idx="0">
            <a:scrgbClr r="0" g="0" b="0"/>
          </a:fillRef>
          <a:effectRef idx="0">
            <a:scrgbClr r="0" g="0" b="0"/>
          </a:effectRef>
          <a:fontRef idx="minor"/>
        </p:style>
      </p:sp>
      <p:sp>
        <p:nvSpPr>
          <p:cNvPr id="285" name="CustomShape 9"/>
          <p:cNvSpPr/>
          <p:nvPr/>
        </p:nvSpPr>
        <p:spPr>
          <a:xfrm>
            <a:off x="342000" y="163800"/>
            <a:ext cx="8581680" cy="3070800"/>
          </a:xfrm>
          <a:prstGeom prst="rect">
            <a:avLst/>
          </a:prstGeom>
          <a:noFill/>
          <a:ln>
            <a:noFill/>
          </a:ln>
        </p:spPr>
        <p:style>
          <a:lnRef idx="0">
            <a:scrgbClr r="0" g="0" b="0"/>
          </a:lnRef>
          <a:fillRef idx="0">
            <a:scrgbClr r="0" g="0" b="0"/>
          </a:fillRef>
          <a:effectRef idx="0">
            <a:scrgbClr r="0" g="0" b="0"/>
          </a:effectRef>
          <a:fontRef idx="minor"/>
        </p:style>
      </p:sp>
      <p:sp>
        <p:nvSpPr>
          <p:cNvPr id="286" name="CustomShape 10"/>
          <p:cNvSpPr/>
          <p:nvPr/>
        </p:nvSpPr>
        <p:spPr>
          <a:xfrm>
            <a:off x="219240" y="255960"/>
            <a:ext cx="8466480" cy="3583080"/>
          </a:xfrm>
          <a:prstGeom prst="rect">
            <a:avLst/>
          </a:prstGeom>
          <a:noFill/>
          <a:ln>
            <a:noFill/>
          </a:ln>
        </p:spPr>
        <p:style>
          <a:lnRef idx="0">
            <a:scrgbClr r="0" g="0" b="0"/>
          </a:lnRef>
          <a:fillRef idx="0">
            <a:scrgbClr r="0" g="0" b="0"/>
          </a:fillRef>
          <a:effectRef idx="0">
            <a:scrgbClr r="0" g="0" b="0"/>
          </a:effectRef>
          <a:fontRef idx="minor"/>
        </p:style>
      </p:sp>
      <p:sp>
        <p:nvSpPr>
          <p:cNvPr id="287" name="CustomShape 11"/>
          <p:cNvSpPr/>
          <p:nvPr/>
        </p:nvSpPr>
        <p:spPr>
          <a:xfrm>
            <a:off x="342720" y="273600"/>
            <a:ext cx="8580960" cy="2559600"/>
          </a:xfrm>
          <a:prstGeom prst="rect">
            <a:avLst/>
          </a:prstGeom>
          <a:noFill/>
          <a:ln>
            <a:noFill/>
          </a:ln>
        </p:spPr>
        <p:style>
          <a:lnRef idx="0">
            <a:scrgbClr r="0" g="0" b="0"/>
          </a:lnRef>
          <a:fillRef idx="0">
            <a:scrgbClr r="0" g="0" b="0"/>
          </a:fillRef>
          <a:effectRef idx="0">
            <a:scrgbClr r="0" g="0" b="0"/>
          </a:effectRef>
          <a:fontRef idx="minor"/>
        </p:style>
      </p:sp>
      <p:sp>
        <p:nvSpPr>
          <p:cNvPr id="288" name="TextShape 12"/>
          <p:cNvSpPr txBox="1"/>
          <p:nvPr/>
        </p:nvSpPr>
        <p:spPr>
          <a:xfrm>
            <a:off x="342000" y="240120"/>
            <a:ext cx="8581680" cy="204804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Το 1840 ιδρύθηκε από τον Μακρυγιάννη μια οργάνωση με σκοπό την επιβολή Συντάγματος, μέλη της κατά κύριο λόγο ήταν παλιοί αγωνιστές του 1821.</a:t>
            </a:r>
          </a:p>
        </p:txBody>
      </p:sp>
      <p:pic>
        <p:nvPicPr>
          <p:cNvPr id="289" name="Picture 288"/>
          <p:cNvPicPr/>
          <p:nvPr/>
        </p:nvPicPr>
        <p:blipFill>
          <a:blip r:embed="rId3"/>
          <a:stretch/>
        </p:blipFill>
        <p:spPr>
          <a:xfrm>
            <a:off x="2232000" y="2520000"/>
            <a:ext cx="4700520" cy="264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barn(inVertical)">
                                      <p:cBhvr>
                                        <p:cTn id="7"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360000" y="248040"/>
            <a:ext cx="8491680" cy="2555640"/>
          </a:xfrm>
          <a:prstGeom prst="rect">
            <a:avLst/>
          </a:prstGeom>
          <a:noFill/>
          <a:ln>
            <a:noFill/>
          </a:ln>
        </p:spPr>
        <p:style>
          <a:lnRef idx="0">
            <a:scrgbClr r="0" g="0" b="0"/>
          </a:lnRef>
          <a:fillRef idx="0">
            <a:scrgbClr r="0" g="0" b="0"/>
          </a:fillRef>
          <a:effectRef idx="0">
            <a:scrgbClr r="0" g="0" b="0"/>
          </a:effectRef>
          <a:fontRef idx="minor"/>
        </p:style>
      </p:sp>
      <p:pic>
        <p:nvPicPr>
          <p:cNvPr id="291" name="Picture 2"/>
          <p:cNvPicPr/>
          <p:nvPr/>
        </p:nvPicPr>
        <p:blipFill>
          <a:blip r:embed="rId2"/>
          <a:stretch/>
        </p:blipFill>
        <p:spPr>
          <a:xfrm>
            <a:off x="6984000" y="5177160"/>
            <a:ext cx="2155680" cy="1668960"/>
          </a:xfrm>
          <a:prstGeom prst="rect">
            <a:avLst/>
          </a:prstGeom>
          <a:ln>
            <a:noFill/>
          </a:ln>
        </p:spPr>
      </p:pic>
      <p:sp>
        <p:nvSpPr>
          <p:cNvPr id="292" name="CustomShape 2"/>
          <p:cNvSpPr/>
          <p:nvPr/>
        </p:nvSpPr>
        <p:spPr>
          <a:xfrm>
            <a:off x="267120" y="248040"/>
            <a:ext cx="8224920" cy="2044080"/>
          </a:xfrm>
          <a:prstGeom prst="rect">
            <a:avLst/>
          </a:prstGeom>
          <a:noFill/>
          <a:ln>
            <a:noFill/>
          </a:ln>
        </p:spPr>
        <p:style>
          <a:lnRef idx="0">
            <a:scrgbClr r="0" g="0" b="0"/>
          </a:lnRef>
          <a:fillRef idx="0">
            <a:scrgbClr r="0" g="0" b="0"/>
          </a:fillRef>
          <a:effectRef idx="0">
            <a:scrgbClr r="0" g="0" b="0"/>
          </a:effectRef>
          <a:fontRef idx="minor"/>
        </p:style>
      </p:sp>
      <p:sp>
        <p:nvSpPr>
          <p:cNvPr id="293" name="CustomShape 3"/>
          <p:cNvSpPr/>
          <p:nvPr/>
        </p:nvSpPr>
        <p:spPr>
          <a:xfrm>
            <a:off x="288000" y="144000"/>
            <a:ext cx="8801280" cy="2556360"/>
          </a:xfrm>
          <a:prstGeom prst="rect">
            <a:avLst/>
          </a:prstGeom>
          <a:noFill/>
          <a:ln>
            <a:noFill/>
          </a:ln>
        </p:spPr>
        <p:style>
          <a:lnRef idx="0">
            <a:scrgbClr r="0" g="0" b="0"/>
          </a:lnRef>
          <a:fillRef idx="0">
            <a:scrgbClr r="0" g="0" b="0"/>
          </a:fillRef>
          <a:effectRef idx="0">
            <a:scrgbClr r="0" g="0" b="0"/>
          </a:effectRef>
          <a:fontRef idx="minor"/>
        </p:style>
      </p:sp>
      <p:sp>
        <p:nvSpPr>
          <p:cNvPr id="294" name="CustomShape 4"/>
          <p:cNvSpPr/>
          <p:nvPr/>
        </p:nvSpPr>
        <p:spPr>
          <a:xfrm>
            <a:off x="288000" y="248040"/>
            <a:ext cx="8563680" cy="1533600"/>
          </a:xfrm>
          <a:prstGeom prst="rect">
            <a:avLst/>
          </a:prstGeom>
          <a:noFill/>
          <a:ln>
            <a:noFill/>
          </a:ln>
        </p:spPr>
        <p:style>
          <a:lnRef idx="0">
            <a:scrgbClr r="0" g="0" b="0"/>
          </a:lnRef>
          <a:fillRef idx="0">
            <a:scrgbClr r="0" g="0" b="0"/>
          </a:fillRef>
          <a:effectRef idx="0">
            <a:scrgbClr r="0" g="0" b="0"/>
          </a:effectRef>
          <a:fontRef idx="minor"/>
        </p:style>
      </p:sp>
      <p:sp>
        <p:nvSpPr>
          <p:cNvPr id="295" name="CustomShape 5"/>
          <p:cNvSpPr/>
          <p:nvPr/>
        </p:nvSpPr>
        <p:spPr>
          <a:xfrm>
            <a:off x="267120" y="248040"/>
            <a:ext cx="8224920" cy="3644280"/>
          </a:xfrm>
          <a:prstGeom prst="rect">
            <a:avLst/>
          </a:prstGeom>
          <a:noFill/>
          <a:ln>
            <a:noFill/>
          </a:ln>
        </p:spPr>
        <p:style>
          <a:lnRef idx="0">
            <a:scrgbClr r="0" g="0" b="0"/>
          </a:lnRef>
          <a:fillRef idx="0">
            <a:scrgbClr r="0" g="0" b="0"/>
          </a:fillRef>
          <a:effectRef idx="0">
            <a:scrgbClr r="0" g="0" b="0"/>
          </a:effectRef>
          <a:fontRef idx="minor"/>
        </p:style>
      </p:sp>
      <p:sp>
        <p:nvSpPr>
          <p:cNvPr id="296" name="CustomShape 6"/>
          <p:cNvSpPr/>
          <p:nvPr/>
        </p:nvSpPr>
        <p:spPr>
          <a:xfrm>
            <a:off x="126000" y="-103680"/>
            <a:ext cx="8584560" cy="2046240"/>
          </a:xfrm>
          <a:prstGeom prst="rect">
            <a:avLst/>
          </a:prstGeom>
          <a:noFill/>
          <a:ln>
            <a:noFill/>
          </a:ln>
        </p:spPr>
        <p:style>
          <a:lnRef idx="0">
            <a:scrgbClr r="0" g="0" b="0"/>
          </a:lnRef>
          <a:fillRef idx="0">
            <a:scrgbClr r="0" g="0" b="0"/>
          </a:fillRef>
          <a:effectRef idx="0">
            <a:scrgbClr r="0" g="0" b="0"/>
          </a:effectRef>
          <a:fontRef idx="minor"/>
        </p:style>
      </p:sp>
      <p:sp>
        <p:nvSpPr>
          <p:cNvPr id="297" name="CustomShape 7"/>
          <p:cNvSpPr/>
          <p:nvPr/>
        </p:nvSpPr>
        <p:spPr>
          <a:xfrm>
            <a:off x="144000" y="-47880"/>
            <a:ext cx="8638560" cy="3070440"/>
          </a:xfrm>
          <a:prstGeom prst="rect">
            <a:avLst/>
          </a:prstGeom>
          <a:noFill/>
          <a:ln>
            <a:noFill/>
          </a:ln>
        </p:spPr>
        <p:style>
          <a:lnRef idx="0">
            <a:scrgbClr r="0" g="0" b="0"/>
          </a:lnRef>
          <a:fillRef idx="0">
            <a:scrgbClr r="0" g="0" b="0"/>
          </a:fillRef>
          <a:effectRef idx="0">
            <a:scrgbClr r="0" g="0" b="0"/>
          </a:effectRef>
          <a:fontRef idx="minor"/>
        </p:style>
      </p:sp>
      <p:sp>
        <p:nvSpPr>
          <p:cNvPr id="298" name="CustomShape 8"/>
          <p:cNvSpPr/>
          <p:nvPr/>
        </p:nvSpPr>
        <p:spPr>
          <a:xfrm>
            <a:off x="147240" y="248040"/>
            <a:ext cx="8563680" cy="3582720"/>
          </a:xfrm>
          <a:prstGeom prst="rect">
            <a:avLst/>
          </a:prstGeom>
          <a:noFill/>
          <a:ln>
            <a:noFill/>
          </a:ln>
        </p:spPr>
        <p:style>
          <a:lnRef idx="0">
            <a:scrgbClr r="0" g="0" b="0"/>
          </a:lnRef>
          <a:fillRef idx="0">
            <a:scrgbClr r="0" g="0" b="0"/>
          </a:fillRef>
          <a:effectRef idx="0">
            <a:scrgbClr r="0" g="0" b="0"/>
          </a:effectRef>
          <a:fontRef idx="minor"/>
        </p:style>
      </p:sp>
      <p:sp>
        <p:nvSpPr>
          <p:cNvPr id="299" name="CustomShape 9"/>
          <p:cNvSpPr/>
          <p:nvPr/>
        </p:nvSpPr>
        <p:spPr>
          <a:xfrm>
            <a:off x="267120" y="168120"/>
            <a:ext cx="8584560" cy="3071520"/>
          </a:xfrm>
          <a:prstGeom prst="rect">
            <a:avLst/>
          </a:prstGeom>
          <a:noFill/>
          <a:ln>
            <a:noFill/>
          </a:ln>
        </p:spPr>
        <p:style>
          <a:lnRef idx="0">
            <a:scrgbClr r="0" g="0" b="0"/>
          </a:lnRef>
          <a:fillRef idx="0">
            <a:scrgbClr r="0" g="0" b="0"/>
          </a:fillRef>
          <a:effectRef idx="0">
            <a:scrgbClr r="0" g="0" b="0"/>
          </a:effectRef>
          <a:fontRef idx="minor"/>
        </p:style>
      </p:sp>
      <p:sp>
        <p:nvSpPr>
          <p:cNvPr id="300" name="TextShape 10"/>
          <p:cNvSpPr txBox="1"/>
          <p:nvPr/>
        </p:nvSpPr>
        <p:spPr>
          <a:xfrm>
            <a:off x="486000" y="360000"/>
            <a:ext cx="8296560" cy="153612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Ο όρκος που έδιναν τα μέλη ήταν για την Ελλάδα και την Ορθοδοξία, δυο έννοιες αλληλένδετες για την εποχή.</a:t>
            </a:r>
          </a:p>
        </p:txBody>
      </p:sp>
      <p:pic>
        <p:nvPicPr>
          <p:cNvPr id="301" name="Picture 300"/>
          <p:cNvPicPr/>
          <p:nvPr/>
        </p:nvPicPr>
        <p:blipFill>
          <a:blip r:embed="rId3"/>
          <a:stretch/>
        </p:blipFill>
        <p:spPr>
          <a:xfrm>
            <a:off x="1224000" y="2064240"/>
            <a:ext cx="6743520" cy="3047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ipe(down)">
                                      <p:cBhvr>
                                        <p:cTn id="7" dur="580">
                                          <p:stCondLst>
                                            <p:cond delay="0"/>
                                          </p:stCondLst>
                                        </p:cTn>
                                        <p:tgtEl>
                                          <p:spTgt spid="300"/>
                                        </p:tgtEl>
                                      </p:cBhvr>
                                    </p:animEffect>
                                    <p:anim calcmode="lin" valueType="num">
                                      <p:cBhvr>
                                        <p:cTn id="8" dur="1822" tmFilter="0,0; 0.14,0.36; 0.43,0.73; 0.71,0.91; 1.0,1.0">
                                          <p:stCondLst>
                                            <p:cond delay="0"/>
                                          </p:stCondLst>
                                        </p:cTn>
                                        <p:tgtEl>
                                          <p:spTgt spid="3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0"/>
                                        </p:tgtEl>
                                      </p:cBhvr>
                                      <p:to x="100000" y="60000"/>
                                    </p:animScale>
                                    <p:animScale>
                                      <p:cBhvr>
                                        <p:cTn id="14" dur="166" decel="50000">
                                          <p:stCondLst>
                                            <p:cond delay="676"/>
                                          </p:stCondLst>
                                        </p:cTn>
                                        <p:tgtEl>
                                          <p:spTgt spid="300"/>
                                        </p:tgtEl>
                                      </p:cBhvr>
                                      <p:to x="100000" y="100000"/>
                                    </p:animScale>
                                    <p:animScale>
                                      <p:cBhvr>
                                        <p:cTn id="15" dur="26">
                                          <p:stCondLst>
                                            <p:cond delay="1312"/>
                                          </p:stCondLst>
                                        </p:cTn>
                                        <p:tgtEl>
                                          <p:spTgt spid="300"/>
                                        </p:tgtEl>
                                      </p:cBhvr>
                                      <p:to x="100000" y="80000"/>
                                    </p:animScale>
                                    <p:animScale>
                                      <p:cBhvr>
                                        <p:cTn id="16" dur="166" decel="50000">
                                          <p:stCondLst>
                                            <p:cond delay="1338"/>
                                          </p:stCondLst>
                                        </p:cTn>
                                        <p:tgtEl>
                                          <p:spTgt spid="300"/>
                                        </p:tgtEl>
                                      </p:cBhvr>
                                      <p:to x="100000" y="100000"/>
                                    </p:animScale>
                                    <p:animScale>
                                      <p:cBhvr>
                                        <p:cTn id="17" dur="26">
                                          <p:stCondLst>
                                            <p:cond delay="1642"/>
                                          </p:stCondLst>
                                        </p:cTn>
                                        <p:tgtEl>
                                          <p:spTgt spid="300"/>
                                        </p:tgtEl>
                                      </p:cBhvr>
                                      <p:to x="100000" y="90000"/>
                                    </p:animScale>
                                    <p:animScale>
                                      <p:cBhvr>
                                        <p:cTn id="18" dur="166" decel="50000">
                                          <p:stCondLst>
                                            <p:cond delay="1668"/>
                                          </p:stCondLst>
                                        </p:cTn>
                                        <p:tgtEl>
                                          <p:spTgt spid="300"/>
                                        </p:tgtEl>
                                      </p:cBhvr>
                                      <p:to x="100000" y="100000"/>
                                    </p:animScale>
                                    <p:animScale>
                                      <p:cBhvr>
                                        <p:cTn id="19" dur="26">
                                          <p:stCondLst>
                                            <p:cond delay="1808"/>
                                          </p:stCondLst>
                                        </p:cTn>
                                        <p:tgtEl>
                                          <p:spTgt spid="300"/>
                                        </p:tgtEl>
                                      </p:cBhvr>
                                      <p:to x="100000" y="95000"/>
                                    </p:animScale>
                                    <p:animScale>
                                      <p:cBhvr>
                                        <p:cTn id="20" dur="166" decel="50000">
                                          <p:stCondLst>
                                            <p:cond delay="1834"/>
                                          </p:stCondLst>
                                        </p:cTn>
                                        <p:tgtEl>
                                          <p:spTgt spid="3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38760" y="255960"/>
            <a:ext cx="8584920" cy="2043720"/>
          </a:xfrm>
          <a:prstGeom prst="rect">
            <a:avLst/>
          </a:prstGeom>
          <a:noFill/>
          <a:ln>
            <a:noFill/>
          </a:ln>
        </p:spPr>
        <p:style>
          <a:lnRef idx="0">
            <a:scrgbClr r="0" g="0" b="0"/>
          </a:lnRef>
          <a:fillRef idx="0">
            <a:scrgbClr r="0" g="0" b="0"/>
          </a:fillRef>
          <a:effectRef idx="0">
            <a:scrgbClr r="0" g="0" b="0"/>
          </a:effectRef>
          <a:fontRef idx="minor"/>
        </p:style>
      </p:sp>
      <p:pic>
        <p:nvPicPr>
          <p:cNvPr id="303" name="Picture 2"/>
          <p:cNvPicPr/>
          <p:nvPr/>
        </p:nvPicPr>
        <p:blipFill>
          <a:blip r:embed="rId2"/>
          <a:stretch/>
        </p:blipFill>
        <p:spPr>
          <a:xfrm>
            <a:off x="6984000" y="5177160"/>
            <a:ext cx="2155680" cy="1668960"/>
          </a:xfrm>
          <a:prstGeom prst="rect">
            <a:avLst/>
          </a:prstGeom>
          <a:ln>
            <a:noFill/>
          </a:ln>
        </p:spPr>
      </p:pic>
      <p:sp>
        <p:nvSpPr>
          <p:cNvPr id="304" name="CustomShape 2"/>
          <p:cNvSpPr/>
          <p:nvPr/>
        </p:nvSpPr>
        <p:spPr>
          <a:xfrm>
            <a:off x="288000" y="327960"/>
            <a:ext cx="8635680" cy="2044080"/>
          </a:xfrm>
          <a:prstGeom prst="rect">
            <a:avLst/>
          </a:prstGeom>
          <a:noFill/>
          <a:ln>
            <a:noFill/>
          </a:ln>
        </p:spPr>
        <p:style>
          <a:lnRef idx="0">
            <a:scrgbClr r="0" g="0" b="0"/>
          </a:lnRef>
          <a:fillRef idx="0">
            <a:scrgbClr r="0" g="0" b="0"/>
          </a:fillRef>
          <a:effectRef idx="0">
            <a:scrgbClr r="0" g="0" b="0"/>
          </a:effectRef>
          <a:fontRef idx="minor"/>
        </p:style>
      </p:sp>
      <p:sp>
        <p:nvSpPr>
          <p:cNvPr id="305" name="CustomShape 3"/>
          <p:cNvSpPr/>
          <p:nvPr/>
        </p:nvSpPr>
        <p:spPr>
          <a:xfrm>
            <a:off x="288000" y="39960"/>
            <a:ext cx="8584920" cy="2044440"/>
          </a:xfrm>
          <a:prstGeom prst="rect">
            <a:avLst/>
          </a:prstGeom>
          <a:noFill/>
          <a:ln>
            <a:noFill/>
          </a:ln>
        </p:spPr>
        <p:style>
          <a:lnRef idx="0">
            <a:scrgbClr r="0" g="0" b="0"/>
          </a:lnRef>
          <a:fillRef idx="0">
            <a:scrgbClr r="0" g="0" b="0"/>
          </a:fillRef>
          <a:effectRef idx="0">
            <a:scrgbClr r="0" g="0" b="0"/>
          </a:effectRef>
          <a:fontRef idx="minor"/>
        </p:style>
      </p:sp>
      <p:sp>
        <p:nvSpPr>
          <p:cNvPr id="306" name="CustomShape 4"/>
          <p:cNvSpPr/>
          <p:nvPr/>
        </p:nvSpPr>
        <p:spPr>
          <a:xfrm>
            <a:off x="216000" y="216000"/>
            <a:ext cx="8727840" cy="3236760"/>
          </a:xfrm>
          <a:prstGeom prst="rect">
            <a:avLst/>
          </a:prstGeom>
          <a:noFill/>
          <a:ln>
            <a:noFill/>
          </a:ln>
        </p:spPr>
        <p:style>
          <a:lnRef idx="0">
            <a:scrgbClr r="0" g="0" b="0"/>
          </a:lnRef>
          <a:fillRef idx="0">
            <a:scrgbClr r="0" g="0" b="0"/>
          </a:fillRef>
          <a:effectRef idx="0">
            <a:scrgbClr r="0" g="0" b="0"/>
          </a:effectRef>
          <a:fontRef idx="minor"/>
        </p:style>
      </p:sp>
      <p:sp>
        <p:nvSpPr>
          <p:cNvPr id="307" name="CustomShape 5"/>
          <p:cNvSpPr/>
          <p:nvPr/>
        </p:nvSpPr>
        <p:spPr>
          <a:xfrm>
            <a:off x="268200" y="216000"/>
            <a:ext cx="8512920" cy="2045160"/>
          </a:xfrm>
          <a:prstGeom prst="rect">
            <a:avLst/>
          </a:prstGeom>
          <a:noFill/>
          <a:ln>
            <a:noFill/>
          </a:ln>
        </p:spPr>
        <p:style>
          <a:lnRef idx="0">
            <a:scrgbClr r="0" g="0" b="0"/>
          </a:lnRef>
          <a:fillRef idx="0">
            <a:scrgbClr r="0" g="0" b="0"/>
          </a:fillRef>
          <a:effectRef idx="0">
            <a:scrgbClr r="0" g="0" b="0"/>
          </a:effectRef>
          <a:fontRef idx="minor"/>
        </p:style>
      </p:sp>
      <p:sp>
        <p:nvSpPr>
          <p:cNvPr id="308" name="CustomShape 6"/>
          <p:cNvSpPr/>
          <p:nvPr/>
        </p:nvSpPr>
        <p:spPr>
          <a:xfrm>
            <a:off x="268200" y="211680"/>
            <a:ext cx="8604720" cy="1872720"/>
          </a:xfrm>
          <a:prstGeom prst="rect">
            <a:avLst/>
          </a:prstGeom>
          <a:noFill/>
          <a:ln>
            <a:noFill/>
          </a:ln>
        </p:spPr>
        <p:style>
          <a:lnRef idx="0">
            <a:scrgbClr r="0" g="0" b="0"/>
          </a:lnRef>
          <a:fillRef idx="0">
            <a:scrgbClr r="0" g="0" b="0"/>
          </a:fillRef>
          <a:effectRef idx="0">
            <a:scrgbClr r="0" g="0" b="0"/>
          </a:effectRef>
          <a:fontRef idx="minor"/>
        </p:style>
      </p:sp>
      <p:sp>
        <p:nvSpPr>
          <p:cNvPr id="309" name="CustomShape 7"/>
          <p:cNvSpPr/>
          <p:nvPr/>
        </p:nvSpPr>
        <p:spPr>
          <a:xfrm>
            <a:off x="206280" y="-279720"/>
            <a:ext cx="8604000" cy="4093560"/>
          </a:xfrm>
          <a:prstGeom prst="rect">
            <a:avLst/>
          </a:prstGeom>
          <a:noFill/>
          <a:ln>
            <a:noFill/>
          </a:ln>
        </p:spPr>
        <p:style>
          <a:lnRef idx="0">
            <a:scrgbClr r="0" g="0" b="0"/>
          </a:lnRef>
          <a:fillRef idx="0">
            <a:scrgbClr r="0" g="0" b="0"/>
          </a:fillRef>
          <a:effectRef idx="0">
            <a:scrgbClr r="0" g="0" b="0"/>
          </a:effectRef>
          <a:fontRef idx="minor"/>
        </p:style>
      </p:sp>
      <p:sp>
        <p:nvSpPr>
          <p:cNvPr id="310" name="CustomShape 8"/>
          <p:cNvSpPr/>
          <p:nvPr/>
        </p:nvSpPr>
        <p:spPr>
          <a:xfrm>
            <a:off x="268200" y="211680"/>
            <a:ext cx="8655480" cy="2498400"/>
          </a:xfrm>
          <a:prstGeom prst="rect">
            <a:avLst/>
          </a:prstGeom>
          <a:noFill/>
          <a:ln>
            <a:noFill/>
          </a:ln>
        </p:spPr>
        <p:style>
          <a:lnRef idx="0">
            <a:scrgbClr r="0" g="0" b="0"/>
          </a:lnRef>
          <a:fillRef idx="0">
            <a:scrgbClr r="0" g="0" b="0"/>
          </a:fillRef>
          <a:effectRef idx="0">
            <a:scrgbClr r="0" g="0" b="0"/>
          </a:effectRef>
          <a:fontRef idx="minor"/>
        </p:style>
      </p:sp>
      <p:sp>
        <p:nvSpPr>
          <p:cNvPr id="311" name="CustomShape 9"/>
          <p:cNvSpPr/>
          <p:nvPr/>
        </p:nvSpPr>
        <p:spPr>
          <a:xfrm>
            <a:off x="216360" y="-360000"/>
            <a:ext cx="8468640" cy="1873800"/>
          </a:xfrm>
          <a:prstGeom prst="rect">
            <a:avLst/>
          </a:prstGeom>
          <a:noFill/>
          <a:ln>
            <a:noFill/>
          </a:ln>
        </p:spPr>
        <p:style>
          <a:lnRef idx="0">
            <a:scrgbClr r="0" g="0" b="0"/>
          </a:lnRef>
          <a:fillRef idx="0">
            <a:scrgbClr r="0" g="0" b="0"/>
          </a:fillRef>
          <a:effectRef idx="0">
            <a:scrgbClr r="0" g="0" b="0"/>
          </a:effectRef>
          <a:fontRef idx="minor"/>
        </p:style>
      </p:sp>
      <p:sp>
        <p:nvSpPr>
          <p:cNvPr id="312" name="CustomShape 10"/>
          <p:cNvSpPr/>
          <p:nvPr/>
        </p:nvSpPr>
        <p:spPr>
          <a:xfrm>
            <a:off x="342000" y="312120"/>
            <a:ext cx="8224920" cy="3070800"/>
          </a:xfrm>
          <a:prstGeom prst="rect">
            <a:avLst/>
          </a:prstGeom>
          <a:noFill/>
          <a:ln>
            <a:noFill/>
          </a:ln>
        </p:spPr>
        <p:style>
          <a:lnRef idx="0">
            <a:scrgbClr r="0" g="0" b="0"/>
          </a:lnRef>
          <a:fillRef idx="0">
            <a:scrgbClr r="0" g="0" b="0"/>
          </a:fillRef>
          <a:effectRef idx="0">
            <a:scrgbClr r="0" g="0" b="0"/>
          </a:effectRef>
          <a:fontRef idx="minor"/>
        </p:style>
      </p:sp>
      <p:sp>
        <p:nvSpPr>
          <p:cNvPr id="313" name="CustomShape 11"/>
          <p:cNvSpPr/>
          <p:nvPr/>
        </p:nvSpPr>
        <p:spPr>
          <a:xfrm>
            <a:off x="288000" y="255960"/>
            <a:ext cx="8584920" cy="2559240"/>
          </a:xfrm>
          <a:prstGeom prst="rect">
            <a:avLst/>
          </a:prstGeom>
          <a:noFill/>
          <a:ln>
            <a:noFill/>
          </a:ln>
        </p:spPr>
        <p:style>
          <a:lnRef idx="0">
            <a:scrgbClr r="0" g="0" b="0"/>
          </a:lnRef>
          <a:fillRef idx="0">
            <a:scrgbClr r="0" g="0" b="0"/>
          </a:fillRef>
          <a:effectRef idx="0">
            <a:scrgbClr r="0" g="0" b="0"/>
          </a:effectRef>
          <a:fontRef idx="minor"/>
        </p:style>
      </p:sp>
      <p:sp>
        <p:nvSpPr>
          <p:cNvPr id="314" name="CustomShape 12"/>
          <p:cNvSpPr/>
          <p:nvPr/>
        </p:nvSpPr>
        <p:spPr>
          <a:xfrm>
            <a:off x="338760" y="211680"/>
            <a:ext cx="8224920" cy="1535760"/>
          </a:xfrm>
          <a:prstGeom prst="rect">
            <a:avLst/>
          </a:prstGeom>
          <a:noFill/>
          <a:ln>
            <a:noFill/>
          </a:ln>
        </p:spPr>
        <p:style>
          <a:lnRef idx="0">
            <a:scrgbClr r="0" g="0" b="0"/>
          </a:lnRef>
          <a:fillRef idx="0">
            <a:scrgbClr r="0" g="0" b="0"/>
          </a:fillRef>
          <a:effectRef idx="0">
            <a:scrgbClr r="0" g="0" b="0"/>
          </a:effectRef>
          <a:fontRef idx="minor"/>
        </p:style>
      </p:sp>
      <p:sp>
        <p:nvSpPr>
          <p:cNvPr id="315" name="TextShape 13"/>
          <p:cNvSpPr txBox="1"/>
          <p:nvPr/>
        </p:nvSpPr>
        <p:spPr>
          <a:xfrm>
            <a:off x="338760" y="312120"/>
            <a:ext cx="8534160" cy="255996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Στην οργάνωση εντάχθηκαν μεγάλες προσωπικότητες και πολιτικοί της εποχής, όπως οι αρχηγοί του Ρωσικού και Αγγλικού Κόμματος Ανδρέας Μεταξάς και Ανδρέας Λόντος.</a:t>
            </a:r>
          </a:p>
        </p:txBody>
      </p:sp>
      <p:pic>
        <p:nvPicPr>
          <p:cNvPr id="316" name="Picture 315"/>
          <p:cNvPicPr/>
          <p:nvPr/>
        </p:nvPicPr>
        <p:blipFill>
          <a:blip r:embed="rId3"/>
          <a:srcRect t="2958" b="8419"/>
          <a:stretch/>
        </p:blipFill>
        <p:spPr>
          <a:xfrm>
            <a:off x="3467880" y="3168000"/>
            <a:ext cx="2076120" cy="2523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fill="hold"/>
                                        <p:tgtEl>
                                          <p:spTgt spid="315"/>
                                        </p:tgtEl>
                                        <p:attrNameLst>
                                          <p:attrName>ppt_x</p:attrName>
                                        </p:attrNameLst>
                                      </p:cBhvr>
                                      <p:tavLst>
                                        <p:tav tm="0">
                                          <p:val>
                                            <p:strVal val="#ppt_x"/>
                                          </p:val>
                                        </p:tav>
                                        <p:tav tm="100000">
                                          <p:val>
                                            <p:strVal val="#ppt_x"/>
                                          </p:val>
                                        </p:tav>
                                      </p:tavLst>
                                    </p:anim>
                                    <p:anim calcmode="lin" valueType="num">
                                      <p:cBhvr additive="base">
                                        <p:cTn id="8"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457200" y="219960"/>
            <a:ext cx="8224920" cy="1247760"/>
          </a:xfrm>
          <a:prstGeom prst="rect">
            <a:avLst/>
          </a:prstGeom>
          <a:noFill/>
          <a:ln>
            <a:noFill/>
          </a:ln>
        </p:spPr>
        <p:style>
          <a:lnRef idx="0">
            <a:scrgbClr r="0" g="0" b="0"/>
          </a:lnRef>
          <a:fillRef idx="0">
            <a:scrgbClr r="0" g="0" b="0"/>
          </a:fillRef>
          <a:effectRef idx="0">
            <a:scrgbClr r="0" g="0" b="0"/>
          </a:effectRef>
          <a:fontRef idx="minor"/>
        </p:style>
      </p:sp>
      <p:sp>
        <p:nvSpPr>
          <p:cNvPr id="318" name="CustomShape 2"/>
          <p:cNvSpPr/>
          <p:nvPr/>
        </p:nvSpPr>
        <p:spPr>
          <a:xfrm>
            <a:off x="457200" y="1604520"/>
            <a:ext cx="8226720" cy="3974760"/>
          </a:xfrm>
          <a:prstGeom prst="rect">
            <a:avLst/>
          </a:prstGeom>
          <a:noFill/>
          <a:ln>
            <a:noFill/>
          </a:ln>
        </p:spPr>
        <p:style>
          <a:lnRef idx="0">
            <a:scrgbClr r="0" g="0" b="0"/>
          </a:lnRef>
          <a:fillRef idx="0">
            <a:scrgbClr r="0" g="0" b="0"/>
          </a:fillRef>
          <a:effectRef idx="0">
            <a:scrgbClr r="0" g="0" b="0"/>
          </a:effectRef>
          <a:fontRef idx="minor"/>
        </p:style>
      </p:sp>
      <p:pic>
        <p:nvPicPr>
          <p:cNvPr id="319" name="Picture 2"/>
          <p:cNvPicPr/>
          <p:nvPr/>
        </p:nvPicPr>
        <p:blipFill>
          <a:blip r:embed="rId2"/>
          <a:stretch/>
        </p:blipFill>
        <p:spPr>
          <a:xfrm>
            <a:off x="6772320" y="4955040"/>
            <a:ext cx="2155680" cy="1668960"/>
          </a:xfrm>
          <a:prstGeom prst="rect">
            <a:avLst/>
          </a:prstGeom>
          <a:ln>
            <a:noFill/>
          </a:ln>
        </p:spPr>
      </p:pic>
      <p:sp>
        <p:nvSpPr>
          <p:cNvPr id="320" name="CustomShape 3"/>
          <p:cNvSpPr/>
          <p:nvPr/>
        </p:nvSpPr>
        <p:spPr>
          <a:xfrm>
            <a:off x="360000" y="288000"/>
            <a:ext cx="8493840" cy="1533960"/>
          </a:xfrm>
          <a:prstGeom prst="rect">
            <a:avLst/>
          </a:prstGeom>
          <a:noFill/>
          <a:ln>
            <a:noFill/>
          </a:ln>
        </p:spPr>
        <p:style>
          <a:lnRef idx="0">
            <a:scrgbClr r="0" g="0" b="0"/>
          </a:lnRef>
          <a:fillRef idx="0">
            <a:scrgbClr r="0" g="0" b="0"/>
          </a:fillRef>
          <a:effectRef idx="0">
            <a:scrgbClr r="0" g="0" b="0"/>
          </a:effectRef>
          <a:fontRef idx="minor"/>
        </p:style>
      </p:sp>
      <p:sp>
        <p:nvSpPr>
          <p:cNvPr id="321" name="CustomShape 4"/>
          <p:cNvSpPr/>
          <p:nvPr/>
        </p:nvSpPr>
        <p:spPr>
          <a:xfrm>
            <a:off x="216000" y="-144000"/>
            <a:ext cx="8340840" cy="2498400"/>
          </a:xfrm>
          <a:prstGeom prst="rect">
            <a:avLst/>
          </a:prstGeom>
          <a:noFill/>
          <a:ln>
            <a:noFill/>
          </a:ln>
        </p:spPr>
        <p:style>
          <a:lnRef idx="0">
            <a:scrgbClr r="0" g="0" b="0"/>
          </a:lnRef>
          <a:fillRef idx="0">
            <a:scrgbClr r="0" g="0" b="0"/>
          </a:fillRef>
          <a:effectRef idx="0">
            <a:scrgbClr r="0" g="0" b="0"/>
          </a:effectRef>
          <a:fontRef idx="minor"/>
        </p:style>
      </p:sp>
      <p:sp>
        <p:nvSpPr>
          <p:cNvPr id="322" name="CustomShape 5"/>
          <p:cNvSpPr/>
          <p:nvPr/>
        </p:nvSpPr>
        <p:spPr>
          <a:xfrm>
            <a:off x="360000" y="288000"/>
            <a:ext cx="8224920" cy="1873800"/>
          </a:xfrm>
          <a:prstGeom prst="rect">
            <a:avLst/>
          </a:prstGeom>
          <a:noFill/>
          <a:ln>
            <a:noFill/>
          </a:ln>
        </p:spPr>
        <p:style>
          <a:lnRef idx="0">
            <a:scrgbClr r="0" g="0" b="0"/>
          </a:lnRef>
          <a:fillRef idx="0">
            <a:scrgbClr r="0" g="0" b="0"/>
          </a:fillRef>
          <a:effectRef idx="0">
            <a:scrgbClr r="0" g="0" b="0"/>
          </a:effectRef>
          <a:fontRef idx="minor"/>
        </p:style>
      </p:sp>
      <p:sp>
        <p:nvSpPr>
          <p:cNvPr id="323" name="CustomShape 6"/>
          <p:cNvSpPr/>
          <p:nvPr/>
        </p:nvSpPr>
        <p:spPr>
          <a:xfrm>
            <a:off x="331920" y="320040"/>
            <a:ext cx="8224920" cy="2558880"/>
          </a:xfrm>
          <a:prstGeom prst="rect">
            <a:avLst/>
          </a:prstGeom>
          <a:noFill/>
          <a:ln>
            <a:noFill/>
          </a:ln>
        </p:spPr>
        <p:style>
          <a:lnRef idx="0">
            <a:scrgbClr r="0" g="0" b="0"/>
          </a:lnRef>
          <a:fillRef idx="0">
            <a:scrgbClr r="0" g="0" b="0"/>
          </a:fillRef>
          <a:effectRef idx="0">
            <a:scrgbClr r="0" g="0" b="0"/>
          </a:effectRef>
          <a:fontRef idx="minor"/>
        </p:style>
      </p:sp>
      <p:sp>
        <p:nvSpPr>
          <p:cNvPr id="324" name="CustomShape 7"/>
          <p:cNvSpPr/>
          <p:nvPr/>
        </p:nvSpPr>
        <p:spPr>
          <a:xfrm>
            <a:off x="460800" y="288000"/>
            <a:ext cx="8224920" cy="2047320"/>
          </a:xfrm>
          <a:prstGeom prst="rect">
            <a:avLst/>
          </a:prstGeom>
          <a:noFill/>
          <a:ln>
            <a:noFill/>
          </a:ln>
        </p:spPr>
        <p:style>
          <a:lnRef idx="0">
            <a:scrgbClr r="0" g="0" b="0"/>
          </a:lnRef>
          <a:fillRef idx="0">
            <a:scrgbClr r="0" g="0" b="0"/>
          </a:fillRef>
          <a:effectRef idx="0">
            <a:scrgbClr r="0" g="0" b="0"/>
          </a:effectRef>
          <a:fontRef idx="minor"/>
        </p:style>
      </p:sp>
      <p:sp>
        <p:nvSpPr>
          <p:cNvPr id="325" name="CustomShape 8"/>
          <p:cNvSpPr/>
          <p:nvPr/>
        </p:nvSpPr>
        <p:spPr>
          <a:xfrm>
            <a:off x="457200" y="273600"/>
            <a:ext cx="8224920" cy="1140480"/>
          </a:xfrm>
          <a:prstGeom prst="rect">
            <a:avLst/>
          </a:prstGeom>
          <a:noFill/>
          <a:ln>
            <a:noFill/>
          </a:ln>
        </p:spPr>
        <p:style>
          <a:lnRef idx="0">
            <a:scrgbClr r="0" g="0" b="0"/>
          </a:lnRef>
          <a:fillRef idx="0">
            <a:scrgbClr r="0" g="0" b="0"/>
          </a:fillRef>
          <a:effectRef idx="0">
            <a:scrgbClr r="0" g="0" b="0"/>
          </a:effectRef>
          <a:fontRef idx="minor"/>
        </p:style>
      </p:sp>
      <p:sp>
        <p:nvSpPr>
          <p:cNvPr id="326" name="TextShape 9"/>
          <p:cNvSpPr txBox="1"/>
          <p:nvPr/>
        </p:nvSpPr>
        <p:spPr>
          <a:xfrm>
            <a:off x="285480" y="288000"/>
            <a:ext cx="8224920" cy="409572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Για την επιτυχία του κινήματος, το οποίο ουσιαστικά αποτελούσε πραξικόπημα ενάντια στον Όθωνα, ήταν αναγκαία και η βοήθεια του στρατού, για αυτό το λόγο επιστρατεύθηκε και ο Συνταγματάρχης Δημήτριος Καλλέργης, ο οποίος και διορίστηκε </a:t>
            </a:r>
            <a:r>
              <a:rPr lang="el-GR" sz="3600" b="0" strike="noStrike" spc="-1" dirty="0" smtClean="0">
                <a:solidFill>
                  <a:srgbClr val="000000"/>
                </a:solidFill>
                <a:uFill>
                  <a:solidFill>
                    <a:srgbClr val="FFFFFF"/>
                  </a:solidFill>
                </a:uFill>
                <a:latin typeface="Arial"/>
              </a:rPr>
              <a:t>στρατιωτικός διοικητής </a:t>
            </a:r>
            <a:r>
              <a:rPr lang="el-GR" sz="3600" b="0" strike="noStrike" spc="-1" dirty="0">
                <a:solidFill>
                  <a:srgbClr val="000000"/>
                </a:solidFill>
                <a:uFill>
                  <a:solidFill>
                    <a:srgbClr val="FFFFFF"/>
                  </a:solidFill>
                </a:uFill>
                <a:latin typeface="Arial"/>
              </a:rPr>
              <a:t>Αθήνας.</a:t>
            </a:r>
          </a:p>
        </p:txBody>
      </p:sp>
      <p:pic>
        <p:nvPicPr>
          <p:cNvPr id="327" name="Picture 326"/>
          <p:cNvPicPr/>
          <p:nvPr/>
        </p:nvPicPr>
        <p:blipFill>
          <a:blip r:embed="rId3"/>
          <a:srcRect b="5494"/>
          <a:stretch/>
        </p:blipFill>
        <p:spPr>
          <a:xfrm>
            <a:off x="330480" y="4031280"/>
            <a:ext cx="2621520" cy="244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circle(in)">
                                      <p:cBhvr>
                                        <p:cTn id="7" dur="2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288000" y="288000"/>
            <a:ext cx="8566200" cy="1534320"/>
          </a:xfrm>
          <a:prstGeom prst="rect">
            <a:avLst/>
          </a:prstGeom>
          <a:noFill/>
          <a:ln>
            <a:noFill/>
          </a:ln>
        </p:spPr>
        <p:style>
          <a:lnRef idx="0">
            <a:scrgbClr r="0" g="0" b="0"/>
          </a:lnRef>
          <a:fillRef idx="0">
            <a:scrgbClr r="0" g="0" b="0"/>
          </a:fillRef>
          <a:effectRef idx="0">
            <a:scrgbClr r="0" g="0" b="0"/>
          </a:effectRef>
          <a:fontRef idx="minor"/>
        </p:style>
      </p:sp>
      <p:pic>
        <p:nvPicPr>
          <p:cNvPr id="329" name="Picture 2"/>
          <p:cNvPicPr/>
          <p:nvPr/>
        </p:nvPicPr>
        <p:blipFill>
          <a:blip r:embed="rId2"/>
          <a:stretch/>
        </p:blipFill>
        <p:spPr>
          <a:xfrm>
            <a:off x="6984360" y="5177520"/>
            <a:ext cx="2155680" cy="1668960"/>
          </a:xfrm>
          <a:prstGeom prst="rect">
            <a:avLst/>
          </a:prstGeom>
          <a:ln>
            <a:noFill/>
          </a:ln>
        </p:spPr>
      </p:pic>
      <p:sp>
        <p:nvSpPr>
          <p:cNvPr id="330" name="CustomShape 2"/>
          <p:cNvSpPr/>
          <p:nvPr/>
        </p:nvSpPr>
        <p:spPr>
          <a:xfrm>
            <a:off x="216000" y="592560"/>
            <a:ext cx="8566200" cy="3582720"/>
          </a:xfrm>
          <a:prstGeom prst="rect">
            <a:avLst/>
          </a:prstGeom>
          <a:noFill/>
          <a:ln>
            <a:noFill/>
          </a:ln>
        </p:spPr>
        <p:style>
          <a:lnRef idx="0">
            <a:scrgbClr r="0" g="0" b="0"/>
          </a:lnRef>
          <a:fillRef idx="0">
            <a:scrgbClr r="0" g="0" b="0"/>
          </a:fillRef>
          <a:effectRef idx="0">
            <a:scrgbClr r="0" g="0" b="0"/>
          </a:effectRef>
          <a:fontRef idx="minor"/>
        </p:style>
      </p:sp>
      <p:sp>
        <p:nvSpPr>
          <p:cNvPr id="331" name="CustomShape 3"/>
          <p:cNvSpPr/>
          <p:nvPr/>
        </p:nvSpPr>
        <p:spPr>
          <a:xfrm>
            <a:off x="342360" y="288000"/>
            <a:ext cx="8511840" cy="2047320"/>
          </a:xfrm>
          <a:prstGeom prst="rect">
            <a:avLst/>
          </a:prstGeom>
          <a:noFill/>
          <a:ln>
            <a:noFill/>
          </a:ln>
        </p:spPr>
        <p:style>
          <a:lnRef idx="0">
            <a:scrgbClr r="0" g="0" b="0"/>
          </a:lnRef>
          <a:fillRef idx="0">
            <a:scrgbClr r="0" g="0" b="0"/>
          </a:fillRef>
          <a:effectRef idx="0">
            <a:scrgbClr r="0" g="0" b="0"/>
          </a:effectRef>
          <a:fontRef idx="minor"/>
        </p:style>
      </p:sp>
      <p:sp>
        <p:nvSpPr>
          <p:cNvPr id="332" name="CustomShape 4"/>
          <p:cNvSpPr/>
          <p:nvPr/>
        </p:nvSpPr>
        <p:spPr>
          <a:xfrm>
            <a:off x="288000" y="251640"/>
            <a:ext cx="8566200" cy="2268000"/>
          </a:xfrm>
          <a:prstGeom prst="rect">
            <a:avLst/>
          </a:prstGeom>
          <a:noFill/>
          <a:ln>
            <a:noFill/>
          </a:ln>
        </p:spPr>
        <p:style>
          <a:lnRef idx="0">
            <a:scrgbClr r="0" g="0" b="0"/>
          </a:lnRef>
          <a:fillRef idx="0">
            <a:scrgbClr r="0" g="0" b="0"/>
          </a:fillRef>
          <a:effectRef idx="0">
            <a:scrgbClr r="0" g="0" b="0"/>
          </a:effectRef>
          <a:fontRef idx="minor"/>
        </p:style>
      </p:sp>
      <p:sp>
        <p:nvSpPr>
          <p:cNvPr id="333" name="TextShape 5"/>
          <p:cNvSpPr txBox="1"/>
          <p:nvPr/>
        </p:nvSpPr>
        <p:spPr>
          <a:xfrm>
            <a:off x="342360" y="251640"/>
            <a:ext cx="8657640" cy="307188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Για την σωστή λειτουργία του επαναστατικού κινήματος σχηματίστηκε τριμελής επιτροπή με εκπροσώπους από τους τρεις κόσμους, τον λαϊκό Μακρυγιάννη, τον πολιτικό Μεταξά και τον στρατιωτικό Καλλέργη.</a:t>
            </a:r>
          </a:p>
        </p:txBody>
      </p:sp>
      <p:pic>
        <p:nvPicPr>
          <p:cNvPr id="334" name="Picture 333"/>
          <p:cNvPicPr/>
          <p:nvPr/>
        </p:nvPicPr>
        <p:blipFill>
          <a:blip r:embed="rId3"/>
          <a:stretch/>
        </p:blipFill>
        <p:spPr>
          <a:xfrm>
            <a:off x="2448000" y="3528000"/>
            <a:ext cx="4071600" cy="2871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randombar(horizontal)">
                                      <p:cBhvr>
                                        <p:cTn id="7"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14720" y="216000"/>
            <a:ext cx="8584920" cy="2559600"/>
          </a:xfrm>
          <a:prstGeom prst="rect">
            <a:avLst/>
          </a:prstGeom>
          <a:noFill/>
          <a:ln>
            <a:noFill/>
          </a:ln>
        </p:spPr>
        <p:style>
          <a:lnRef idx="0">
            <a:scrgbClr r="0" g="0" b="0"/>
          </a:lnRef>
          <a:fillRef idx="0">
            <a:scrgbClr r="0" g="0" b="0"/>
          </a:fillRef>
          <a:effectRef idx="0">
            <a:scrgbClr r="0" g="0" b="0"/>
          </a:effectRef>
          <a:fontRef idx="minor"/>
        </p:style>
      </p:sp>
      <p:pic>
        <p:nvPicPr>
          <p:cNvPr id="336" name="Picture 2"/>
          <p:cNvPicPr/>
          <p:nvPr/>
        </p:nvPicPr>
        <p:blipFill>
          <a:blip r:embed="rId2"/>
          <a:stretch/>
        </p:blipFill>
        <p:spPr>
          <a:xfrm>
            <a:off x="6984720" y="5177880"/>
            <a:ext cx="2155680" cy="1668960"/>
          </a:xfrm>
          <a:prstGeom prst="rect">
            <a:avLst/>
          </a:prstGeom>
          <a:ln>
            <a:noFill/>
          </a:ln>
        </p:spPr>
      </p:pic>
      <p:sp>
        <p:nvSpPr>
          <p:cNvPr id="337" name="TextShape 2"/>
          <p:cNvSpPr txBox="1"/>
          <p:nvPr/>
        </p:nvSpPr>
        <p:spPr>
          <a:xfrm>
            <a:off x="144000" y="72000"/>
            <a:ext cx="8568000" cy="2559960"/>
          </a:xfrm>
          <a:prstGeom prst="rect">
            <a:avLst/>
          </a:prstGeom>
          <a:noFill/>
          <a:ln>
            <a:noFill/>
          </a:ln>
        </p:spPr>
        <p:txBody>
          <a:bodyPr lIns="0" tIns="0" rIns="0" bIns="0" anchor="ctr"/>
          <a:lstStyle/>
          <a:p>
            <a:pPr algn="ctr"/>
            <a:r>
              <a:rPr lang="el-GR" sz="3600" b="0" strike="noStrike" spc="-1" dirty="0">
                <a:solidFill>
                  <a:srgbClr val="000000"/>
                </a:solidFill>
                <a:uFill>
                  <a:solidFill>
                    <a:srgbClr val="FFFFFF"/>
                  </a:solidFill>
                </a:uFill>
                <a:latin typeface="Arial"/>
              </a:rPr>
              <a:t>Αρχικά η επανάσταση είχε οριστεί για συμβολικούς λόγους για τις 25 Μαρτίου 1844, όμως η πληροφορία διέρρευσε και αναγκαστικά έγινε στις 3 Σεπτέμβρη 1843.</a:t>
            </a:r>
          </a:p>
        </p:txBody>
      </p:sp>
      <p:pic>
        <p:nvPicPr>
          <p:cNvPr id="338" name="Picture 337"/>
          <p:cNvPicPr/>
          <p:nvPr/>
        </p:nvPicPr>
        <p:blipFill>
          <a:blip r:embed="rId3"/>
          <a:stretch/>
        </p:blipFill>
        <p:spPr>
          <a:xfrm>
            <a:off x="2500200" y="2523960"/>
            <a:ext cx="4164480" cy="2948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heel(1)">
                                      <p:cBhvr>
                                        <p:cTn id="7" dur="2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355</Words>
  <Application>Microsoft Office PowerPoint</Application>
  <PresentationFormat>On-screen Show (4:3)</PresentationFormat>
  <Paragraphs>22</Paragraphs>
  <Slides>15</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vt:i4>
      </vt:variant>
    </vt:vector>
  </HeadingPairs>
  <TitlesOfParts>
    <vt:vector size="27" baseType="lpstr">
      <vt:lpstr>ＭＳ Ｐゴシック</vt:lpstr>
      <vt:lpstr>Arial</vt:lpstr>
      <vt:lpstr>Candara</vt:lpstr>
      <vt:lpstr>DejaVu Sans</vt:lpstr>
      <vt:lpstr>Symbol</vt:lpstr>
      <vt:lpstr>Wingdings</vt:lpstr>
      <vt:lpstr>Office Theme</vt:lpstr>
      <vt:lpstr>Office Theme</vt:lpstr>
      <vt:lpstr>Office Theme</vt:lpstr>
      <vt:lpstr>Office Theme</vt:lpstr>
      <vt:lpstr>Office Theme</vt:lpstr>
      <vt:lpstr>Office Theme</vt:lpstr>
      <vt:lpstr>PowerPoint Presentation</vt:lpstr>
      <vt:lpstr>Σύνταγμα ονομάζουμε το βασικό νόμο του κράτους που καθορίζει τη μορφή του πολιτεύματός του, δηλαδή το σύνολο των νομικών κανόνων οι οποίοι καθορίζουν τη μορφή του κράτους, την οργάνωση της κρατικής εξουσίας και τα όριά της απέναντι στα πρόσωπα που ζουν μέσα στο κράτος.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Με την ψήφιση του νέου Συντάγματος κατοχυρώθηκαν τα δικαιώματα των Ελλήνων σε τομείς όπως η παιδεία. Πιό συγκεκριμένα το Σύνταγμα αναφέρει: Όλοι οι Έλληνες έχουν δικαίωμα δωρεάν παιδείας, σε όλες τις βαθμίδες της, στα κρατικά εκπαιδευτήρια. Tο Kράτος ενισχύει τους σπουδαστές που διακρίνονται, καθώς και αυτούς που έχουν ανάγκη από βοήθεια ή ειδική προστασία, ανάλογα με τις ικανότητές τους.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dc:title>
  <dc:subject/>
  <dc:creator>maria priovolou</dc:creator>
  <dc:description/>
  <cp:lastModifiedBy>Windows User</cp:lastModifiedBy>
  <cp:revision>56</cp:revision>
  <dcterms:created xsi:type="dcterms:W3CDTF">2015-07-10T08:21:16Z</dcterms:created>
  <dcterms:modified xsi:type="dcterms:W3CDTF">2016-08-26T23:33:10Z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