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555" r:id="rId3"/>
    <p:sldId id="556" r:id="rId4"/>
    <p:sldId id="557" r:id="rId5"/>
    <p:sldId id="558" r:id="rId6"/>
    <p:sldId id="559" r:id="rId7"/>
    <p:sldId id="560" r:id="rId8"/>
    <p:sldId id="561" r:id="rId9"/>
    <p:sldId id="562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7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80F5A7-B03C-494F-B4E8-B4370049D018}" type="datetimeFigureOut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C6110B-2ADA-487B-961B-EE6D81E5F0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1440-4E4C-4CC2-8BDB-6487C59D5966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1469-1168-4021-8B7D-03C166C80E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BE94-840F-49D9-9432-56C285CF6CB8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1ED6-7C97-48A4-A92A-4F191EECB7F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B194-ACB8-49D4-A7F6-ACFB2E45C7D2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EBA1-3589-495F-996F-80CC5C23C8F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5730-0A85-4F3D-A155-5553AAD14A14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BE67-8297-49FE-9214-6C2EDA2C6B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BFFA-386C-4F6D-B4CF-A974CA67838D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DF09-371C-4BE0-A1F2-3A7204EDF3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2F96-B6CD-4266-B69C-B8F04FCE4801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271A-F551-44AB-988D-617C99FE2B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55CA-E879-4649-87D5-95D4755F327E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D931-A802-4F4B-BA7F-06DCADFBDFD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E4CA-061F-4A79-8AF9-89941F5F0904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0602-4260-4C26-A257-BD8A83A003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8E0E-6BC6-4DB5-821A-C175547F870A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E5F3-1CE9-4661-ACA1-2FC61E028D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65D2-7C8D-4830-BD86-8484A1E80DA5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BC44-7B85-4DC8-AA50-3903C05A61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4642-0972-456D-9F16-547FE9009D01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0C77-AC16-41CB-BBF4-EED2FEB606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D6A40-FA6A-47DA-BA4E-51D54F78DB9C}" type="datetime1">
              <a:rPr lang="el-GR"/>
              <a:pPr>
                <a:defRPr/>
              </a:pPr>
              <a:t>7/9/2016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939012-C6AF-4B3B-ACF1-D7970368B33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47" r:id="rId4"/>
    <p:sldLayoutId id="2147483748" r:id="rId5"/>
    <p:sldLayoutId id="2147483749" r:id="rId6"/>
    <p:sldLayoutId id="2147483753" r:id="rId7"/>
    <p:sldLayoutId id="2147483754" r:id="rId8"/>
    <p:sldLayoutId id="2147483755" r:id="rId9"/>
    <p:sldLayoutId id="2147483750" r:id="rId10"/>
    <p:sldLayoutId id="2147483756" r:id="rId11"/>
  </p:sldLayoutIdLst>
  <p:transition spd="slow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458200" cy="21605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i="1" dirty="0" smtClean="0"/>
              <a:t>1</a:t>
            </a:r>
            <a:r>
              <a:rPr lang="el-GR" sz="3600" b="1" i="1" baseline="30000" dirty="0" smtClean="0"/>
              <a:t>η</a:t>
            </a:r>
            <a:r>
              <a:rPr lang="el-GR" sz="3600" b="1" i="1" dirty="0" smtClean="0"/>
              <a:t> ενότητα    Γεωμετρικά χρόνια</a:t>
            </a:r>
            <a:br>
              <a:rPr lang="el-GR" sz="3600" b="1" i="1" dirty="0" smtClean="0"/>
            </a:br>
            <a:r>
              <a:rPr lang="el-GR" sz="3600" b="1" i="1" dirty="0" smtClean="0"/>
              <a:t> 11</a:t>
            </a:r>
            <a:r>
              <a:rPr lang="el-GR" sz="3600" b="1" i="1" baseline="30000" dirty="0" smtClean="0"/>
              <a:t>ος</a:t>
            </a:r>
            <a:r>
              <a:rPr lang="el-GR" sz="3600" b="1" i="1" dirty="0" smtClean="0"/>
              <a:t> – 8</a:t>
            </a:r>
            <a:r>
              <a:rPr lang="el-GR" sz="3600" b="1" i="1" baseline="30000" dirty="0" smtClean="0"/>
              <a:t>ος</a:t>
            </a:r>
            <a:r>
              <a:rPr lang="el-GR" sz="3600" b="1" i="1" dirty="0" smtClean="0"/>
              <a:t> αιώνας </a:t>
            </a:r>
            <a:r>
              <a:rPr lang="el-GR" sz="3600" b="1" i="1" dirty="0" err="1" smtClean="0"/>
              <a:t>π.Χ.</a:t>
            </a: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600" b="1" i="1" dirty="0" smtClean="0"/>
              <a:t>1</a:t>
            </a:r>
            <a:r>
              <a:rPr lang="el-GR" sz="3600" b="1" i="1" baseline="30000" dirty="0" smtClean="0"/>
              <a:t>ο</a:t>
            </a:r>
            <a:r>
              <a:rPr lang="el-GR" sz="3600" b="1" i="1" dirty="0" smtClean="0"/>
              <a:t> κεφάλαιο   Η </a:t>
            </a:r>
            <a:r>
              <a:rPr lang="el-GR" sz="3600" b="1" i="1" dirty="0" smtClean="0"/>
              <a:t>κάθοδος των Δωριέων</a:t>
            </a:r>
            <a:endParaRPr lang="el-GR" sz="3600" dirty="0" smtClean="0"/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6400800" cy="1473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l-GR" sz="2700" b="1" dirty="0" smtClean="0">
                <a:solidFill>
                  <a:schemeClr val="bg1"/>
                </a:solidFill>
              </a:rPr>
              <a:t>Όνομα δασκάλου</a:t>
            </a:r>
          </a:p>
          <a:p>
            <a:pPr algn="l" eaLnBrk="1" hangingPunct="1"/>
            <a:r>
              <a:rPr lang="el-GR" sz="2700" b="1" dirty="0" smtClean="0">
                <a:solidFill>
                  <a:schemeClr val="bg1"/>
                </a:solidFill>
              </a:rPr>
              <a:t>Σχολείο</a:t>
            </a:r>
          </a:p>
        </p:txBody>
      </p:sp>
      <p:sp>
        <p:nvSpPr>
          <p:cNvPr id="819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B4A8F0-D787-4EDB-9A46-15FB9447A1ED}" type="slidenum">
              <a:rPr lang="el-GR" smtClean="0">
                <a:solidFill>
                  <a:srgbClr val="898989"/>
                </a:solidFill>
              </a:rPr>
              <a:pPr/>
              <a:t>1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8197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29600" y="4495800"/>
            <a:ext cx="6794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1"/>
          <p:cNvSpPr txBox="1">
            <a:spLocks/>
          </p:cNvSpPr>
          <p:nvPr/>
        </p:nvSpPr>
        <p:spPr bwMode="auto">
          <a:xfrm>
            <a:off x="762000" y="457200"/>
            <a:ext cx="7772400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/>
          </a:bodyPr>
          <a:lstStyle/>
          <a:p>
            <a:pPr algn="ctr">
              <a:defRPr/>
            </a:pPr>
            <a:r>
              <a:rPr lang="el-GR" sz="3600" b="1" i="1" dirty="0">
                <a:solidFill>
                  <a:srgbClr val="FFFFFF"/>
                </a:solidFill>
                <a:latin typeface="+mj-lt"/>
                <a:cs typeface="+mj-cs"/>
              </a:rPr>
              <a:t>Δ΄ Δημοτικού, Ιστορία</a:t>
            </a:r>
            <a:endParaRPr lang="el-GR" sz="3600" dirty="0">
              <a:solidFill>
                <a:srgbClr val="FFFFFF"/>
              </a:solidFill>
              <a:latin typeface="+mj-lt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6248400" cy="125253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Η κάθοδος των Δωριέων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5410200" y="1219200"/>
            <a:ext cx="3429000" cy="547842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dirty="0"/>
              <a:t>Οι Δωριείς, το τελευταίο ελληνικό φύλο που μετακινήθηκε, ξεκίνησαν από την </a:t>
            </a:r>
            <a:r>
              <a:rPr lang="el-GR" sz="2800" b="1" i="1" dirty="0">
                <a:solidFill>
                  <a:srgbClr val="FF0000"/>
                </a:solidFill>
              </a:rPr>
              <a:t>Πίνδο</a:t>
            </a:r>
            <a:r>
              <a:rPr lang="el-GR" sz="2800" dirty="0"/>
              <a:t> και διαμέσου της </a:t>
            </a:r>
            <a:r>
              <a:rPr lang="el-GR" sz="2800" b="1" i="1" dirty="0">
                <a:solidFill>
                  <a:srgbClr val="FF0000"/>
                </a:solidFill>
              </a:rPr>
              <a:t>Δωρίδας</a:t>
            </a:r>
            <a:r>
              <a:rPr lang="el-GR" sz="2800" dirty="0"/>
              <a:t> </a:t>
            </a:r>
            <a:r>
              <a:rPr lang="el-GR" sz="2800" dirty="0" smtClean="0"/>
              <a:t>και</a:t>
            </a:r>
          </a:p>
          <a:p>
            <a:pPr algn="ctr">
              <a:defRPr/>
            </a:pPr>
            <a:r>
              <a:rPr lang="el-GR" sz="2800" dirty="0" smtClean="0"/>
              <a:t> </a:t>
            </a:r>
            <a:r>
              <a:rPr lang="el-GR" sz="2800" dirty="0"/>
              <a:t>του Ισθμού πέρασαν στην </a:t>
            </a:r>
            <a:r>
              <a:rPr lang="el-GR" sz="2800" b="1" i="1" dirty="0">
                <a:solidFill>
                  <a:srgbClr val="FF0000"/>
                </a:solidFill>
              </a:rPr>
              <a:t>Πελοπόννησο</a:t>
            </a:r>
            <a:r>
              <a:rPr lang="el-GR" sz="2800" dirty="0"/>
              <a:t>. 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" name="Picture 2" descr="F:\Οι σαρώσεις μου\Ιστορία\ceb5cebbcebbceb1ceb4ceb112 (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4800" y="1371599"/>
            <a:ext cx="4953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914400" y="2057400"/>
            <a:ext cx="1028551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Πίνδος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209800" y="3352800"/>
            <a:ext cx="1133901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Δωρίδα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427846" y="4419600"/>
            <a:ext cx="1030860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Ισθμός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2FE973-BFC4-4905-8355-359F40252540}" type="slidenum">
              <a:rPr lang="el-GR" smtClean="0">
                <a:solidFill>
                  <a:srgbClr val="898989"/>
                </a:solidFill>
              </a:rPr>
              <a:pPr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6248400" cy="125253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Η κάθοδος των Δωριέων (2)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5486400" y="1676400"/>
            <a:ext cx="3429000" cy="461664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2800" dirty="0"/>
              <a:t>Από εκεί ορισμένοι κατευθύνθηκαν προς </a:t>
            </a:r>
            <a:r>
              <a:rPr lang="el-GR" sz="2800" dirty="0" smtClean="0"/>
              <a:t>την </a:t>
            </a:r>
            <a:r>
              <a:rPr lang="el-GR" sz="2800" b="1" i="1" dirty="0" smtClean="0">
                <a:solidFill>
                  <a:srgbClr val="FF0000"/>
                </a:solidFill>
              </a:rPr>
              <a:t>Αργολίδα</a:t>
            </a:r>
            <a:r>
              <a:rPr lang="el-GR" sz="2800" dirty="0" smtClean="0"/>
              <a:t> και ορισμένοι άλλοι προς τη </a:t>
            </a:r>
            <a:r>
              <a:rPr lang="el-GR" sz="2800" b="1" i="1" dirty="0">
                <a:solidFill>
                  <a:srgbClr val="FF0000"/>
                </a:solidFill>
              </a:rPr>
              <a:t>Σπάρτη</a:t>
            </a:r>
            <a:r>
              <a:rPr lang="el-GR" sz="2800" dirty="0"/>
              <a:t> όπου και μετέτρεψαν τους ντόπιους σε είλωτες.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" name="Picture 2" descr="F:\Οι σαρώσεις μου\Ιστορία\ceb5cebbcebbceb1ceb4ceb112 (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4800" y="1371599"/>
            <a:ext cx="4953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2252337" y="5257800"/>
            <a:ext cx="1095877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Σπάρτη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531291" y="4648200"/>
            <a:ext cx="1367297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Αργολίδα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5562600" y="457200"/>
            <a:ext cx="3048000" cy="828675"/>
          </a:xfrm>
          <a:noFill/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Η κάθοδος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l-G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των Δωριέων (3)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5562600" y="1371601"/>
            <a:ext cx="3429000" cy="3631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sz="2300" dirty="0"/>
              <a:t>Λόγω της παρουσίας των Δωριέων πλέον στην Πελοπόννησο χρησιμοποιήθηκε η </a:t>
            </a:r>
            <a:r>
              <a:rPr lang="el-GR" sz="2300" b="1" i="1" dirty="0">
                <a:solidFill>
                  <a:srgbClr val="FF0000"/>
                </a:solidFill>
              </a:rPr>
              <a:t>δωρική διάλεκτος</a:t>
            </a:r>
            <a:r>
              <a:rPr lang="el-GR" sz="2300" dirty="0"/>
              <a:t>, ενώ παράλληλα </a:t>
            </a:r>
            <a:r>
              <a:rPr lang="el-GR" sz="2300" b="1" i="1" dirty="0"/>
              <a:t>ο μυκηναϊκός πολιτισμός άρχισε να εξαφανίζεται </a:t>
            </a:r>
            <a:r>
              <a:rPr lang="el-GR" sz="2300" dirty="0"/>
              <a:t>και οι ντόπιοι </a:t>
            </a:r>
            <a:r>
              <a:rPr lang="el-GR" sz="2300" dirty="0" smtClean="0"/>
              <a:t>να μεταναστεύουν</a:t>
            </a:r>
            <a:r>
              <a:rPr lang="el-GR" sz="2300" dirty="0"/>
              <a:t>. </a:t>
            </a:r>
            <a:endParaRPr lang="el-GR" sz="2300" dirty="0" smtClean="0"/>
          </a:p>
        </p:txBody>
      </p:sp>
      <p:pic>
        <p:nvPicPr>
          <p:cNvPr id="11270" name="Picture 6" descr="F:\Οι σαρώσεις μου\σάρωση000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600" y="152400"/>
            <a:ext cx="5145140" cy="6477000"/>
          </a:xfrm>
          <a:prstGeom prst="rect">
            <a:avLst/>
          </a:prstGeom>
          <a:noFill/>
        </p:spPr>
      </p:pic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 rot="620405">
            <a:off x="1408979" y="4321774"/>
            <a:ext cx="3828809" cy="89290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0"/>
            <a:r>
              <a:rPr lang="el-GR" sz="36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δωρική διάλεκτος</a:t>
            </a:r>
            <a:endParaRPr lang="el-GR" sz="3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8 - Ελεύθερη σχεδίαση"/>
          <p:cNvSpPr/>
          <p:nvPr/>
        </p:nvSpPr>
        <p:spPr>
          <a:xfrm>
            <a:off x="1093076" y="3379076"/>
            <a:ext cx="4437993" cy="2903483"/>
          </a:xfrm>
          <a:custGeom>
            <a:avLst/>
            <a:gdLst>
              <a:gd name="connsiteX0" fmla="*/ 120869 w 4437993"/>
              <a:gd name="connsiteY0" fmla="*/ 262758 h 2903483"/>
              <a:gd name="connsiteX1" fmla="*/ 278524 w 4437993"/>
              <a:gd name="connsiteY1" fmla="*/ 1161393 h 2903483"/>
              <a:gd name="connsiteX2" fmla="*/ 1792014 w 4437993"/>
              <a:gd name="connsiteY2" fmla="*/ 2532993 h 2903483"/>
              <a:gd name="connsiteX3" fmla="*/ 3510455 w 4437993"/>
              <a:gd name="connsiteY3" fmla="*/ 2737945 h 2903483"/>
              <a:gd name="connsiteX4" fmla="*/ 4314496 w 4437993"/>
              <a:gd name="connsiteY4" fmla="*/ 1539765 h 2903483"/>
              <a:gd name="connsiteX5" fmla="*/ 4251434 w 4437993"/>
              <a:gd name="connsiteY5" fmla="*/ 987972 h 2903483"/>
              <a:gd name="connsiteX6" fmla="*/ 3352800 w 4437993"/>
              <a:gd name="connsiteY6" fmla="*/ 593834 h 2903483"/>
              <a:gd name="connsiteX7" fmla="*/ 3037490 w 4437993"/>
              <a:gd name="connsiteY7" fmla="*/ 972207 h 2903483"/>
              <a:gd name="connsiteX8" fmla="*/ 2406869 w 4437993"/>
              <a:gd name="connsiteY8" fmla="*/ 1177158 h 2903483"/>
              <a:gd name="connsiteX9" fmla="*/ 2060027 w 4437993"/>
              <a:gd name="connsiteY9" fmla="*/ 940676 h 2903483"/>
              <a:gd name="connsiteX10" fmla="*/ 1555531 w 4437993"/>
              <a:gd name="connsiteY10" fmla="*/ 199696 h 2903483"/>
              <a:gd name="connsiteX11" fmla="*/ 1287517 w 4437993"/>
              <a:gd name="connsiteY11" fmla="*/ 26276 h 2903483"/>
              <a:gd name="connsiteX12" fmla="*/ 688427 w 4437993"/>
              <a:gd name="connsiteY12" fmla="*/ 357352 h 2903483"/>
              <a:gd name="connsiteX13" fmla="*/ 467710 w 4437993"/>
              <a:gd name="connsiteY13" fmla="*/ 357352 h 2903483"/>
              <a:gd name="connsiteX14" fmla="*/ 325821 w 4437993"/>
              <a:gd name="connsiteY14" fmla="*/ 325821 h 2903483"/>
              <a:gd name="connsiteX15" fmla="*/ 120869 w 4437993"/>
              <a:gd name="connsiteY15" fmla="*/ 262758 h 290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37993" h="2903483">
                <a:moveTo>
                  <a:pt x="120869" y="262758"/>
                </a:moveTo>
                <a:cubicBezTo>
                  <a:pt x="112986" y="402020"/>
                  <a:pt x="0" y="783021"/>
                  <a:pt x="278524" y="1161393"/>
                </a:cubicBezTo>
                <a:cubicBezTo>
                  <a:pt x="557048" y="1539766"/>
                  <a:pt x="1253359" y="2270234"/>
                  <a:pt x="1792014" y="2532993"/>
                </a:cubicBezTo>
                <a:cubicBezTo>
                  <a:pt x="2330669" y="2795752"/>
                  <a:pt x="3090041" y="2903483"/>
                  <a:pt x="3510455" y="2737945"/>
                </a:cubicBezTo>
                <a:cubicBezTo>
                  <a:pt x="3930869" y="2572407"/>
                  <a:pt x="4190999" y="1831427"/>
                  <a:pt x="4314496" y="1539765"/>
                </a:cubicBezTo>
                <a:cubicBezTo>
                  <a:pt x="4437993" y="1248103"/>
                  <a:pt x="4411717" y="1145627"/>
                  <a:pt x="4251434" y="987972"/>
                </a:cubicBezTo>
                <a:cubicBezTo>
                  <a:pt x="4091151" y="830317"/>
                  <a:pt x="3555124" y="596462"/>
                  <a:pt x="3352800" y="593834"/>
                </a:cubicBezTo>
                <a:cubicBezTo>
                  <a:pt x="3150476" y="591207"/>
                  <a:pt x="3195145" y="874986"/>
                  <a:pt x="3037490" y="972207"/>
                </a:cubicBezTo>
                <a:cubicBezTo>
                  <a:pt x="2879835" y="1069428"/>
                  <a:pt x="2569779" y="1182413"/>
                  <a:pt x="2406869" y="1177158"/>
                </a:cubicBezTo>
                <a:cubicBezTo>
                  <a:pt x="2243959" y="1171903"/>
                  <a:pt x="2201917" y="1103586"/>
                  <a:pt x="2060027" y="940676"/>
                </a:cubicBezTo>
                <a:cubicBezTo>
                  <a:pt x="1918137" y="777766"/>
                  <a:pt x="1684283" y="352096"/>
                  <a:pt x="1555531" y="199696"/>
                </a:cubicBezTo>
                <a:cubicBezTo>
                  <a:pt x="1426779" y="47296"/>
                  <a:pt x="1432034" y="0"/>
                  <a:pt x="1287517" y="26276"/>
                </a:cubicBezTo>
                <a:cubicBezTo>
                  <a:pt x="1143000" y="52552"/>
                  <a:pt x="825061" y="302173"/>
                  <a:pt x="688427" y="357352"/>
                </a:cubicBezTo>
                <a:cubicBezTo>
                  <a:pt x="551793" y="412531"/>
                  <a:pt x="528144" y="362607"/>
                  <a:pt x="467710" y="357352"/>
                </a:cubicBezTo>
                <a:cubicBezTo>
                  <a:pt x="407276" y="352097"/>
                  <a:pt x="383628" y="333704"/>
                  <a:pt x="325821" y="325821"/>
                </a:cubicBezTo>
                <a:cubicBezTo>
                  <a:pt x="268014" y="317938"/>
                  <a:pt x="128752" y="123496"/>
                  <a:pt x="120869" y="262758"/>
                </a:cubicBezTo>
                <a:close/>
              </a:path>
            </a:pathLst>
          </a:custGeom>
          <a:noFill/>
          <a:ln w="1206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410200" y="5029200"/>
            <a:ext cx="3505200" cy="16312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l-GR" sz="400" dirty="0"/>
          </a:p>
          <a:p>
            <a:pPr algn="ctr"/>
            <a:r>
              <a:rPr lang="el-GR" sz="2400" b="1" i="1" u="sng" dirty="0" smtClean="0"/>
              <a:t>ερώτηση</a:t>
            </a:r>
            <a:r>
              <a:rPr lang="el-GR" sz="2400" dirty="0" smtClean="0"/>
              <a:t>: Σε ποιες περιοχές της Ελλάδας χρησιμοποιήθηκε η δωρική διάλεκτος; </a:t>
            </a:r>
            <a:endParaRPr lang="el-GR" sz="2400" dirty="0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5410200" y="4980563"/>
            <a:ext cx="3505200" cy="18774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l-GR" sz="400" dirty="0"/>
          </a:p>
          <a:p>
            <a:pPr algn="ctr"/>
            <a:r>
              <a:rPr lang="el-GR" sz="2400" b="1" i="1" u="sng" dirty="0" smtClean="0">
                <a:solidFill>
                  <a:srgbClr val="FF0000"/>
                </a:solidFill>
              </a:rPr>
              <a:t>απάντηση</a:t>
            </a:r>
            <a:r>
              <a:rPr lang="el-GR" sz="2400" dirty="0" smtClean="0"/>
              <a:t>: </a:t>
            </a:r>
            <a:r>
              <a:rPr lang="el-GR" sz="2200" dirty="0" smtClean="0"/>
              <a:t>στη νότια Πελοπόννησο, στην Κρήτη, και στα νησιά του νοτίου Αιγαίου (Μήλος, Σαντορίνη, Ρόδος, Κως κ.ά.</a:t>
            </a:r>
            <a:endParaRPr lang="el-GR" sz="22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CA7FF9-2D02-475A-B348-39172FB51E16}" type="slidenum">
              <a:rPr lang="el-GR" smtClean="0">
                <a:solidFill>
                  <a:srgbClr val="898989"/>
                </a:solidFill>
              </a:rPr>
              <a:pPr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2292" name="Picture 2" descr="F:\Οι σαρώσεις μου\Ιστορία\ceb5cebbcebbceb1ceb4ceb112 (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600" y="152400"/>
            <a:ext cx="6096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183876" y="1447800"/>
            <a:ext cx="1317989" cy="49244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Δωριείς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057400" y="2971800"/>
            <a:ext cx="1133900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Δωρίδα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3505200" y="2819400"/>
            <a:ext cx="1180130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Βοιωτία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3962400" y="3810000"/>
            <a:ext cx="1030860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Ισθμός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2438400" y="5410200"/>
            <a:ext cx="1264192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Ευρώτας</a:t>
            </a:r>
          </a:p>
        </p:txBody>
      </p:sp>
      <p:sp>
        <p:nvSpPr>
          <p:cNvPr id="13" name="Τίτλος 1"/>
          <p:cNvSpPr>
            <a:spLocks noGrp="1"/>
          </p:cNvSpPr>
          <p:nvPr>
            <p:ph type="title"/>
          </p:nvPr>
        </p:nvSpPr>
        <p:spPr>
          <a:xfrm>
            <a:off x="6629400" y="2743200"/>
            <a:ext cx="2286000" cy="1752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Συνοπτικά, </a:t>
            </a:r>
            <a:br>
              <a:rPr lang="el-G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l-GR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η κάθοδος των Δωριέων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3429000" y="4343400"/>
            <a:ext cx="1367298" cy="4308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Αργολίδα</a:t>
            </a:r>
            <a:endParaRPr lang="el-GR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4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9.06568E-7 L 0.05677 0.161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9.06568E-7 L 0.05677 0.1616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77 0.16166 L 0.23177 0.252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4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25 0.16212 L 0.21892 0.253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77 0.25278 L 0.13177 0.4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12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726 0.25324 L 0.12726 0.4974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8" grpId="1" build="allAtOnce" animBg="1"/>
      <p:bldP spid="8" grpId="2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E34DA8-26A4-4D4C-840F-C4F021BB2F93}" type="slidenum">
              <a:rPr lang="el-GR" smtClean="0">
                <a:solidFill>
                  <a:srgbClr val="898989"/>
                </a:solidFill>
              </a:rPr>
              <a:pPr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6248400" cy="125253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Η κάθοδος των Δωριέων (5)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304800" y="1676400"/>
            <a:ext cx="8534400" cy="46628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800" dirty="0" smtClean="0"/>
              <a:t>Οι συνέπειες </a:t>
            </a:r>
          </a:p>
          <a:p>
            <a:pPr algn="ctr">
              <a:lnSpc>
                <a:spcPct val="150000"/>
              </a:lnSpc>
            </a:pPr>
            <a:r>
              <a:rPr lang="el-GR" sz="2800" dirty="0" smtClean="0"/>
              <a:t>της </a:t>
            </a:r>
            <a:r>
              <a:rPr lang="el-GR" sz="3000" b="1" i="1" dirty="0"/>
              <a:t>κ</a:t>
            </a:r>
            <a:r>
              <a:rPr lang="el-GR" sz="3000" b="1" i="1" dirty="0" smtClean="0"/>
              <a:t>αθόδου των Δωριέων </a:t>
            </a:r>
            <a:r>
              <a:rPr lang="el-GR" sz="2800" dirty="0" smtClean="0"/>
              <a:t>ήταν οι εξής: </a:t>
            </a:r>
          </a:p>
          <a:p>
            <a:pPr algn="ctr">
              <a:lnSpc>
                <a:spcPct val="150000"/>
              </a:lnSpc>
            </a:pPr>
            <a:r>
              <a:rPr lang="el-GR" sz="2800" dirty="0" smtClean="0"/>
              <a:t>(α)  διάδοση των δωρικής διαλέκτου.</a:t>
            </a:r>
          </a:p>
          <a:p>
            <a:pPr algn="ctr">
              <a:lnSpc>
                <a:spcPct val="150000"/>
              </a:lnSpc>
            </a:pPr>
            <a:r>
              <a:rPr lang="el-GR" sz="2800" dirty="0" smtClean="0"/>
              <a:t>(</a:t>
            </a:r>
            <a:r>
              <a:rPr lang="el-GR" sz="2800" dirty="0"/>
              <a:t>β</a:t>
            </a:r>
            <a:r>
              <a:rPr lang="el-GR" sz="2800" dirty="0" smtClean="0"/>
              <a:t>) σε ορισμένες περιοχές (Σπάρτη) οι ντόπιοι έγιναν είλωτες και έχασαν την περιουσία τους.</a:t>
            </a:r>
          </a:p>
          <a:p>
            <a:pPr algn="ctr">
              <a:lnSpc>
                <a:spcPct val="150000"/>
              </a:lnSpc>
            </a:pPr>
            <a:r>
              <a:rPr lang="el-GR" sz="2800" dirty="0" smtClean="0"/>
              <a:t>(γ) ο μυκηναϊκός πολιτισμός σταδιακά εξαφανίστηκε.</a:t>
            </a:r>
          </a:p>
          <a:p>
            <a:pPr algn="ctr">
              <a:lnSpc>
                <a:spcPct val="150000"/>
              </a:lnSpc>
            </a:pPr>
            <a:r>
              <a:rPr lang="el-GR" sz="2800" dirty="0" smtClean="0"/>
              <a:t>(δ) πολλοί ντόπιοι αναγκάστηκαν να μεταναστεύσουν.   </a:t>
            </a:r>
          </a:p>
        </p:txBody>
      </p:sp>
      <p:pic>
        <p:nvPicPr>
          <p:cNvPr id="6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7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676400" y="381000"/>
            <a:ext cx="55626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1/2  ανακεφαλαίωση ενότητας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09600" y="3505200"/>
            <a:ext cx="8077200" cy="89255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l-GR" sz="26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Μόλις οι Δωριείς έφτασαν στην Πελοπόννησο, πώς αντιμετώπισαν τους ντόπιους;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09600" y="5029200"/>
            <a:ext cx="7924800" cy="89255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Πολλούς από αυτούς τους μετέβαλαν </a:t>
            </a:r>
          </a:p>
          <a:p>
            <a:pPr marL="514350" indent="-514350" algn="ctr">
              <a:defRPr/>
            </a:pP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σε είλωτες, δηλαδή σε 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ούλους.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85800" y="1143000"/>
            <a:ext cx="7772400" cy="89255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l-GR" sz="26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Από ποια μέρη πέρασαν οι Δωριείς, </a:t>
            </a:r>
          </a:p>
          <a:p>
            <a:pPr marL="514350" indent="-514350" algn="ctr">
              <a:defRPr/>
            </a:pP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να καταλήξουν στην Πελοπόννησο;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85800" y="2362200"/>
            <a:ext cx="8153400" cy="49244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Από τη Δωρίδα και τον Ισθμό της Κορίνθου. 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600200" y="381000"/>
            <a:ext cx="58674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2/2   ανακεφαλαίωση ενότητας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90600" y="1447800"/>
            <a:ext cx="7391400" cy="892552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l-GR" sz="26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Ποιες ήταν οι συνέπειες της καθόδου </a:t>
            </a:r>
          </a:p>
          <a:p>
            <a:pPr marL="514350" indent="-514350" algn="ctr">
              <a:defRPr/>
            </a:pP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των Δωριέων στη νότια Ελλάδα;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85800" y="2743200"/>
            <a:ext cx="7772400" cy="1692771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2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Η δωρική διάλεκτος διαδόθηκε, πολλοί ντόπιοι υποδουλώθηκαν, ο μυκηναϊκός πολιτισμός άρχισε να περιορίζεται και αρκετοί γηγενείς αναγκάστηκαν να μεταναστεύσουν. </a:t>
            </a:r>
            <a:endParaRPr lang="el-GR" sz="2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85113" y="333375"/>
            <a:ext cx="7905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28956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1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B30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9461</TotalTime>
  <Words>325</Words>
  <Application>Microsoft Office PowerPoint</Application>
  <PresentationFormat>Προβολή στην οθόνη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Κυματομορφή</vt:lpstr>
      <vt:lpstr>1η ενότητα    Γεωμετρικά χρόνια  11ος – 8ος αιώνας π.Χ.  1ο κεφάλαιο   Η κάθοδος των Δωριέων</vt:lpstr>
      <vt:lpstr>Η κάθοδος των Δωριέων (1)</vt:lpstr>
      <vt:lpstr>Η κάθοδος των Δωριέων (2)</vt:lpstr>
      <vt:lpstr>Η κάθοδος  των Δωριέων (3)</vt:lpstr>
      <vt:lpstr>Συνοπτικά,  η κάθοδος των Δωριέων</vt:lpstr>
      <vt:lpstr>Η κάθοδος των Δωριέων (5)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280</cp:revision>
  <dcterms:created xsi:type="dcterms:W3CDTF">2015-06-06T08:58:39Z</dcterms:created>
  <dcterms:modified xsi:type="dcterms:W3CDTF">2016-09-07T07:50:14Z</dcterms:modified>
</cp:coreProperties>
</file>