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83" r:id="rId3"/>
    <p:sldId id="292" r:id="rId4"/>
    <p:sldId id="293" r:id="rId5"/>
    <p:sldId id="290" r:id="rId6"/>
    <p:sldId id="294" r:id="rId7"/>
    <p:sldId id="295" r:id="rId8"/>
    <p:sldId id="296" r:id="rId9"/>
    <p:sldId id="297" r:id="rId10"/>
  </p:sldIdLst>
  <p:sldSz cx="9144000" cy="6858000" type="screen4x3"/>
  <p:notesSz cx="6858000" cy="9144000"/>
  <p:defaultTextStyle>
    <a:defPPr>
      <a:defRPr lang="el-GR"/>
    </a:defPPr>
    <a:lvl1pPr algn="ctr" rtl="0" eaLnBrk="0" fontAlgn="base" hangingPunct="0">
      <a:lnSpc>
        <a:spcPct val="125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lnSpc>
        <a:spcPct val="125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lnSpc>
        <a:spcPct val="125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lnSpc>
        <a:spcPct val="125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lnSpc>
        <a:spcPct val="125000"/>
      </a:lnSpc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Candar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priovolou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99"/>
    <a:srgbClr val="000066"/>
    <a:srgbClr val="5F5F5F"/>
    <a:srgbClr val="336699"/>
    <a:srgbClr val="FFEDDB"/>
    <a:srgbClr val="6699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E1631-F478-4FF5-985E-FE1C6DEAA1D3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1298B-F613-453A-8BF8-0A760E3243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50FD6-8B27-463B-949F-474CE1B35CB4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5E6A9-13F6-4DC8-958D-4725F576F39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D1257-262A-465F-AC42-4A1EB4F41925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1110-4E3D-447A-BA41-C0A77440B65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09DD3-4138-463C-9E32-864576A32207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E84F-45F8-4C9A-9556-32EA9070EAA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94FFB-7E88-4925-88E4-5629A4A4C828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83DFA-3E1D-4C32-903D-994D297840B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9271D-1FAF-4BBD-A8F5-91D6C9758A52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9E757-AA47-45A1-9A17-C9CF44B2C014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0D7D2-6296-4A06-9741-C61D5A98D22C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6B14A-76E0-42C9-B479-2C32CF703DD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74B02-DB5C-4CE2-B611-DDF60663FAF0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3C75A-599B-4CE3-BF15-4AE829041CC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312E8-52DC-4648-A4B4-4B02D44EE427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DD3C6-15B9-46B5-98AB-81015A4292F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90A96-78B6-410B-84D1-89F184969A90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13186-4775-4945-AB6C-03A98B28622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18F86-5745-4AD0-91D2-D62DE0F0170E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F1AC8-E499-42CB-A970-52095DECC11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209DD3-4138-463C-9E32-864576A32207}" type="datetimeFigureOut">
              <a:rPr lang="el-GR" smtClean="0"/>
              <a:pPr>
                <a:defRPr/>
              </a:pPr>
              <a:t>10/8/2016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9BE84F-45F8-4C9A-9556-32EA9070EAA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ea typeface="ＭＳ Ｐゴシック" pitchFamily="34" charset="-128"/>
              </a:rPr>
              <a:t>ΘΡΗΣΚΕΥΤΙΚΑ</a:t>
            </a:r>
            <a:br>
              <a:rPr lang="el-GR" smtClean="0">
                <a:ea typeface="ＭＳ Ｐゴシック" pitchFamily="34" charset="-128"/>
              </a:rPr>
            </a:br>
            <a:r>
              <a:rPr lang="el-GR" smtClean="0">
                <a:ea typeface="ＭＳ Ｐゴシック" pitchFamily="34" charset="-128"/>
              </a:rPr>
              <a:t>Κεφάλαιο</a:t>
            </a:r>
            <a:r>
              <a:rPr lang="en-US" smtClean="0">
                <a:ea typeface="ＭＳ Ｐゴシック" pitchFamily="34" charset="-128"/>
              </a:rPr>
              <a:t> 1.6</a:t>
            </a:r>
            <a:endParaRPr lang="el-GR" smtClean="0">
              <a:ea typeface="ＭＳ Ｐゴシック" pitchFamily="34" charset="-128"/>
            </a:endParaRPr>
          </a:p>
        </p:txBody>
      </p:sp>
      <p:sp>
        <p:nvSpPr>
          <p:cNvPr id="13314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l-GR" smtClean="0">
                <a:ea typeface="ＭＳ Ｐゴシック" pitchFamily="34" charset="-128"/>
              </a:rPr>
              <a:t>Αγώνας να μοιραζόμαστε τα αγαθά μας με τους άλλους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Θρησκευτικά </a:t>
            </a:r>
            <a:r>
              <a:rPr lang="el-GR"/>
              <a:t>- </a:t>
            </a:r>
            <a:r>
              <a:rPr lang="el-GR" smtClean="0"/>
              <a:t>Ε' </a:t>
            </a:r>
            <a:r>
              <a:rPr lang="el-GR"/>
              <a:t>Δημοτικού</a:t>
            </a:r>
          </a:p>
        </p:txBody>
      </p:sp>
      <p:pic>
        <p:nvPicPr>
          <p:cNvPr id="5" name="Picture 4" descr="image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008" y="3286091"/>
            <a:ext cx="3773432" cy="2231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1331913" y="1844675"/>
            <a:ext cx="7200900" cy="2520950"/>
          </a:xfrm>
          <a:prstGeom prst="wedgeEllipseCallout">
            <a:avLst>
              <a:gd name="adj1" fmla="val -43935"/>
              <a:gd name="adj2" fmla="val 7002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72711" name="AutoShape 7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72713" name="AutoShape 9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72725" name="Picture 21" descr="aristotle.happ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5076825" cy="4135437"/>
          </a:xfrm>
          <a:prstGeom prst="rect">
            <a:avLst/>
          </a:prstGeom>
          <a:noFill/>
        </p:spPr>
      </p:pic>
      <p:sp>
        <p:nvSpPr>
          <p:cNvPr id="72727" name="Rectangle 23"/>
          <p:cNvSpPr>
            <a:spLocks noGrp="1"/>
          </p:cNvSpPr>
          <p:nvPr>
            <p:ph idx="1"/>
          </p:nvPr>
        </p:nvSpPr>
        <p:spPr>
          <a:xfrm>
            <a:off x="3924300" y="4221163"/>
            <a:ext cx="5148263" cy="2232025"/>
          </a:xfrm>
          <a:solidFill>
            <a:schemeClr val="bg1"/>
          </a:solidFill>
          <a:ln cap="flat">
            <a:solidFill>
              <a:schemeClr val="accent5"/>
            </a:solidFill>
            <a:prstDash val="sysDot"/>
          </a:ln>
        </p:spPr>
        <p:txBody>
          <a:bodyPr/>
          <a:lstStyle/>
          <a:p>
            <a:pPr marL="342900" indent="-342900" algn="ctr">
              <a:lnSpc>
                <a:spcPct val="125000"/>
              </a:lnSpc>
              <a:buFont typeface="Symbol" pitchFamily="18" charset="2"/>
              <a:buNone/>
            </a:pPr>
            <a:r>
              <a:rPr lang="el-GR" sz="1600" b="1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Για τους πρώτους χριστιανούς, αληθινός πλούτος ήταν 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   </a:t>
            </a:r>
            <a:r>
              <a:rPr lang="el-GR" sz="1600" b="1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η αγάπη, η ομοψυχία και η ενότητα. </a:t>
            </a:r>
          </a:p>
          <a:p>
            <a:pPr marL="342900" indent="-342900" algn="ctr">
              <a:lnSpc>
                <a:spcPct val="125000"/>
              </a:lnSpc>
              <a:buFont typeface="Symbol" pitchFamily="18" charset="2"/>
              <a:buNone/>
            </a:pPr>
            <a:endParaRPr lang="el-GR" sz="1600" b="1" i="1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marL="342900" indent="-342900" algn="ctr">
              <a:lnSpc>
                <a:spcPct val="125000"/>
              </a:lnSpc>
              <a:buFont typeface="Symbol" pitchFamily="18" charset="2"/>
              <a:buNone/>
            </a:pPr>
            <a:r>
              <a:rPr lang="el-GR" sz="1600" b="1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Σήμερα, η Εκκλησία μέσα από το φιλανθρωπικό της έργο, μας καλεί να παραδειγματιστούμε από τη ζωή των πρώτων χριστιανών.  </a:t>
            </a:r>
          </a:p>
          <a:p>
            <a:pPr marL="342900" indent="-342900" algn="ctr">
              <a:lnSpc>
                <a:spcPct val="125000"/>
              </a:lnSpc>
              <a:buFont typeface="Symbol" pitchFamily="18" charset="2"/>
              <a:buNone/>
            </a:pPr>
            <a:endParaRPr lang="el-GR" sz="1600" b="1" dirty="0" smtClean="0">
              <a:solidFill>
                <a:schemeClr val="hlink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image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764704"/>
            <a:ext cx="1826565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1331913" y="1844675"/>
            <a:ext cx="7200900" cy="2520950"/>
          </a:xfrm>
          <a:prstGeom prst="wedgeEllipseCallout">
            <a:avLst>
              <a:gd name="adj1" fmla="val -43935"/>
              <a:gd name="adj2" fmla="val 7002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1924" name="AutoShape 4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1925" name="AutoShape 5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81926" name="Picture 6" descr="aristotle.happi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5076825" cy="4135437"/>
          </a:xfrm>
          <a:prstGeom prst="rect">
            <a:avLst/>
          </a:prstGeom>
          <a:noFill/>
        </p:spPr>
      </p:pic>
      <p:sp>
        <p:nvSpPr>
          <p:cNvPr id="81927" name="Rectangle 7"/>
          <p:cNvSpPr>
            <a:spLocks noGrp="1"/>
          </p:cNvSpPr>
          <p:nvPr>
            <p:ph idx="1"/>
          </p:nvPr>
        </p:nvSpPr>
        <p:spPr>
          <a:xfrm>
            <a:off x="3924300" y="4579939"/>
            <a:ext cx="5148263" cy="1441350"/>
          </a:xfrm>
          <a:solidFill>
            <a:schemeClr val="bg1"/>
          </a:solidFill>
          <a:ln cap="flat">
            <a:solidFill>
              <a:schemeClr val="accent5"/>
            </a:solidFill>
            <a:prstDash val="sysDot"/>
          </a:ln>
        </p:spPr>
        <p:txBody>
          <a:bodyPr/>
          <a:lstStyle/>
          <a:p>
            <a:pPr marL="342900" indent="-342900" algn="ctr">
              <a:lnSpc>
                <a:spcPct val="125000"/>
              </a:lnSpc>
              <a:buFont typeface="Symbol" pitchFamily="18" charset="2"/>
              <a:buNone/>
            </a:pPr>
            <a:r>
              <a:rPr lang="el-GR" sz="1600" b="1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Όσο περισσότερο βοηθάμε τους συνανθρώπους μας, τόσο περισσότερο νιώθουμε ότι μοιραζόμαστε μαζί τους την ελπίδα, την αισιοδοξία &amp; τα όνειρά μας 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    </a:t>
            </a:r>
            <a:r>
              <a:rPr lang="el-GR" sz="1600" b="1" i="1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για το μέλλον.</a:t>
            </a:r>
          </a:p>
        </p:txBody>
      </p:sp>
      <p:pic>
        <p:nvPicPr>
          <p:cNvPr id="7" name="Picture 6" descr="image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3787" y="836832"/>
            <a:ext cx="1826565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1835150" y="2781300"/>
            <a:ext cx="6624638" cy="3671888"/>
          </a:xfrm>
          <a:prstGeom prst="wedgeEllipseCallout">
            <a:avLst>
              <a:gd name="adj1" fmla="val -47005"/>
              <a:gd name="adj2" fmla="val 6608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2948" name="AutoShape 4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2949" name="AutoShape 5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2951" name="Rectangle 7"/>
          <p:cNvSpPr>
            <a:spLocks noGrp="1"/>
          </p:cNvSpPr>
          <p:nvPr>
            <p:ph idx="1"/>
          </p:nvPr>
        </p:nvSpPr>
        <p:spPr>
          <a:xfrm>
            <a:off x="3924300" y="4724673"/>
            <a:ext cx="5040313" cy="194468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25000"/>
              </a:lnSpc>
              <a:buFont typeface="Symbol" pitchFamily="18" charset="2"/>
              <a:buNone/>
            </a:pPr>
            <a:r>
              <a:rPr lang="el-GR" sz="1600" b="1" i="1" dirty="0" smtClean="0">
                <a:solidFill>
                  <a:srgbClr val="333333"/>
                </a:solidFill>
                <a:ea typeface="ＭＳ Ｐゴシック" pitchFamily="34" charset="-128"/>
              </a:rPr>
              <a:t>Ας μάθουμε τη λέξη…</a:t>
            </a:r>
          </a:p>
          <a:p>
            <a:pPr marL="342900" indent="-342900">
              <a:lnSpc>
                <a:spcPct val="125000"/>
              </a:lnSpc>
              <a:buFont typeface="Symbol" pitchFamily="18" charset="2"/>
              <a:buNone/>
            </a:pPr>
            <a:endParaRPr lang="el-GR" sz="1600" b="1" i="1" dirty="0" smtClean="0">
              <a:solidFill>
                <a:srgbClr val="333333"/>
              </a:solidFill>
              <a:ea typeface="ＭＳ Ｐゴシック" pitchFamily="34" charset="-128"/>
            </a:endParaRPr>
          </a:p>
          <a:p>
            <a:pPr marL="342900" indent="-342900">
              <a:lnSpc>
                <a:spcPct val="125000"/>
              </a:lnSpc>
              <a:buFont typeface="Symbol" pitchFamily="18" charset="2"/>
              <a:buNone/>
            </a:pPr>
            <a:r>
              <a:rPr lang="el-GR" sz="1600" b="1" i="1" u="sng" dirty="0" smtClean="0">
                <a:solidFill>
                  <a:srgbClr val="333333"/>
                </a:solidFill>
                <a:ea typeface="ＭＳ Ｐゴシック" pitchFamily="34" charset="-128"/>
              </a:rPr>
              <a:t>Παραβολές</a:t>
            </a:r>
            <a:r>
              <a:rPr lang="en-US" sz="1600" b="1" dirty="0" smtClean="0">
                <a:solidFill>
                  <a:srgbClr val="333333"/>
                </a:solidFill>
                <a:ea typeface="ＭＳ Ｐゴシック" pitchFamily="34" charset="-128"/>
              </a:rPr>
              <a:t>:</a:t>
            </a:r>
            <a:r>
              <a:rPr lang="el-GR" sz="1600" b="1" dirty="0" smtClean="0">
                <a:solidFill>
                  <a:srgbClr val="333333"/>
                </a:solidFill>
                <a:ea typeface="ＭＳ Ｐゴシック" pitchFamily="34" charset="-128"/>
              </a:rPr>
              <a:t> ιστορίες από την καθημερινή ζωή </a:t>
            </a:r>
          </a:p>
          <a:p>
            <a:pPr marL="342900" indent="-342900">
              <a:lnSpc>
                <a:spcPct val="125000"/>
              </a:lnSpc>
              <a:buFont typeface="Symbol" pitchFamily="18" charset="2"/>
              <a:buNone/>
            </a:pPr>
            <a:r>
              <a:rPr lang="el-GR" sz="1600" b="1" dirty="0" smtClean="0">
                <a:solidFill>
                  <a:srgbClr val="333333"/>
                </a:solidFill>
                <a:ea typeface="ＭＳ Ｐゴシック" pitchFamily="34" charset="-128"/>
              </a:rPr>
              <a:t>που βοηθούσαν όσους τις άκουγαν να καταλάβουν </a:t>
            </a:r>
          </a:p>
          <a:p>
            <a:pPr marL="342900" indent="-342900">
              <a:lnSpc>
                <a:spcPct val="125000"/>
              </a:lnSpc>
              <a:buFont typeface="Symbol" pitchFamily="18" charset="2"/>
              <a:buNone/>
            </a:pPr>
            <a:r>
              <a:rPr lang="el-GR" sz="1600" b="1" dirty="0" smtClean="0">
                <a:solidFill>
                  <a:srgbClr val="333333"/>
                </a:solidFill>
                <a:ea typeface="ＭＳ Ｐゴシック" pitchFamily="34" charset="-128"/>
              </a:rPr>
              <a:t>καλύτερα το κήρυγμα του Χριστού. </a:t>
            </a:r>
          </a:p>
        </p:txBody>
      </p:sp>
      <p:sp>
        <p:nvSpPr>
          <p:cNvPr id="82958" name="Rectangle 14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l-GR" smtClean="0">
                <a:ea typeface="ＭＳ Ｐゴシック" pitchFamily="34" charset="-128"/>
              </a:rPr>
              <a:t>Η παραβολή</a:t>
            </a:r>
            <a:r>
              <a:rPr lang="el-GR" sz="2400" smtClean="0">
                <a:ea typeface="ＭＳ Ｐゴシック" pitchFamily="34" charset="-128"/>
              </a:rPr>
              <a:t>*</a:t>
            </a:r>
            <a:r>
              <a:rPr lang="el-GR" smtClean="0">
                <a:ea typeface="ＭＳ Ｐゴシック" pitchFamily="34" charset="-128"/>
              </a:rPr>
              <a:t> του ανόητου πλουσίου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6513" y="1988840"/>
            <a:ext cx="4176465" cy="4045248"/>
            <a:chOff x="-36513" y="1988840"/>
            <a:chExt cx="4211638" cy="4045248"/>
          </a:xfrm>
        </p:grpSpPr>
        <p:pic>
          <p:nvPicPr>
            <p:cNvPr id="82955" name="Picture 11" descr="jesus_sermon_on_the_mou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988840"/>
              <a:ext cx="3255963" cy="3724275"/>
            </a:xfrm>
            <a:prstGeom prst="rect">
              <a:avLst/>
            </a:prstGeom>
            <a:noFill/>
          </p:spPr>
        </p:pic>
        <p:sp>
          <p:nvSpPr>
            <p:cNvPr id="82956" name="Rectangle 12"/>
            <p:cNvSpPr>
              <a:spLocks/>
            </p:cNvSpPr>
            <p:nvPr/>
          </p:nvSpPr>
          <p:spPr bwMode="auto">
            <a:xfrm>
              <a:off x="-36513" y="5673725"/>
              <a:ext cx="4211638" cy="3603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3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sz="1200" b="1" dirty="0">
                  <a:solidFill>
                    <a:schemeClr val="tx1"/>
                  </a:solidFill>
                  <a:latin typeface="Corbel" pitchFamily="34" charset="0"/>
                </a:rPr>
                <a:t>«</a:t>
              </a:r>
              <a:r>
                <a:rPr lang="en-US" sz="1200" b="1" dirty="0">
                  <a:solidFill>
                    <a:schemeClr val="tx1"/>
                  </a:solidFill>
                  <a:latin typeface="Corbel" pitchFamily="34" charset="0"/>
                </a:rPr>
                <a:t>The Sermon on the Mount</a:t>
              </a:r>
              <a:r>
                <a:rPr lang="el-GR" sz="1200" b="1" dirty="0">
                  <a:solidFill>
                    <a:schemeClr val="tx1"/>
                  </a:solidFill>
                  <a:latin typeface="Corbel" pitchFamily="34" charset="0"/>
                </a:rPr>
                <a:t>», </a:t>
              </a:r>
              <a:r>
                <a:rPr lang="en-US" sz="1200" b="1" dirty="0">
                  <a:solidFill>
                    <a:schemeClr val="tx1"/>
                  </a:solidFill>
                  <a:latin typeface="Corbel" pitchFamily="34" charset="0"/>
                </a:rPr>
                <a:t>Carl Heinrich Bloch</a:t>
              </a:r>
              <a:r>
                <a:rPr lang="el-GR" sz="1200" b="1" dirty="0">
                  <a:solidFill>
                    <a:schemeClr val="tx1"/>
                  </a:solidFill>
                  <a:latin typeface="Corbel" pitchFamily="34" charset="0"/>
                </a:rPr>
                <a:t>.</a:t>
              </a:r>
            </a:p>
          </p:txBody>
        </p:sp>
      </p:grpSp>
      <p:pic>
        <p:nvPicPr>
          <p:cNvPr id="11" name="Picture 10" descr="image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803" y="908840"/>
            <a:ext cx="1826565" cy="1080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427984" y="2492896"/>
            <a:ext cx="3313512" cy="2088232"/>
            <a:chOff x="4427984" y="2492896"/>
            <a:chExt cx="3313512" cy="2088232"/>
          </a:xfrm>
        </p:grpSpPr>
        <p:sp>
          <p:nvSpPr>
            <p:cNvPr id="14" name="Left Bracket 13"/>
            <p:cNvSpPr/>
            <p:nvPr/>
          </p:nvSpPr>
          <p:spPr>
            <a:xfrm>
              <a:off x="4427984" y="2492896"/>
              <a:ext cx="72008" cy="720080"/>
            </a:xfrm>
            <a:prstGeom prst="leftBracke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008" y="2492896"/>
              <a:ext cx="30963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chemeClr val="tx1"/>
                  </a:solidFill>
                </a:rPr>
                <a:t>Με αυτήν την ιστορία ο Χριστός ήθελε να δείξει ότι όταν                ο άνθρωπος ασχολείται μόνο        με τα υλικά αγαθά,  εγκαταλείπει την προσπάθεια                                 να γίνει καλύτερος. 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ight Bracket 15"/>
            <p:cNvSpPr/>
            <p:nvPr/>
          </p:nvSpPr>
          <p:spPr>
            <a:xfrm>
              <a:off x="7668344" y="3861128"/>
              <a:ext cx="73152" cy="720000"/>
            </a:xfrm>
            <a:prstGeom prst="rightBracke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331913" y="1844675"/>
            <a:ext cx="7200900" cy="2520950"/>
          </a:xfrm>
          <a:prstGeom prst="wedgeEllipseCallout">
            <a:avLst>
              <a:gd name="adj1" fmla="val -43935"/>
              <a:gd name="adj2" fmla="val 7002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1835150" y="2781300"/>
            <a:ext cx="6624638" cy="3671888"/>
          </a:xfrm>
          <a:prstGeom prst="wedgeEllipseCallout">
            <a:avLst>
              <a:gd name="adj1" fmla="val -47005"/>
              <a:gd name="adj2" fmla="val 6608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79876" name="AutoShape 4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79877" name="AutoShape 5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79886" name="Rectangle 14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76263"/>
          </a:xfrm>
          <a:solidFill>
            <a:schemeClr val="bg1"/>
          </a:solidFill>
          <a:ln cap="flat">
            <a:solidFill>
              <a:schemeClr val="accent5"/>
            </a:solidFill>
            <a:prstDash val="sysDot"/>
          </a:ln>
        </p:spPr>
        <p:txBody>
          <a:bodyPr/>
          <a:lstStyle/>
          <a:p>
            <a:pPr marL="342900" indent="-342900" algn="ctr">
              <a:lnSpc>
                <a:spcPct val="125000"/>
              </a:lnSpc>
              <a:buFont typeface="Symbol" pitchFamily="18" charset="2"/>
              <a:buNone/>
            </a:pPr>
            <a:r>
              <a:rPr lang="el-GR" sz="1800" b="1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Ποιο θεωρείτε ότι είναι το νόημα της ιστορίας;</a:t>
            </a:r>
          </a:p>
          <a:p>
            <a:pPr marL="342900" indent="-342900" algn="ctr">
              <a:lnSpc>
                <a:spcPct val="125000"/>
              </a:lnSpc>
              <a:buFont typeface="Symbol" pitchFamily="18" charset="2"/>
              <a:buNone/>
            </a:pPr>
            <a:endParaRPr lang="el-GR" sz="1800" b="1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79888" name="Picture 16" descr="0132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2251075"/>
            <a:ext cx="3240087" cy="2151063"/>
          </a:xfrm>
          <a:prstGeom prst="rect">
            <a:avLst/>
          </a:prstGeom>
          <a:noFill/>
        </p:spPr>
      </p:pic>
      <p:pic>
        <p:nvPicPr>
          <p:cNvPr id="79891" name="Picture 19" descr="%E5%AF%8C-624397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2827338"/>
            <a:ext cx="2879725" cy="1919287"/>
          </a:xfrm>
          <a:prstGeom prst="rect">
            <a:avLst/>
          </a:prstGeom>
          <a:noFill/>
        </p:spPr>
      </p:pic>
      <p:sp>
        <p:nvSpPr>
          <p:cNvPr id="79892" name="Rectangle 20"/>
          <p:cNvSpPr>
            <a:spLocks/>
          </p:cNvSpPr>
          <p:nvPr/>
        </p:nvSpPr>
        <p:spPr bwMode="auto">
          <a:xfrm>
            <a:off x="0" y="5013325"/>
            <a:ext cx="9144000" cy="15128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l-GR" sz="1600" b="1" i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Με την ιστορία αυτή ο Χριστός ήθελε να δείξει ότι όταν ο άνθρωπος ασχολείται μόνο με τα υλικά αγαθά, εγκαταλείπει τον αγώνα και την προσπάθεια να γίνει καλύτερος.</a:t>
            </a:r>
          </a:p>
          <a:p>
            <a:pPr marL="342900" indent="-342900"/>
            <a:r>
              <a:rPr lang="el-GR" sz="1600" b="1" i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Φεύγει από τον κόσμο φτωχός, γιατί το αληθινό «χρυσάφι» βρίσκεται στην καρδιά του, μα εκείνος δεν το ανακάλυψε ποτέ.  </a:t>
            </a:r>
          </a:p>
        </p:txBody>
      </p:sp>
      <p:pic>
        <p:nvPicPr>
          <p:cNvPr id="10" name="Picture 9" descr="image tit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3867" y="332656"/>
            <a:ext cx="1826565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1331913" y="1844675"/>
            <a:ext cx="7200900" cy="2520950"/>
          </a:xfrm>
          <a:prstGeom prst="wedgeEllipseCallout">
            <a:avLst>
              <a:gd name="adj1" fmla="val -43935"/>
              <a:gd name="adj2" fmla="val 7002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835150" y="2781300"/>
            <a:ext cx="6624638" cy="3671888"/>
          </a:xfrm>
          <a:prstGeom prst="wedgeEllipseCallout">
            <a:avLst>
              <a:gd name="adj1" fmla="val -47005"/>
              <a:gd name="adj2" fmla="val 6608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3972" name="AutoShape 4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3973" name="AutoShape 5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3978" name="Rectangle 10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6175"/>
          </a:xfrm>
          <a:noFill/>
          <a:ln/>
        </p:spPr>
        <p:txBody>
          <a:bodyPr/>
          <a:lstStyle/>
          <a:p>
            <a:pPr algn="l"/>
            <a:r>
              <a:rPr lang="el-GR" smtClean="0">
                <a:ea typeface="ＭＳ Ｐゴシック" pitchFamily="34" charset="-128"/>
              </a:rPr>
              <a:t>Τότε &amp; σήμερα…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2133600"/>
            <a:ext cx="9144000" cy="4248150"/>
            <a:chOff x="0" y="2133600"/>
            <a:chExt cx="9144000" cy="4248150"/>
          </a:xfrm>
        </p:grpSpPr>
        <p:sp>
          <p:nvSpPr>
            <p:cNvPr id="83982" name="Oval 14"/>
            <p:cNvSpPr>
              <a:spLocks noChangeArrowheads="1"/>
            </p:cNvSpPr>
            <p:nvPr/>
          </p:nvSpPr>
          <p:spPr bwMode="auto">
            <a:xfrm>
              <a:off x="0" y="2133600"/>
              <a:ext cx="9144000" cy="4248150"/>
            </a:xfrm>
            <a:prstGeom prst="ellipse">
              <a:avLst/>
            </a:prstGeom>
            <a:solidFill>
              <a:srgbClr val="FFEDDB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l-GR" sz="1800">
                  <a:solidFill>
                    <a:srgbClr val="336699"/>
                  </a:solidFill>
                </a:rPr>
                <a:t>Οι πρώτοι χριστιανοί ζούσαν μαζί και είχαν τα πάντα κοινά. </a:t>
              </a:r>
            </a:p>
            <a:p>
              <a:pPr marL="342900" indent="-342900"/>
              <a:r>
                <a:rPr lang="el-GR" sz="1800">
                  <a:solidFill>
                    <a:srgbClr val="336699"/>
                  </a:solidFill>
                </a:rPr>
                <a:t>Όταν πουλούσαν τα κτήματα ή τα υπάρχοντά τους, μοιράζονταν μεταξύ τους τα χρήματα. </a:t>
              </a:r>
            </a:p>
            <a:p>
              <a:pPr marL="342900" indent="-342900"/>
              <a:r>
                <a:rPr lang="el-GR" sz="1800">
                  <a:solidFill>
                    <a:srgbClr val="336699"/>
                  </a:solidFill>
                </a:rPr>
                <a:t>Τελούσαν τις </a:t>
              </a:r>
              <a:r>
                <a:rPr lang="el-GR" sz="1800" i="1">
                  <a:solidFill>
                    <a:srgbClr val="33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Αγάπες</a:t>
              </a:r>
              <a:r>
                <a:rPr lang="el-GR" sz="1800">
                  <a:solidFill>
                    <a:srgbClr val="336699"/>
                  </a:solidFill>
                </a:rPr>
                <a:t>, δηλαδή προσεύχονταν, κοινωνούσαν και έτρωγαν όλοι μαζί.</a:t>
              </a:r>
              <a:r>
                <a:rPr lang="el-GR">
                  <a:solidFill>
                    <a:srgbClr val="336699"/>
                  </a:solidFill>
                </a:rPr>
                <a:t>  </a:t>
              </a:r>
            </a:p>
            <a:p>
              <a:pPr marL="342900" indent="-342900"/>
              <a:endParaRPr lang="el-GR">
                <a:solidFill>
                  <a:srgbClr val="336699"/>
                </a:solidFill>
              </a:endParaRPr>
            </a:p>
          </p:txBody>
        </p:sp>
        <p:pic>
          <p:nvPicPr>
            <p:cNvPr id="83986" name="Picture 18" descr="Αποτέλεσμα εικόνας για charity hand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213" y="4654550"/>
              <a:ext cx="3313112" cy="1511300"/>
            </a:xfrm>
            <a:prstGeom prst="rect">
              <a:avLst/>
            </a:prstGeom>
            <a:noFill/>
          </p:spPr>
        </p:pic>
      </p:grpSp>
      <p:pic>
        <p:nvPicPr>
          <p:cNvPr id="10" name="Picture 9" descr="image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764704"/>
            <a:ext cx="1826565" cy="1080000"/>
          </a:xfrm>
          <a:prstGeom prst="rect">
            <a:avLst/>
          </a:prstGeom>
        </p:spPr>
      </p:pic>
      <p:sp>
        <p:nvSpPr>
          <p:cNvPr id="83981" name="Rectangle 13"/>
          <p:cNvSpPr>
            <a:spLocks noGrp="1"/>
          </p:cNvSpPr>
          <p:nvPr>
            <p:ph idx="1"/>
          </p:nvPr>
        </p:nvSpPr>
        <p:spPr>
          <a:xfrm>
            <a:off x="0" y="1989138"/>
            <a:ext cx="5651500" cy="576262"/>
          </a:xfrm>
          <a:solidFill>
            <a:srgbClr val="336699"/>
          </a:solidFill>
          <a:ln/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buFont typeface="Symbol" pitchFamily="18" charset="2"/>
              <a:buNone/>
            </a:pPr>
            <a:endParaRPr lang="el-GR" sz="600" dirty="0" smtClean="0"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buFont typeface="Symbol" pitchFamily="18" charset="2"/>
              <a:buNone/>
            </a:pPr>
            <a:r>
              <a:rPr lang="el-GR" sz="1800" b="1" dirty="0" smtClean="0">
                <a:solidFill>
                  <a:schemeClr val="bg2"/>
                </a:solidFill>
                <a:ea typeface="ＭＳ Ｐゴシック" pitchFamily="34" charset="-128"/>
              </a:rPr>
              <a:t>Η ζωή των πρώτων χριστιανών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1331913" y="1844675"/>
            <a:ext cx="7200900" cy="2520950"/>
          </a:xfrm>
          <a:prstGeom prst="wedgeEllipseCallout">
            <a:avLst>
              <a:gd name="adj1" fmla="val -43935"/>
              <a:gd name="adj2" fmla="val 7002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1835150" y="2781300"/>
            <a:ext cx="6624638" cy="3671888"/>
          </a:xfrm>
          <a:prstGeom prst="wedgeEllipseCallout">
            <a:avLst>
              <a:gd name="adj1" fmla="val -47005"/>
              <a:gd name="adj2" fmla="val 6608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4996" name="AutoShape 4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4997" name="AutoShape 5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4998" name="Rectangle 6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6175"/>
          </a:xfrm>
          <a:noFill/>
          <a:ln/>
        </p:spPr>
        <p:txBody>
          <a:bodyPr/>
          <a:lstStyle/>
          <a:p>
            <a:pPr algn="l"/>
            <a:r>
              <a:rPr lang="el-GR" smtClean="0">
                <a:ea typeface="ＭＳ Ｐゴシック" pitchFamily="34" charset="-128"/>
              </a:rPr>
              <a:t>Τότε &amp; σήμερα…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2133600"/>
            <a:ext cx="9144000" cy="4248150"/>
            <a:chOff x="0" y="2133600"/>
            <a:chExt cx="9144000" cy="4248150"/>
          </a:xfrm>
        </p:grpSpPr>
        <p:sp>
          <p:nvSpPr>
            <p:cNvPr id="84999" name="Oval 7"/>
            <p:cNvSpPr>
              <a:spLocks noChangeArrowheads="1"/>
            </p:cNvSpPr>
            <p:nvPr/>
          </p:nvSpPr>
          <p:spPr bwMode="auto">
            <a:xfrm>
              <a:off x="0" y="2133600"/>
              <a:ext cx="9144000" cy="4248150"/>
            </a:xfrm>
            <a:prstGeom prst="ellipse">
              <a:avLst/>
            </a:prstGeom>
            <a:solidFill>
              <a:srgbClr val="FFEDDB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l-GR" sz="1800">
                  <a:solidFill>
                    <a:srgbClr val="336699"/>
                  </a:solidFill>
                </a:rPr>
                <a:t>Η αδικία εξακολουθεί να υπάρχει και σήμερα στον κόσμο.</a:t>
              </a:r>
            </a:p>
            <a:p>
              <a:pPr marL="342900" indent="-342900"/>
              <a:r>
                <a:rPr lang="el-GR" sz="1800">
                  <a:solidFill>
                    <a:srgbClr val="336699"/>
                  </a:solidFill>
                </a:rPr>
                <a:t>Η Εκκλησία μέσα από το φιλανθρωπικό της έργο, μας καλεί </a:t>
              </a:r>
            </a:p>
            <a:p>
              <a:pPr marL="342900" indent="-342900"/>
              <a:r>
                <a:rPr lang="el-GR" sz="1800">
                  <a:solidFill>
                    <a:srgbClr val="336699"/>
                  </a:solidFill>
                </a:rPr>
                <a:t>να στερηθούμε κάποια από τα δικά μας αγαθά &amp; να δείξουμε </a:t>
              </a:r>
            </a:p>
            <a:p>
              <a:pPr marL="342900" indent="-342900"/>
              <a:r>
                <a:rPr lang="el-GR" sz="1800">
                  <a:solidFill>
                    <a:srgbClr val="336699"/>
                  </a:solidFill>
                </a:rPr>
                <a:t>πραγματικό ενδιαφέρον για τον διπλανό μας. </a:t>
              </a:r>
              <a:endParaRPr lang="el-GR">
                <a:solidFill>
                  <a:srgbClr val="336699"/>
                </a:solidFill>
              </a:endParaRPr>
            </a:p>
          </p:txBody>
        </p:sp>
        <p:pic>
          <p:nvPicPr>
            <p:cNvPr id="85001" name="Picture 9" descr="Αποτέλεσμα εικόνας για charity hand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2138" y="5008563"/>
              <a:ext cx="2808287" cy="1279525"/>
            </a:xfrm>
            <a:prstGeom prst="rect">
              <a:avLst/>
            </a:prstGeom>
            <a:noFill/>
          </p:spPr>
        </p:pic>
      </p:grpSp>
      <p:pic>
        <p:nvPicPr>
          <p:cNvPr id="10" name="Picture 9" descr="image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764704"/>
            <a:ext cx="1826565" cy="1080000"/>
          </a:xfrm>
          <a:prstGeom prst="rect">
            <a:avLst/>
          </a:prstGeom>
        </p:spPr>
      </p:pic>
      <p:sp>
        <p:nvSpPr>
          <p:cNvPr id="85000" name="Rectangle 8"/>
          <p:cNvSpPr>
            <a:spLocks noGrp="1"/>
          </p:cNvSpPr>
          <p:nvPr>
            <p:ph idx="1"/>
          </p:nvPr>
        </p:nvSpPr>
        <p:spPr>
          <a:xfrm>
            <a:off x="0" y="1989138"/>
            <a:ext cx="5651500" cy="576262"/>
          </a:xfrm>
          <a:solidFill>
            <a:srgbClr val="336699"/>
          </a:solidFill>
          <a:ln/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buFont typeface="Symbol" pitchFamily="18" charset="2"/>
              <a:buNone/>
            </a:pPr>
            <a:endParaRPr lang="el-GR" sz="600" smtClean="0">
              <a:ea typeface="ＭＳ Ｐゴシック" pitchFamily="34" charset="-128"/>
            </a:endParaRPr>
          </a:p>
          <a:p>
            <a:pPr marL="342900" indent="-342900" algn="ctr">
              <a:lnSpc>
                <a:spcPct val="80000"/>
              </a:lnSpc>
              <a:buFont typeface="Symbol" pitchFamily="18" charset="2"/>
              <a:buNone/>
            </a:pPr>
            <a:r>
              <a:rPr lang="el-GR" sz="1800" b="1" smtClean="0">
                <a:solidFill>
                  <a:schemeClr val="bg2"/>
                </a:solidFill>
                <a:ea typeface="ＭＳ Ｐゴシック" pitchFamily="34" charset="-128"/>
              </a:rPr>
              <a:t>Η δική μας ευθύνη για δικαιοσύνη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1331913" y="1844675"/>
            <a:ext cx="7200900" cy="2520950"/>
          </a:xfrm>
          <a:prstGeom prst="wedgeEllipseCallout">
            <a:avLst>
              <a:gd name="adj1" fmla="val -43935"/>
              <a:gd name="adj2" fmla="val 7002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6020" name="AutoShape 4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6021" name="AutoShape 5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86028" name="Picture 12" descr="love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5661026"/>
          </a:xfrm>
          <a:prstGeom prst="rect">
            <a:avLst/>
          </a:prstGeom>
          <a:noFill/>
        </p:spPr>
      </p:pic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2339975" y="2133600"/>
            <a:ext cx="6624638" cy="4321175"/>
          </a:xfrm>
          <a:prstGeom prst="wedgeEllipseCallout">
            <a:avLst>
              <a:gd name="adj1" fmla="val -54435"/>
              <a:gd name="adj2" fmla="val 32917"/>
            </a:avLst>
          </a:prstGeom>
          <a:noFill/>
          <a:ln w="57150" algn="ctr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l-GR" sz="1600" b="1" i="1" dirty="0">
                <a:solidFill>
                  <a:srgbClr val="FFCC99"/>
                </a:solidFill>
              </a:rPr>
              <a:t>«Να ξέρεις ότι το παραπανίσιο ψωμί που έχεις ανήκει στον άνθρωπο που πεινά. Το ρούχο που φυλάς σε ντουλάπες ανήκει σε αυτόν που δεν έχει τι να φορέσει[. ...]Τα χρήματα που σου περισσεύουν ανήκουν σε αυτόν που τα χρειάζεται. Έτσι λοιπόν, όταν δεν βοηθάς αυτούς που έχουν ανάγκη, </a:t>
            </a:r>
          </a:p>
          <a:p>
            <a:pPr marL="342900" indent="-342900"/>
            <a:r>
              <a:rPr lang="el-GR" sz="1600" b="1" i="1" dirty="0">
                <a:solidFill>
                  <a:srgbClr val="FFCC99"/>
                </a:solidFill>
              </a:rPr>
              <a:t>είναι σαν να τους αδικείς».</a:t>
            </a:r>
            <a:r>
              <a:rPr lang="el-GR" sz="1600" b="1" dirty="0">
                <a:solidFill>
                  <a:srgbClr val="FFCC99"/>
                </a:solidFill>
              </a:rPr>
              <a:t> </a:t>
            </a:r>
          </a:p>
          <a:p>
            <a:pPr marL="342900" indent="-342900"/>
            <a:endParaRPr lang="el-GR" sz="1600" b="1" dirty="0">
              <a:solidFill>
                <a:srgbClr val="FFCC99"/>
              </a:solidFill>
            </a:endParaRPr>
          </a:p>
          <a:p>
            <a:pPr marL="342900" indent="-342900"/>
            <a:r>
              <a:rPr lang="el-GR" sz="1400" b="1" dirty="0">
                <a:solidFill>
                  <a:srgbClr val="5F5F5F"/>
                </a:solidFill>
              </a:rPr>
              <a:t>Μ. Βασιλείου, Στο ρητό του κατά Λουκά Ευαγγελίου «</a:t>
            </a:r>
            <a:r>
              <a:rPr lang="el-GR" sz="1400" b="1" dirty="0" err="1">
                <a:solidFill>
                  <a:srgbClr val="5F5F5F"/>
                </a:solidFill>
              </a:rPr>
              <a:t>Καθέλω</a:t>
            </a:r>
            <a:r>
              <a:rPr lang="el-GR" sz="1400" b="1" dirty="0">
                <a:solidFill>
                  <a:srgbClr val="5F5F5F"/>
                </a:solidFill>
              </a:rPr>
              <a:t> μου τας </a:t>
            </a:r>
            <a:r>
              <a:rPr lang="el-GR" sz="1400" b="1" dirty="0" err="1">
                <a:solidFill>
                  <a:srgbClr val="5F5F5F"/>
                </a:solidFill>
              </a:rPr>
              <a:t>αποθήκας</a:t>
            </a:r>
            <a:r>
              <a:rPr lang="el-GR" sz="1400" b="1" dirty="0">
                <a:solidFill>
                  <a:srgbClr val="5F5F5F"/>
                </a:solidFill>
              </a:rPr>
              <a:t>», </a:t>
            </a:r>
            <a:r>
              <a:rPr lang="en-US" sz="1400" b="1" dirty="0">
                <a:solidFill>
                  <a:srgbClr val="5F5F5F"/>
                </a:solidFill>
              </a:rPr>
              <a:t>§</a:t>
            </a:r>
            <a:r>
              <a:rPr lang="el-GR" sz="1400" b="1" dirty="0">
                <a:solidFill>
                  <a:srgbClr val="5F5F5F"/>
                </a:solidFill>
              </a:rPr>
              <a:t>7</a:t>
            </a:r>
            <a:endParaRPr lang="en-US" sz="1400" b="1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1331913" y="1844675"/>
            <a:ext cx="7200900" cy="2520950"/>
          </a:xfrm>
          <a:prstGeom prst="wedgeEllipseCallout">
            <a:avLst>
              <a:gd name="adj1" fmla="val -43935"/>
              <a:gd name="adj2" fmla="val 70023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l-GR"/>
          </a:p>
        </p:txBody>
      </p:sp>
      <p:sp>
        <p:nvSpPr>
          <p:cNvPr id="87043" name="AutoShape 3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7044" name="AutoShape 4" descr="9k="/>
          <p:cNvSpPr>
            <a:spLocks noChangeAspect="1" noChangeArrowheads="1"/>
          </p:cNvSpPr>
          <p:nvPr/>
        </p:nvSpPr>
        <p:spPr bwMode="auto">
          <a:xfrm>
            <a:off x="2457450" y="1514475"/>
            <a:ext cx="4229100" cy="38290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7051" name="2 - Τίτλος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4000" dirty="0" smtClean="0">
                <a:ea typeface="ＭＳ Ｐゴシック" pitchFamily="34" charset="-128"/>
              </a:rPr>
              <a:t>Δραστηριότητα</a:t>
            </a:r>
            <a:r>
              <a:rPr lang="en-US" sz="4000" dirty="0" smtClean="0">
                <a:ea typeface="ＭＳ Ｐゴシック" pitchFamily="34" charset="-128"/>
              </a:rPr>
              <a:t>:</a:t>
            </a:r>
            <a:r>
              <a:rPr lang="el-GR" sz="4000" dirty="0" smtClean="0">
                <a:ea typeface="ＭＳ Ｐゴシック" pitchFamily="34" charset="-128"/>
              </a:rPr>
              <a:t> </a:t>
            </a:r>
            <a:r>
              <a:rPr lang="el-G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ＭＳ Ｐゴシック" pitchFamily="34" charset="-128"/>
              </a:rPr>
              <a:t>«</a:t>
            </a:r>
            <a:r>
              <a:rPr lang="el-GR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ＭＳ Ｐゴシック" pitchFamily="34" charset="-128"/>
              </a:rPr>
              <a:t>Η πόλη της αγάπης</a:t>
            </a:r>
            <a:r>
              <a:rPr lang="el-G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ＭＳ Ｐゴシック" pitchFamily="34" charset="-128"/>
              </a:rPr>
              <a:t>»</a:t>
            </a:r>
            <a:endParaRPr lang="en-US" sz="4000" dirty="0" smtClean="0">
              <a:solidFill>
                <a:schemeClr val="accent6">
                  <a:lumMod val="20000"/>
                  <a:lumOff val="8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0" y="1484313"/>
            <a:ext cx="6156325" cy="2736850"/>
          </a:xfrm>
          <a:prstGeom prst="ellipse">
            <a:avLst/>
          </a:prstGeom>
          <a:solidFill>
            <a:srgbClr val="FFEDDB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el-GR" sz="1400" b="1" dirty="0">
              <a:solidFill>
                <a:srgbClr val="336699"/>
              </a:solidFill>
            </a:endParaRPr>
          </a:p>
          <a:p>
            <a:pPr marL="342900" indent="-342900"/>
            <a:r>
              <a:rPr lang="el-GR" sz="1400" b="1" dirty="0">
                <a:solidFill>
                  <a:srgbClr val="336699"/>
                </a:solidFill>
              </a:rPr>
              <a:t>Σε συνεργασία με το </a:t>
            </a:r>
            <a:r>
              <a:rPr lang="el-GR" sz="1400" b="1" dirty="0" smtClean="0">
                <a:solidFill>
                  <a:srgbClr val="336699"/>
                </a:solidFill>
              </a:rPr>
              <a:t>θεατρολόγο </a:t>
            </a:r>
            <a:r>
              <a:rPr lang="el-GR" sz="1400" b="1" dirty="0">
                <a:solidFill>
                  <a:srgbClr val="336699"/>
                </a:solidFill>
              </a:rPr>
              <a:t>σας να ανεβάσετε το έργο </a:t>
            </a:r>
          </a:p>
          <a:p>
            <a:pPr marL="342900" indent="-342900"/>
            <a:r>
              <a:rPr lang="el-GR" sz="1400" b="1" dirty="0">
                <a:solidFill>
                  <a:srgbClr val="336699"/>
                </a:solidFill>
              </a:rPr>
              <a:t>«Πλούτος» του Αριστοφάνη.</a:t>
            </a:r>
          </a:p>
          <a:p>
            <a:pPr marL="342900" indent="-342900"/>
            <a:endParaRPr lang="el-GR" sz="1400" b="1" dirty="0">
              <a:solidFill>
                <a:srgbClr val="336699"/>
              </a:solidFill>
            </a:endParaRPr>
          </a:p>
          <a:p>
            <a:pPr marL="342900" indent="-342900"/>
            <a:r>
              <a:rPr lang="el-GR" sz="1400" b="1" dirty="0">
                <a:solidFill>
                  <a:srgbClr val="336699"/>
                </a:solidFill>
              </a:rPr>
              <a:t>Η παράσταση θα έχει συμβολικό εισιτήριο 3€.</a:t>
            </a:r>
          </a:p>
          <a:p>
            <a:pPr marL="342900" indent="-342900"/>
            <a:r>
              <a:rPr lang="el-GR" sz="1400" b="1" dirty="0">
                <a:solidFill>
                  <a:srgbClr val="336699"/>
                </a:solidFill>
              </a:rPr>
              <a:t>Τα έσοδα θα διατεθούν στο φιλανθρωπικό σκοπό που </a:t>
            </a:r>
          </a:p>
          <a:p>
            <a:pPr marL="342900" indent="-342900"/>
            <a:r>
              <a:rPr lang="el-GR" sz="1400" b="1" dirty="0">
                <a:solidFill>
                  <a:srgbClr val="336699"/>
                </a:solidFill>
              </a:rPr>
              <a:t>θα ψηφίσει η ίδια η μαθητική κοινότητα.</a:t>
            </a:r>
          </a:p>
        </p:txBody>
      </p:sp>
      <p:pic>
        <p:nvPicPr>
          <p:cNvPr id="10" name="Picture 9" descr="image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9811" y="908840"/>
            <a:ext cx="1826565" cy="1080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92500" y="3717032"/>
            <a:ext cx="5651500" cy="3096518"/>
            <a:chOff x="3492500" y="3717032"/>
            <a:chExt cx="5651500" cy="3096518"/>
          </a:xfrm>
        </p:grpSpPr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3492500" y="6530975"/>
              <a:ext cx="5651500" cy="282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l-GR" sz="1000"/>
                <a:t>Πηγή</a:t>
              </a:r>
              <a:r>
                <a:rPr lang="en-US" sz="1000"/>
                <a:t>:</a:t>
              </a:r>
              <a:r>
                <a:rPr lang="el-GR" sz="1000"/>
                <a:t> http://www.o-klooun.com/media/k2/items/cache/f2db251a3564ed29391a1cee17a737a1_L.jpg</a:t>
              </a:r>
            </a:p>
          </p:txBody>
        </p:sp>
        <p:pic>
          <p:nvPicPr>
            <p:cNvPr id="87048" name="Picture 8" descr="Ευτυχισμένοι άνθρωποι: 20 πράγματα που κάνουν και δεν κάνουν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8363" y="3717032"/>
              <a:ext cx="4465637" cy="28781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1">
  <a:themeElements>
    <a:clrScheme name="Custom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deigma_Th-1</Template>
  <TotalTime>1807</TotalTime>
  <Words>443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Θέμα1</vt:lpstr>
      <vt:lpstr>ΘΡΗΣΚΕΥΤΙΚΑ Κεφάλαιο 1.6</vt:lpstr>
      <vt:lpstr>Slide 2</vt:lpstr>
      <vt:lpstr>Slide 3</vt:lpstr>
      <vt:lpstr>Η παραβολή* του ανόητου πλουσίου</vt:lpstr>
      <vt:lpstr>Slide 5</vt:lpstr>
      <vt:lpstr>Τότε &amp; σήμερα…</vt:lpstr>
      <vt:lpstr>Τότε &amp; σήμερα…</vt:lpstr>
      <vt:lpstr>Slide 8</vt:lpstr>
      <vt:lpstr>Δραστηριότητα: «Η πόλη της αγάπης»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maria priovolou</dc:creator>
  <cp:lastModifiedBy>None</cp:lastModifiedBy>
  <cp:revision>179</cp:revision>
  <dcterms:created xsi:type="dcterms:W3CDTF">2015-07-10T08:21:16Z</dcterms:created>
  <dcterms:modified xsi:type="dcterms:W3CDTF">2016-08-10T13:24:16Z</dcterms:modified>
</cp:coreProperties>
</file>