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0" r:id="rId2"/>
    <p:sldId id="262" r:id="rId3"/>
    <p:sldId id="263" r:id="rId4"/>
    <p:sldId id="270" r:id="rId5"/>
    <p:sldId id="271" r:id="rId6"/>
    <p:sldId id="265" r:id="rId7"/>
    <p:sldId id="261" r:id="rId8"/>
    <p:sldId id="267" r:id="rId9"/>
    <p:sldId id="266" r:id="rId10"/>
    <p:sldId id="268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6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2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06A613-1D11-47DC-A83D-4A7639D3039B}" type="datetimeFigureOut">
              <a:rPr lang="el-GR" smtClean="0"/>
              <a:pPr/>
              <a:t>21/1/2018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BDA7FF-D8DA-4412-8052-D01E83B4672A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04345-B522-45DC-937C-C072C564B6C6}" type="datetime1">
              <a:rPr lang="el-GR" smtClean="0"/>
              <a:pPr/>
              <a:t>21/1/2018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Εικόνες: </a:t>
            </a:r>
            <a:r>
              <a:rPr lang="en-GB" smtClean="0"/>
              <a:t>https://pixabay.com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spli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89EB7-5481-443A-ABF0-140F2E6E33BE}" type="datetime1">
              <a:rPr lang="el-GR" smtClean="0"/>
              <a:pPr/>
              <a:t>21/1/2018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Εικόνες: </a:t>
            </a:r>
            <a:r>
              <a:rPr lang="en-GB" smtClean="0"/>
              <a:t>https://pixabay.com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spli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E3D6A-B9F6-4286-836A-2B8C1968C727}" type="datetime1">
              <a:rPr lang="el-GR" smtClean="0"/>
              <a:pPr/>
              <a:t>21/1/2018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Εικόνες: </a:t>
            </a:r>
            <a:r>
              <a:rPr lang="en-GB" smtClean="0"/>
              <a:t>https://pixabay.com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 dirty="0"/>
          </a:p>
        </p:txBody>
      </p:sp>
      <p:grpSp>
        <p:nvGrpSpPr>
          <p:cNvPr id="7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  <p:transition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3062-8FA8-47E9-8C4C-3770DFEEA089}" type="datetime1">
              <a:rPr lang="el-GR" smtClean="0"/>
              <a:pPr/>
              <a:t>21/1/2018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Εικόνες: </a:t>
            </a:r>
            <a:r>
              <a:rPr lang="en-GB" smtClean="0"/>
              <a:t>https://pixabay.com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FE242-3168-4FEF-AD3C-AEA1FD72421D}" type="datetime1">
              <a:rPr lang="el-GR" smtClean="0"/>
              <a:pPr/>
              <a:t>21/1/2018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Εικόνες: </a:t>
            </a:r>
            <a:r>
              <a:rPr lang="en-GB" smtClean="0"/>
              <a:t>https://pixabay.com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spli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F608-7751-493E-A0B7-028C2574E3AB}" type="datetime1">
              <a:rPr lang="el-GR" smtClean="0"/>
              <a:pPr/>
              <a:t>21/1/2018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Εικόνες: </a:t>
            </a:r>
            <a:r>
              <a:rPr lang="en-GB" smtClean="0"/>
              <a:t>https://pixabay.com</a:t>
            </a: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  <p:transition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80198-111D-49F7-A770-D5B38ADDF065}" type="datetime1">
              <a:rPr lang="el-GR" smtClean="0"/>
              <a:pPr/>
              <a:t>21/1/2018</a:t>
            </a:fld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Εικόνες: </a:t>
            </a:r>
            <a:r>
              <a:rPr lang="en-GB" smtClean="0"/>
              <a:t>https://pixabay.com</a:t>
            </a: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spli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6AEB-636C-485E-B051-6FB57252977C}" type="datetime1">
              <a:rPr lang="el-GR" smtClean="0"/>
              <a:pPr/>
              <a:t>21/1/2018</a:t>
            </a:fld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Εικόνες: </a:t>
            </a:r>
            <a:r>
              <a:rPr lang="en-GB" smtClean="0"/>
              <a:t>https://pixabay.com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spli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33346-4008-4545-B077-88A7400F70E3}" type="datetime1">
              <a:rPr lang="el-GR" smtClean="0"/>
              <a:pPr/>
              <a:t>21/1/2018</a:t>
            </a:fld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Εικόνες: </a:t>
            </a:r>
            <a:r>
              <a:rPr lang="en-GB" smtClean="0"/>
              <a:t>https://pixabay.com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spli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E973F-E6F1-4AE1-ACA3-EED52AEE618E}" type="datetime1">
              <a:rPr lang="el-GR" smtClean="0"/>
              <a:pPr/>
              <a:t>21/1/2018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Εικόνες: </a:t>
            </a:r>
            <a:r>
              <a:rPr lang="en-GB" smtClean="0"/>
              <a:t>https://pixabay.com</a:t>
            </a: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  <p:transition>
    <p:spli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B2DC4-A82A-462E-A060-34A9D3172602}" type="datetime1">
              <a:rPr lang="el-GR" smtClean="0"/>
              <a:pPr/>
              <a:t>21/1/2018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Εικόνες: </a:t>
            </a:r>
            <a:r>
              <a:rPr lang="en-GB" smtClean="0"/>
              <a:t>https://pixabay.com</a:t>
            </a: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n-US" dirty="0"/>
          </a:p>
        </p:txBody>
      </p:sp>
    </p:spTree>
  </p:cSld>
  <p:clrMapOvr>
    <a:masterClrMapping/>
  </p:clrMapOvr>
  <p:transition>
    <p:spli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0DAD57A-99EB-4EBD-ACCF-99FC188E72F7}" type="datetime1">
              <a:rPr lang="el-GR" smtClean="0"/>
              <a:pPr/>
              <a:t>21/1/2018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Εικόνες: </a:t>
            </a:r>
            <a:r>
              <a:rPr lang="en-GB" smtClean="0"/>
              <a:t>https://pixabay.com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A4D273B-AE1C-40A3-AFAA-9CDA6084E113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split/>
  </p:transition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1780108"/>
          </a:xfrm>
        </p:spPr>
        <p:txBody>
          <a:bodyPr/>
          <a:lstStyle/>
          <a:p>
            <a:r>
              <a:rPr lang="el-GR" dirty="0" smtClean="0">
                <a:solidFill>
                  <a:schemeClr val="tx1"/>
                </a:solidFill>
              </a:rPr>
              <a:t>Οι βαθμοί των επιθέτων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19672" y="2852936"/>
            <a:ext cx="6400800" cy="1473200"/>
          </a:xfrm>
        </p:spPr>
        <p:txBody>
          <a:bodyPr/>
          <a:lstStyle/>
          <a:p>
            <a:r>
              <a:rPr lang="el-GR" dirty="0" smtClean="0">
                <a:solidFill>
                  <a:schemeClr val="tx1"/>
                </a:solidFill>
                <a:ea typeface="ＭＳ Ｐゴシック" pitchFamily="34" charset="-128"/>
              </a:rPr>
              <a:t>Όνομα Εκπαιδευτικού </a:t>
            </a:r>
          </a:p>
          <a:p>
            <a:r>
              <a:rPr lang="el-GR" dirty="0" smtClean="0">
                <a:solidFill>
                  <a:schemeClr val="tx1"/>
                </a:solidFill>
                <a:ea typeface="ＭＳ Ｐゴシック" pitchFamily="34" charset="-128"/>
              </a:rPr>
              <a:t>Σχολείο</a:t>
            </a: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23528" y="6492875"/>
            <a:ext cx="3786691" cy="365125"/>
          </a:xfrm>
        </p:spPr>
        <p:txBody>
          <a:bodyPr/>
          <a:lstStyle/>
          <a:p>
            <a:pPr>
              <a:defRPr/>
            </a:pPr>
            <a:r>
              <a:rPr lang="el-GR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Εικόνες: </a:t>
            </a:r>
            <a:r>
              <a:rPr lang="en-GB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https://pixabay.com</a:t>
            </a:r>
            <a:endParaRPr lang="el-GR" sz="105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Picture 2" descr="C:\Users\ολινα\Desktop\Teacherland\εικόνες\housefly-155460_64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068960"/>
            <a:ext cx="2441521" cy="2520280"/>
          </a:xfrm>
          <a:prstGeom prst="rect">
            <a:avLst/>
          </a:prstGeom>
          <a:noFill/>
        </p:spPr>
      </p:pic>
      <p:sp>
        <p:nvSpPr>
          <p:cNvPr id="6" name="5 - Ορθογώνιο"/>
          <p:cNvSpPr/>
          <p:nvPr/>
        </p:nvSpPr>
        <p:spPr>
          <a:xfrm>
            <a:off x="323528" y="6093296"/>
            <a:ext cx="237276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l-GR" sz="1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Γραμματική της Ελληνικής Γλώσσας</a:t>
            </a:r>
            <a:endParaRPr lang="el-GR" sz="1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7" name="Picture 2" descr="C:\Users\olina\Desktop\Teacherland\εικόνες\grammatikh png black (1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25854" y="5000636"/>
            <a:ext cx="1903832" cy="902962"/>
          </a:xfrm>
          <a:prstGeom prst="rect">
            <a:avLst/>
          </a:prstGeom>
          <a:noFill/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395536" y="2420888"/>
            <a:ext cx="8208911" cy="4032448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l-GR" sz="2000" b="1" dirty="0" smtClean="0">
                <a:solidFill>
                  <a:schemeClr val="accent2">
                    <a:lumMod val="75000"/>
                  </a:schemeClr>
                </a:solidFill>
              </a:rPr>
              <a:t>Να επιλέξετε τα επίθετα που δε σχηματίζουν συγκριτικό και υπερθετικό βαθμό (παραθετικά):</a:t>
            </a:r>
          </a:p>
          <a:p>
            <a:pPr algn="just">
              <a:buNone/>
            </a:pPr>
            <a:endParaRPr lang="el-GR" sz="2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>
              <a:buNone/>
            </a:pPr>
            <a:r>
              <a:rPr lang="el-GR" sz="1900" dirty="0" smtClean="0">
                <a:solidFill>
                  <a:schemeClr val="accent2">
                    <a:lumMod val="75000"/>
                  </a:schemeClr>
                </a:solidFill>
              </a:rPr>
              <a:t>Εύκολος, αδύνατος, χάρτινος, μεταλλικός, αλμυρός, αθάνατος,</a:t>
            </a:r>
          </a:p>
          <a:p>
            <a:pPr algn="just">
              <a:buNone/>
            </a:pPr>
            <a:r>
              <a:rPr lang="el-GR" sz="1900" dirty="0" smtClean="0">
                <a:solidFill>
                  <a:schemeClr val="accent2">
                    <a:lumMod val="75000"/>
                  </a:schemeClr>
                </a:solidFill>
              </a:rPr>
              <a:t>κοντός, ακριβός, χτεσινός, δυσάρεστος, μακεδονικός, λινός.</a:t>
            </a:r>
          </a:p>
          <a:p>
            <a:pPr algn="just">
              <a:buNone/>
            </a:pPr>
            <a:endParaRPr lang="el-GR" sz="2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>
              <a:buNone/>
            </a:pPr>
            <a:r>
              <a:rPr lang="el-GR" sz="2000" b="1" dirty="0" smtClean="0">
                <a:solidFill>
                  <a:schemeClr val="accent2">
                    <a:lumMod val="75000"/>
                  </a:schemeClr>
                </a:solidFill>
              </a:rPr>
              <a:t>Να βρείτε τους τύπους των επιθέτων που ζητούνται:</a:t>
            </a:r>
          </a:p>
          <a:p>
            <a:pPr algn="just">
              <a:buNone/>
            </a:pPr>
            <a:endParaRPr lang="el-GR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>
              <a:buNone/>
            </a:pPr>
            <a:r>
              <a:rPr lang="el-GR" sz="1900" dirty="0" smtClean="0">
                <a:solidFill>
                  <a:schemeClr val="accent2">
                    <a:lumMod val="75000"/>
                  </a:schemeClr>
                </a:solidFill>
              </a:rPr>
              <a:t>Παχύς (συγκριτικός βαθμός, μονολεκτικός τύπος) _____________</a:t>
            </a:r>
          </a:p>
          <a:p>
            <a:pPr algn="just">
              <a:buNone/>
            </a:pPr>
            <a:r>
              <a:rPr lang="el-GR" sz="1900" dirty="0" smtClean="0">
                <a:solidFill>
                  <a:schemeClr val="accent2">
                    <a:lumMod val="75000"/>
                  </a:schemeClr>
                </a:solidFill>
              </a:rPr>
              <a:t>Καθαρό (σχετικός υπερθετικός βαθμός, περιφραστικός τύπος) ___________</a:t>
            </a:r>
          </a:p>
          <a:p>
            <a:pPr algn="just">
              <a:buNone/>
            </a:pPr>
            <a:r>
              <a:rPr lang="el-GR" sz="1900" dirty="0" smtClean="0">
                <a:solidFill>
                  <a:schemeClr val="accent2">
                    <a:lumMod val="75000"/>
                  </a:schemeClr>
                </a:solidFill>
              </a:rPr>
              <a:t>Κομψή (απόλυτος υπερθετικός βαθμός, μονολεκτικός τύπος) ____________</a:t>
            </a: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Για να δούμε τι μάθαμε…</a:t>
            </a:r>
            <a:endParaRPr lang="el-GR" dirty="0"/>
          </a:p>
        </p:txBody>
      </p:sp>
      <p:pic>
        <p:nvPicPr>
          <p:cNvPr id="4" name="Picture 2" descr="C:\Users\ολινα\Desktop\Teacherland\εικόνες\housefly-155460_64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980728"/>
            <a:ext cx="1395155" cy="1440160"/>
          </a:xfrm>
          <a:prstGeom prst="rect">
            <a:avLst/>
          </a:prstGeom>
          <a:noFill/>
        </p:spPr>
      </p:pic>
      <p:cxnSp>
        <p:nvCxnSpPr>
          <p:cNvPr id="6" name="5 - Ευθεία γραμμή σύνδεσης"/>
          <p:cNvCxnSpPr/>
          <p:nvPr/>
        </p:nvCxnSpPr>
        <p:spPr>
          <a:xfrm flipV="1">
            <a:off x="2843808" y="3501008"/>
            <a:ext cx="504056" cy="36004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7 - Ευθεία γραμμή σύνδεσης"/>
          <p:cNvCxnSpPr/>
          <p:nvPr/>
        </p:nvCxnSpPr>
        <p:spPr>
          <a:xfrm flipV="1">
            <a:off x="3851920" y="3501008"/>
            <a:ext cx="504056" cy="36004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/>
          <p:nvPr/>
        </p:nvCxnSpPr>
        <p:spPr>
          <a:xfrm flipV="1">
            <a:off x="6084168" y="3501008"/>
            <a:ext cx="504056" cy="36004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 flipV="1">
            <a:off x="2483768" y="3861048"/>
            <a:ext cx="504056" cy="36004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" name="10 - Ευθεία γραμμή σύνδεσης"/>
          <p:cNvCxnSpPr/>
          <p:nvPr/>
        </p:nvCxnSpPr>
        <p:spPr>
          <a:xfrm flipV="1">
            <a:off x="4932040" y="3861048"/>
            <a:ext cx="504056" cy="36004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" name="11 - Ευθεία γραμμή σύνδεσης"/>
          <p:cNvCxnSpPr/>
          <p:nvPr/>
        </p:nvCxnSpPr>
        <p:spPr>
          <a:xfrm flipV="1">
            <a:off x="6084168" y="3861048"/>
            <a:ext cx="504056" cy="36004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4" name="13 - Ορθογώνιο"/>
          <p:cNvSpPr/>
          <p:nvPr/>
        </p:nvSpPr>
        <p:spPr>
          <a:xfrm>
            <a:off x="5580112" y="5229200"/>
            <a:ext cx="1728192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chemeClr val="tx1"/>
                </a:solidFill>
              </a:rPr>
              <a:t>παχύτερος</a:t>
            </a:r>
            <a:endParaRPr lang="el-GR" b="1" dirty="0">
              <a:solidFill>
                <a:schemeClr val="tx1"/>
              </a:solidFill>
            </a:endParaRPr>
          </a:p>
        </p:txBody>
      </p:sp>
      <p:sp>
        <p:nvSpPr>
          <p:cNvPr id="15" name="14 - Ορθογώνιο"/>
          <p:cNvSpPr/>
          <p:nvPr/>
        </p:nvSpPr>
        <p:spPr>
          <a:xfrm>
            <a:off x="6804248" y="5589240"/>
            <a:ext cx="1944216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chemeClr val="tx1"/>
                </a:solidFill>
              </a:rPr>
              <a:t>το πιο καθαρό</a:t>
            </a:r>
            <a:endParaRPr lang="el-GR" b="1" dirty="0">
              <a:solidFill>
                <a:schemeClr val="tx1"/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6732240" y="5949280"/>
            <a:ext cx="1944216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chemeClr val="tx1"/>
                </a:solidFill>
              </a:rPr>
              <a:t>κομψότατη</a:t>
            </a:r>
            <a:endParaRPr lang="el-GR" b="1" dirty="0">
              <a:solidFill>
                <a:schemeClr val="tx1"/>
              </a:solidFill>
            </a:endParaRPr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79512" y="6492875"/>
            <a:ext cx="3786691" cy="365125"/>
          </a:xfrm>
        </p:spPr>
        <p:txBody>
          <a:bodyPr/>
          <a:lstStyle/>
          <a:p>
            <a:r>
              <a:rPr lang="el-GR" sz="1050" dirty="0" smtClean="0">
                <a:solidFill>
                  <a:schemeClr val="tx1"/>
                </a:solidFill>
              </a:rPr>
              <a:t>Εικόνες: </a:t>
            </a:r>
            <a:r>
              <a:rPr lang="en-GB" sz="1050" dirty="0" smtClean="0">
                <a:solidFill>
                  <a:schemeClr val="tx1"/>
                </a:solidFill>
              </a:rPr>
              <a:t>https://pixabay.com</a:t>
            </a:r>
            <a:endParaRPr lang="el-GR" sz="1050" dirty="0">
              <a:solidFill>
                <a:schemeClr val="tx1"/>
              </a:solidFill>
            </a:endParaRPr>
          </a:p>
        </p:txBody>
      </p:sp>
      <p:pic>
        <p:nvPicPr>
          <p:cNvPr id="18" name="Picture 2" descr="C:\Users\olina\Desktop\Teacherland\εικόνες\grammatikh png black (1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9586" y="285728"/>
            <a:ext cx="1000100" cy="474334"/>
          </a:xfrm>
          <a:prstGeom prst="rect">
            <a:avLst/>
          </a:prstGeom>
          <a:noFill/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15" grpId="0" build="p"/>
      <p:bldP spid="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323528" y="2348880"/>
            <a:ext cx="8496944" cy="4320480"/>
          </a:xfrm>
        </p:spPr>
        <p:txBody>
          <a:bodyPr/>
          <a:lstStyle/>
          <a:p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Συχνά, χρησιμοποιούμε τα επίθετα για να συγκρίνουμε ουσιαστικά.</a:t>
            </a:r>
          </a:p>
          <a:p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Τα επίθετα έχουν </a:t>
            </a:r>
            <a:r>
              <a:rPr lang="el-GR" b="1" dirty="0" smtClean="0">
                <a:solidFill>
                  <a:schemeClr val="accent4">
                    <a:lumMod val="75000"/>
                  </a:schemeClr>
                </a:solidFill>
              </a:rPr>
              <a:t>3 βαθμούς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: </a:t>
            </a:r>
          </a:p>
          <a:p>
            <a:pPr marL="759143" lvl="1" indent="-457200">
              <a:buFont typeface="+mj-lt"/>
              <a:buAutoNum type="arabicPeriod"/>
            </a:pPr>
            <a:r>
              <a:rPr lang="el-GR" i="1" dirty="0" smtClean="0">
                <a:solidFill>
                  <a:schemeClr val="accent4">
                    <a:lumMod val="75000"/>
                  </a:schemeClr>
                </a:solidFill>
              </a:rPr>
              <a:t>Θετικός βαθμός</a:t>
            </a:r>
          </a:p>
          <a:p>
            <a:pPr marL="759143" lvl="1" indent="-457200">
              <a:buFont typeface="+mj-lt"/>
              <a:buAutoNum type="arabicPeriod"/>
            </a:pPr>
            <a:endParaRPr lang="el-GR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759143" lvl="1" indent="-457200">
              <a:buFont typeface="+mj-lt"/>
              <a:buAutoNum type="arabicPeriod"/>
            </a:pPr>
            <a:r>
              <a:rPr lang="el-GR" i="1" dirty="0" smtClean="0">
                <a:solidFill>
                  <a:schemeClr val="accent4">
                    <a:lumMod val="75000"/>
                  </a:schemeClr>
                </a:solidFill>
              </a:rPr>
              <a:t>Συγκριτικός βαθμός</a:t>
            </a:r>
          </a:p>
          <a:p>
            <a:pPr marL="759143" lvl="1" indent="-457200">
              <a:buFont typeface="+mj-lt"/>
              <a:buAutoNum type="arabicPeriod"/>
            </a:pPr>
            <a:endParaRPr lang="el-GR" i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759143" lvl="1" indent="-457200">
              <a:buFont typeface="+mj-lt"/>
              <a:buAutoNum type="arabicPeriod"/>
            </a:pPr>
            <a:r>
              <a:rPr lang="el-GR" i="1" dirty="0" smtClean="0">
                <a:solidFill>
                  <a:schemeClr val="accent4">
                    <a:lumMod val="75000"/>
                  </a:schemeClr>
                </a:solidFill>
              </a:rPr>
              <a:t>Υπερθετικός βαθμός		</a:t>
            </a:r>
            <a:endParaRPr lang="el-GR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759143" lvl="1" indent="-457200">
              <a:buNone/>
            </a:pP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	</a:t>
            </a:r>
            <a:r>
              <a:rPr lang="el-GR" i="1" dirty="0" smtClean="0">
                <a:solidFill>
                  <a:schemeClr val="accent4">
                    <a:lumMod val="75000"/>
                  </a:schemeClr>
                </a:solidFill>
              </a:rPr>
              <a:t>(Σχετικός και/ή Απόλυτος)</a:t>
            </a:r>
          </a:p>
          <a:p>
            <a:pPr marL="759143" lvl="1" indent="-457200">
              <a:buFont typeface="+mj-lt"/>
              <a:buAutoNum type="arabicPeriod"/>
            </a:pP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βαθμοί των επιθέτων</a:t>
            </a:r>
            <a:endParaRPr lang="el-GR" dirty="0"/>
          </a:p>
        </p:txBody>
      </p:sp>
      <p:sp>
        <p:nvSpPr>
          <p:cNvPr id="5" name="4 - Δεξιό άγκιστρο"/>
          <p:cNvSpPr/>
          <p:nvPr/>
        </p:nvSpPr>
        <p:spPr>
          <a:xfrm>
            <a:off x="4427984" y="4437112"/>
            <a:ext cx="216024" cy="1656184"/>
          </a:xfrm>
          <a:prstGeom prst="rightBrac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Ορθογώνιο"/>
          <p:cNvSpPr/>
          <p:nvPr/>
        </p:nvSpPr>
        <p:spPr>
          <a:xfrm>
            <a:off x="4932040" y="4653136"/>
            <a:ext cx="3672408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accent4">
                    <a:lumMod val="75000"/>
                  </a:schemeClr>
                </a:solidFill>
                <a:sym typeface="Wingdings" pitchFamily="2" charset="2"/>
              </a:rPr>
              <a:t> ο 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 συγκριτικός και ο υπερθετικός βαθμός λέγονται και </a:t>
            </a:r>
            <a:r>
              <a:rPr lang="el-GR" b="1" dirty="0" smtClean="0">
                <a:solidFill>
                  <a:schemeClr val="accent4">
                    <a:lumMod val="75000"/>
                  </a:schemeClr>
                </a:solidFill>
              </a:rPr>
              <a:t>παραθετικά του επιθέτου.</a:t>
            </a:r>
            <a:endParaRPr lang="el-G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8770850" cy="365125"/>
          </a:xfrm>
        </p:spPr>
        <p:txBody>
          <a:bodyPr/>
          <a:lstStyle/>
          <a:p>
            <a:r>
              <a:rPr lang="el-GR" sz="1050" dirty="0" smtClean="0">
                <a:solidFill>
                  <a:schemeClr val="tx1"/>
                </a:solidFill>
              </a:rPr>
              <a:t>Εικόνες: </a:t>
            </a:r>
            <a:r>
              <a:rPr lang="en-GB" sz="1050" dirty="0" smtClean="0">
                <a:solidFill>
                  <a:schemeClr val="tx1"/>
                </a:solidFill>
              </a:rPr>
              <a:t>https://pixabay.com</a:t>
            </a:r>
            <a:endParaRPr lang="el-GR" sz="1050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ολινα\Desktop\Teacherland\εικόνες\housefly-155460_64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980728"/>
            <a:ext cx="1395155" cy="1440160"/>
          </a:xfrm>
          <a:prstGeom prst="rect">
            <a:avLst/>
          </a:prstGeom>
          <a:noFill/>
        </p:spPr>
      </p:pic>
      <p:pic>
        <p:nvPicPr>
          <p:cNvPr id="9" name="Picture 2" descr="C:\Users\olina\Desktop\Teacherland\εικόνες\grammatikh png black (1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9586" y="285728"/>
            <a:ext cx="1000100" cy="474334"/>
          </a:xfrm>
          <a:prstGeom prst="rect">
            <a:avLst/>
          </a:prstGeom>
          <a:noFill/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683568" y="2420888"/>
            <a:ext cx="7776864" cy="4176464"/>
          </a:xfrm>
        </p:spPr>
        <p:txBody>
          <a:bodyPr>
            <a:normAutofit/>
          </a:bodyPr>
          <a:lstStyle/>
          <a:p>
            <a:pPr algn="just"/>
            <a:r>
              <a:rPr lang="el-GR" b="1" dirty="0" smtClean="0">
                <a:solidFill>
                  <a:schemeClr val="accent4">
                    <a:lumMod val="75000"/>
                  </a:schemeClr>
                </a:solidFill>
              </a:rPr>
              <a:t>Θετικός βαθμός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: τα επίθετα φανερώνουν ένα γνώρισμα του ουσιαστικού.  </a:t>
            </a:r>
          </a:p>
          <a:p>
            <a:pPr algn="just"/>
            <a:endParaRPr lang="el-GR" dirty="0" smtClean="0"/>
          </a:p>
          <a:p>
            <a:pPr algn="just"/>
            <a:endParaRPr lang="el-GR" dirty="0" smtClean="0"/>
          </a:p>
          <a:p>
            <a:pPr algn="just"/>
            <a:r>
              <a:rPr lang="el-GR" b="1" dirty="0" smtClean="0">
                <a:solidFill>
                  <a:schemeClr val="accent4">
                    <a:lumMod val="75000"/>
                  </a:schemeClr>
                </a:solidFill>
              </a:rPr>
              <a:t>Συγκριτικός βαθμός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: τα επίθετα φανερώνουν ότι ένα ουσιαστικό έχει ένα γνώρισμα σε μεγαλύτερο βαθμό από ένα άλλο.</a:t>
            </a: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βαθμοί των επιθέτων (1)</a:t>
            </a:r>
            <a:endParaRPr lang="el-GR" dirty="0"/>
          </a:p>
        </p:txBody>
      </p:sp>
      <p:pic>
        <p:nvPicPr>
          <p:cNvPr id="4" name="Picture 2" descr="C:\Users\ολινα\Desktop\Teacherland\εικόνες\housefly-155460_64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980728"/>
            <a:ext cx="1395155" cy="1440160"/>
          </a:xfrm>
          <a:prstGeom prst="rect">
            <a:avLst/>
          </a:prstGeom>
          <a:noFill/>
        </p:spPr>
      </p:pic>
      <p:sp>
        <p:nvSpPr>
          <p:cNvPr id="5" name="4 - Ορθογώνιο"/>
          <p:cNvSpPr/>
          <p:nvPr/>
        </p:nvSpPr>
        <p:spPr>
          <a:xfrm>
            <a:off x="1259632" y="3429000"/>
            <a:ext cx="561662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/>
            <a:r>
              <a:rPr lang="el-GR" sz="2200" dirty="0" smtClean="0">
                <a:solidFill>
                  <a:schemeClr val="accent4">
                    <a:lumMod val="75000"/>
                  </a:schemeClr>
                </a:solidFill>
              </a:rPr>
              <a:t>Π.χ. Το κυπαρίσσι είναι </a:t>
            </a:r>
            <a:r>
              <a:rPr lang="el-GR" sz="2200" u="sng" dirty="0" smtClean="0">
                <a:solidFill>
                  <a:schemeClr val="accent4">
                    <a:lumMod val="75000"/>
                  </a:schemeClr>
                </a:solidFill>
              </a:rPr>
              <a:t>ψηλό</a:t>
            </a:r>
            <a:r>
              <a:rPr lang="el-GR" sz="2200" dirty="0" smtClean="0">
                <a:solidFill>
                  <a:schemeClr val="accent4">
                    <a:lumMod val="75000"/>
                  </a:schemeClr>
                </a:solidFill>
              </a:rPr>
              <a:t>. </a:t>
            </a:r>
          </a:p>
        </p:txBody>
      </p:sp>
      <p:sp>
        <p:nvSpPr>
          <p:cNvPr id="6" name="5 - Ορθογώνιο"/>
          <p:cNvSpPr/>
          <p:nvPr/>
        </p:nvSpPr>
        <p:spPr>
          <a:xfrm>
            <a:off x="1043608" y="5517232"/>
            <a:ext cx="705678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l-GR" sz="2200" dirty="0" smtClean="0">
                <a:solidFill>
                  <a:schemeClr val="accent4">
                    <a:lumMod val="75000"/>
                  </a:schemeClr>
                </a:solidFill>
              </a:rPr>
              <a:t>Π.χ. Το κυπαρίσσι είναι </a:t>
            </a:r>
            <a:r>
              <a:rPr lang="el-GR" sz="2200" u="sng" dirty="0" smtClean="0">
                <a:solidFill>
                  <a:schemeClr val="accent4">
                    <a:lumMod val="75000"/>
                  </a:schemeClr>
                </a:solidFill>
              </a:rPr>
              <a:t>ψηλότερο</a:t>
            </a:r>
            <a:r>
              <a:rPr lang="el-GR" sz="2200" dirty="0" smtClean="0">
                <a:solidFill>
                  <a:schemeClr val="accent4">
                    <a:lumMod val="75000"/>
                  </a:schemeClr>
                </a:solidFill>
              </a:rPr>
              <a:t> από την πορτοκαλιά.</a:t>
            </a:r>
            <a:endParaRPr lang="el-GR" sz="2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050" dirty="0" smtClean="0">
                <a:solidFill>
                  <a:schemeClr val="tx1"/>
                </a:solidFill>
              </a:rPr>
              <a:t>Εικόνες: </a:t>
            </a:r>
            <a:r>
              <a:rPr lang="en-GB" sz="1050" dirty="0" smtClean="0">
                <a:solidFill>
                  <a:schemeClr val="tx1"/>
                </a:solidFill>
              </a:rPr>
              <a:t>https://pixabay.com</a:t>
            </a:r>
            <a:endParaRPr lang="el-GR" sz="1050" dirty="0">
              <a:solidFill>
                <a:schemeClr val="tx1"/>
              </a:solidFill>
            </a:endParaRPr>
          </a:p>
        </p:txBody>
      </p:sp>
      <p:pic>
        <p:nvPicPr>
          <p:cNvPr id="8" name="Picture 2" descr="C:\Users\olina\Desktop\Teacherland\εικόνες\grammatikh png black (1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9586" y="285728"/>
            <a:ext cx="1000100" cy="474334"/>
          </a:xfrm>
          <a:prstGeom prst="rect">
            <a:avLst/>
          </a:prstGeom>
          <a:noFill/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3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3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755576" y="2132856"/>
            <a:ext cx="7920880" cy="4464496"/>
          </a:xfrm>
        </p:spPr>
        <p:txBody>
          <a:bodyPr>
            <a:normAutofit fontScale="92500"/>
          </a:bodyPr>
          <a:lstStyle/>
          <a:p>
            <a:pPr algn="just"/>
            <a:r>
              <a:rPr lang="el-GR" b="1" dirty="0" smtClean="0">
                <a:solidFill>
                  <a:schemeClr val="accent4">
                    <a:lumMod val="75000"/>
                  </a:schemeClr>
                </a:solidFill>
              </a:rPr>
              <a:t>Υπερθετικός βαθμός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: </a:t>
            </a:r>
          </a:p>
          <a:p>
            <a:pPr algn="just">
              <a:buNone/>
            </a:pP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		</a:t>
            </a:r>
            <a:r>
              <a:rPr lang="el-GR" b="1" i="1" dirty="0" smtClean="0">
                <a:solidFill>
                  <a:schemeClr val="accent4">
                    <a:lumMod val="75000"/>
                  </a:schemeClr>
                </a:solidFill>
              </a:rPr>
              <a:t>α) Σχετικός Υπερθετικός βαθμός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: τα επίθετα φανερώνουν ότι ένα ουσιαστικό έχει ένα γνώρισμα σε μεγαλύτερο βαθμό από όλα τα άλλα όμοιά του. </a:t>
            </a:r>
          </a:p>
          <a:p>
            <a:pPr algn="just">
              <a:buNone/>
            </a:pPr>
            <a:endParaRPr lang="el-GR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just">
              <a:buNone/>
            </a:pP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		</a:t>
            </a:r>
          </a:p>
          <a:p>
            <a:pPr algn="just">
              <a:buNone/>
            </a:pPr>
            <a:r>
              <a:rPr lang="el-GR" b="1" i="1" dirty="0" smtClean="0">
                <a:solidFill>
                  <a:schemeClr val="accent4">
                    <a:lumMod val="75000"/>
                  </a:schemeClr>
                </a:solidFill>
              </a:rPr>
              <a:t>		β) Απόλυτος Υπερθετικός βαθμός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: τα επίθετα φανερώνουν ότι ένα ουσιαστικό έχει ένα γνώρισμα σε πολύ μεγάλο βαθμό, χωρίς  να γίνεται σύγκριση με άλλα.</a:t>
            </a:r>
          </a:p>
          <a:p>
            <a:pPr algn="just">
              <a:buNone/>
            </a:pPr>
            <a:endParaRPr lang="el-GR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just">
              <a:buNone/>
            </a:pP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βαθμοί των επιθέτων (2)</a:t>
            </a:r>
            <a:endParaRPr lang="el-GR" dirty="0"/>
          </a:p>
        </p:txBody>
      </p:sp>
      <p:pic>
        <p:nvPicPr>
          <p:cNvPr id="4" name="Picture 2" descr="C:\Users\ολινα\Desktop\Teacherland\εικόνες\housefly-155460_64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980728"/>
            <a:ext cx="1395155" cy="1440160"/>
          </a:xfrm>
          <a:prstGeom prst="rect">
            <a:avLst/>
          </a:prstGeom>
          <a:noFill/>
        </p:spPr>
      </p:pic>
      <p:sp>
        <p:nvSpPr>
          <p:cNvPr id="5" name="4 - Ορθογώνιο"/>
          <p:cNvSpPr/>
          <p:nvPr/>
        </p:nvSpPr>
        <p:spPr>
          <a:xfrm>
            <a:off x="899592" y="3717032"/>
            <a:ext cx="705678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l-GR" sz="2200" dirty="0" smtClean="0">
                <a:solidFill>
                  <a:schemeClr val="accent4">
                    <a:lumMod val="75000"/>
                  </a:schemeClr>
                </a:solidFill>
              </a:rPr>
              <a:t>Π.χ. Το κυπαρίσσι είναι </a:t>
            </a:r>
            <a:r>
              <a:rPr lang="el-GR" sz="2200" u="sng" dirty="0" smtClean="0">
                <a:solidFill>
                  <a:schemeClr val="accent4">
                    <a:lumMod val="75000"/>
                  </a:schemeClr>
                </a:solidFill>
              </a:rPr>
              <a:t>το ψηλότερο </a:t>
            </a:r>
            <a:r>
              <a:rPr lang="el-GR" sz="2200" dirty="0" smtClean="0">
                <a:solidFill>
                  <a:schemeClr val="accent4">
                    <a:lumMod val="75000"/>
                  </a:schemeClr>
                </a:solidFill>
              </a:rPr>
              <a:t>δέντρο του κήπου.</a:t>
            </a:r>
            <a:endParaRPr lang="el-GR" sz="2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971600" y="5589240"/>
            <a:ext cx="54006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l-GR" sz="2200" dirty="0" smtClean="0">
                <a:solidFill>
                  <a:schemeClr val="accent4">
                    <a:lumMod val="75000"/>
                  </a:schemeClr>
                </a:solidFill>
              </a:rPr>
              <a:t>Π.χ. Το κυπαρίσσι είναι </a:t>
            </a:r>
            <a:r>
              <a:rPr lang="el-GR" sz="2200" u="sng" dirty="0" smtClean="0">
                <a:solidFill>
                  <a:schemeClr val="accent4">
                    <a:lumMod val="75000"/>
                  </a:schemeClr>
                </a:solidFill>
              </a:rPr>
              <a:t>ψηλότατο</a:t>
            </a:r>
            <a:r>
              <a:rPr lang="el-GR" sz="2200" dirty="0" smtClean="0">
                <a:solidFill>
                  <a:schemeClr val="accent4">
                    <a:lumMod val="75000"/>
                  </a:schemeClr>
                </a:solidFill>
              </a:rPr>
              <a:t> δέντρο. </a:t>
            </a:r>
            <a:endParaRPr lang="el-GR" sz="2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050" dirty="0" smtClean="0">
                <a:solidFill>
                  <a:schemeClr val="tx1"/>
                </a:solidFill>
              </a:rPr>
              <a:t>Εικόνες: </a:t>
            </a:r>
            <a:r>
              <a:rPr lang="en-GB" sz="1050" dirty="0" smtClean="0">
                <a:solidFill>
                  <a:schemeClr val="tx1"/>
                </a:solidFill>
              </a:rPr>
              <a:t>https://pixabay.com</a:t>
            </a:r>
            <a:endParaRPr lang="el-GR" sz="1050" dirty="0">
              <a:solidFill>
                <a:schemeClr val="tx1"/>
              </a:solidFill>
            </a:endParaRPr>
          </a:p>
        </p:txBody>
      </p:sp>
      <p:pic>
        <p:nvPicPr>
          <p:cNvPr id="8" name="Picture 2" descr="C:\Users\olina\Desktop\Teacherland\εικόνες\grammatikh png black (1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9586" y="285728"/>
            <a:ext cx="1000100" cy="474334"/>
          </a:xfrm>
          <a:prstGeom prst="rect">
            <a:avLst/>
          </a:prstGeom>
          <a:noFill/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3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3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611560" y="2276872"/>
            <a:ext cx="8136904" cy="4248472"/>
          </a:xfrm>
        </p:spPr>
        <p:txBody>
          <a:bodyPr>
            <a:normAutofit/>
          </a:bodyPr>
          <a:lstStyle/>
          <a:p>
            <a:pPr algn="just"/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Οι βαθμοί των επιθέτων σχηματίζονται:</a:t>
            </a:r>
          </a:p>
          <a:p>
            <a:pPr lvl="1" algn="just"/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Είτε μονολεκτικά (με μια λέξη)</a:t>
            </a:r>
          </a:p>
          <a:p>
            <a:pPr lvl="1" algn="just"/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Είτε περιφραστικά (με περισσότερες από μία λέξεις) </a:t>
            </a:r>
          </a:p>
          <a:p>
            <a:pPr lvl="1" algn="just"/>
            <a:endParaRPr lang="el-GR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l-GR" u="sng" dirty="0" smtClean="0">
                <a:solidFill>
                  <a:schemeClr val="accent4">
                    <a:lumMod val="75000"/>
                  </a:schemeClr>
                </a:solidFill>
              </a:rPr>
              <a:t>Συγκριτικός βαθμός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:</a:t>
            </a:r>
          </a:p>
          <a:p>
            <a:pPr lvl="1"/>
            <a:r>
              <a:rPr lang="el-GR" sz="2000" b="1" dirty="0" smtClean="0">
                <a:solidFill>
                  <a:schemeClr val="accent4">
                    <a:lumMod val="75000"/>
                  </a:schemeClr>
                </a:solidFill>
              </a:rPr>
              <a:t>ΜΟΝΟΛΕΤΙΚΑ: θετικός βαθμός ουδετέρου +  -</a:t>
            </a:r>
            <a:r>
              <a:rPr lang="el-GR" sz="2000" b="1" dirty="0" err="1" smtClean="0">
                <a:solidFill>
                  <a:schemeClr val="accent4">
                    <a:lumMod val="75000"/>
                  </a:schemeClr>
                </a:solidFill>
              </a:rPr>
              <a:t>τερος</a:t>
            </a:r>
            <a:r>
              <a:rPr lang="el-GR" sz="2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l-GR" sz="2000" dirty="0" smtClean="0">
                <a:solidFill>
                  <a:schemeClr val="accent4">
                    <a:lumMod val="75000"/>
                  </a:schemeClr>
                </a:solidFill>
                <a:sym typeface="Wingdings" pitchFamily="2" charset="2"/>
              </a:rPr>
              <a:t> </a:t>
            </a:r>
          </a:p>
          <a:p>
            <a:pPr lvl="2"/>
            <a:r>
              <a:rPr lang="el-GR" dirty="0" smtClean="0">
                <a:solidFill>
                  <a:schemeClr val="accent4">
                    <a:lumMod val="75000"/>
                  </a:schemeClr>
                </a:solidFill>
                <a:sym typeface="Wingdings" pitchFamily="2" charset="2"/>
              </a:rPr>
              <a:t>π.χ. (το) ψηλό-</a:t>
            </a:r>
            <a:r>
              <a:rPr lang="el-GR" dirty="0" err="1" smtClean="0">
                <a:solidFill>
                  <a:schemeClr val="accent4">
                    <a:lumMod val="75000"/>
                  </a:schemeClr>
                </a:solidFill>
                <a:sym typeface="Wingdings" pitchFamily="2" charset="2"/>
              </a:rPr>
              <a:t>τερος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  <a:sym typeface="Wingdings" pitchFamily="2" charset="2"/>
              </a:rPr>
              <a:t> = </a:t>
            </a:r>
            <a:r>
              <a:rPr lang="el-GR" b="1" i="1" dirty="0" smtClean="0">
                <a:solidFill>
                  <a:schemeClr val="accent4">
                    <a:lumMod val="75000"/>
                  </a:schemeClr>
                </a:solidFill>
                <a:sym typeface="Wingdings" pitchFamily="2" charset="2"/>
              </a:rPr>
              <a:t>ψηλότερος </a:t>
            </a:r>
          </a:p>
          <a:p>
            <a:pPr lvl="1"/>
            <a:r>
              <a:rPr lang="el-GR" sz="2000" b="1" dirty="0" smtClean="0">
                <a:solidFill>
                  <a:schemeClr val="accent4">
                    <a:lumMod val="75000"/>
                  </a:schemeClr>
                </a:solidFill>
                <a:sym typeface="Wingdings" pitchFamily="2" charset="2"/>
              </a:rPr>
              <a:t>ΠΕΡΙΦΡΑΣΤΙΚΑ: πιο + θετικός βαθμός </a:t>
            </a:r>
            <a:r>
              <a:rPr lang="el-GR" sz="2000" dirty="0" smtClean="0">
                <a:solidFill>
                  <a:schemeClr val="accent4">
                    <a:lumMod val="75000"/>
                  </a:schemeClr>
                </a:solidFill>
                <a:sym typeface="Wingdings" pitchFamily="2" charset="2"/>
              </a:rPr>
              <a:t></a:t>
            </a:r>
          </a:p>
          <a:p>
            <a:pPr lvl="2"/>
            <a:r>
              <a:rPr lang="el-GR" dirty="0" smtClean="0">
                <a:solidFill>
                  <a:schemeClr val="accent4">
                    <a:lumMod val="75000"/>
                  </a:schemeClr>
                </a:solidFill>
                <a:sym typeface="Wingdings" pitchFamily="2" charset="2"/>
              </a:rPr>
              <a:t>π.χ.  </a:t>
            </a:r>
            <a:r>
              <a:rPr lang="el-GR" b="1" i="1" dirty="0" smtClean="0">
                <a:solidFill>
                  <a:schemeClr val="accent4">
                    <a:lumMod val="75000"/>
                  </a:schemeClr>
                </a:solidFill>
                <a:sym typeface="Wingdings" pitchFamily="2" charset="2"/>
              </a:rPr>
              <a:t>πιο ψηλός</a:t>
            </a:r>
          </a:p>
          <a:p>
            <a:endParaRPr lang="el-GR" dirty="0" smtClean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   Ο σχηματισμών των 3 βαθμών (1)</a:t>
            </a:r>
            <a:endParaRPr lang="el-GR" dirty="0"/>
          </a:p>
        </p:txBody>
      </p:sp>
      <p:pic>
        <p:nvPicPr>
          <p:cNvPr id="4" name="Picture 2" descr="C:\Users\ολινα\Desktop\Teacherland\εικόνες\housefly-155460_64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980728"/>
            <a:ext cx="1395155" cy="1440160"/>
          </a:xfrm>
          <a:prstGeom prst="rect">
            <a:avLst/>
          </a:prstGeom>
          <a:noFill/>
        </p:spPr>
      </p:pic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050" dirty="0" smtClean="0">
                <a:solidFill>
                  <a:schemeClr val="tx1"/>
                </a:solidFill>
              </a:rPr>
              <a:t>Εικόνες: </a:t>
            </a:r>
            <a:r>
              <a:rPr lang="en-GB" sz="1050" dirty="0" smtClean="0">
                <a:solidFill>
                  <a:schemeClr val="tx1"/>
                </a:solidFill>
              </a:rPr>
              <a:t>https://pixabay.com</a:t>
            </a:r>
            <a:endParaRPr lang="el-GR" sz="1050" dirty="0">
              <a:solidFill>
                <a:schemeClr val="tx1"/>
              </a:solidFill>
            </a:endParaRPr>
          </a:p>
        </p:txBody>
      </p:sp>
      <p:pic>
        <p:nvPicPr>
          <p:cNvPr id="6" name="Picture 2" descr="C:\Users\olina\Desktop\Teacherland\εικόνες\grammatikh png black (1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9586" y="285728"/>
            <a:ext cx="1000100" cy="474334"/>
          </a:xfrm>
          <a:prstGeom prst="rect">
            <a:avLst/>
          </a:prstGeom>
          <a:noFill/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611561" y="2204864"/>
            <a:ext cx="7920880" cy="4392488"/>
          </a:xfrm>
        </p:spPr>
        <p:txBody>
          <a:bodyPr>
            <a:normAutofit fontScale="92500" lnSpcReduction="10000"/>
          </a:bodyPr>
          <a:lstStyle/>
          <a:p>
            <a:r>
              <a:rPr lang="el-GR" u="sng" dirty="0" smtClean="0">
                <a:solidFill>
                  <a:schemeClr val="accent4">
                    <a:lumMod val="75000"/>
                  </a:schemeClr>
                </a:solidFill>
              </a:rPr>
              <a:t>Σχετικός Υπερθετικός βαθμός:</a:t>
            </a:r>
          </a:p>
          <a:p>
            <a:pPr lvl="1"/>
            <a:r>
              <a:rPr lang="el-GR" sz="1800" b="1" dirty="0" smtClean="0">
                <a:solidFill>
                  <a:schemeClr val="accent4">
                    <a:lumMod val="75000"/>
                  </a:schemeClr>
                </a:solidFill>
              </a:rPr>
              <a:t>ΜΟΝΟΛΕΤΙΚΑ: άρθρο+ συγκριτικός βαθμός επιθέτου </a:t>
            </a:r>
            <a:r>
              <a:rPr lang="el-GR" sz="1800" dirty="0" smtClean="0">
                <a:solidFill>
                  <a:schemeClr val="accent4">
                    <a:lumMod val="75000"/>
                  </a:schemeClr>
                </a:solidFill>
              </a:rPr>
              <a:t>(μονολεκτικά)</a:t>
            </a:r>
            <a:r>
              <a:rPr lang="el-GR" sz="1800" dirty="0" smtClean="0">
                <a:solidFill>
                  <a:schemeClr val="accent4">
                    <a:lumMod val="75000"/>
                  </a:schemeClr>
                </a:solidFill>
                <a:sym typeface="Wingdings" pitchFamily="2" charset="2"/>
              </a:rPr>
              <a:t> </a:t>
            </a:r>
          </a:p>
          <a:p>
            <a:pPr lvl="2"/>
            <a:r>
              <a:rPr lang="el-GR" dirty="0" smtClean="0">
                <a:solidFill>
                  <a:schemeClr val="accent4">
                    <a:lumMod val="75000"/>
                  </a:schemeClr>
                </a:solidFill>
                <a:sym typeface="Wingdings" pitchFamily="2" charset="2"/>
              </a:rPr>
              <a:t>π.χ</a:t>
            </a:r>
            <a:r>
              <a:rPr lang="el-GR" b="1" i="1" dirty="0" smtClean="0">
                <a:solidFill>
                  <a:schemeClr val="accent4">
                    <a:lumMod val="75000"/>
                  </a:schemeClr>
                </a:solidFill>
                <a:sym typeface="Wingdings" pitchFamily="2" charset="2"/>
              </a:rPr>
              <a:t>. ο ψηλότερος </a:t>
            </a:r>
          </a:p>
          <a:p>
            <a:pPr lvl="1"/>
            <a:r>
              <a:rPr lang="el-GR" sz="1800" b="1" dirty="0" smtClean="0">
                <a:solidFill>
                  <a:schemeClr val="accent4">
                    <a:lumMod val="75000"/>
                  </a:schemeClr>
                </a:solidFill>
                <a:sym typeface="Wingdings" pitchFamily="2" charset="2"/>
              </a:rPr>
              <a:t>ΠΕΡΙΦΡΑΣΤΙΚΑ: </a:t>
            </a:r>
            <a:r>
              <a:rPr lang="el-GR" sz="1800" b="1" dirty="0" smtClean="0">
                <a:solidFill>
                  <a:schemeClr val="accent4">
                    <a:lumMod val="75000"/>
                  </a:schemeClr>
                </a:solidFill>
              </a:rPr>
              <a:t>άρθρο+ συγκριτικός βαθμός επιθέτου </a:t>
            </a:r>
            <a:r>
              <a:rPr lang="el-GR" sz="1800" dirty="0" smtClean="0">
                <a:solidFill>
                  <a:schemeClr val="accent4">
                    <a:lumMod val="75000"/>
                  </a:schemeClr>
                </a:solidFill>
              </a:rPr>
              <a:t>(περιφραστικά)</a:t>
            </a:r>
            <a:r>
              <a:rPr lang="el-GR" sz="1800" dirty="0" smtClean="0">
                <a:solidFill>
                  <a:schemeClr val="accent4">
                    <a:lumMod val="75000"/>
                  </a:schemeClr>
                </a:solidFill>
                <a:sym typeface="Wingdings" pitchFamily="2" charset="2"/>
              </a:rPr>
              <a:t> </a:t>
            </a:r>
          </a:p>
          <a:p>
            <a:pPr lvl="2"/>
            <a:r>
              <a:rPr lang="el-GR" dirty="0" smtClean="0">
                <a:solidFill>
                  <a:schemeClr val="accent4">
                    <a:lumMod val="75000"/>
                  </a:schemeClr>
                </a:solidFill>
                <a:sym typeface="Wingdings" pitchFamily="2" charset="2"/>
              </a:rPr>
              <a:t>π.χ. </a:t>
            </a:r>
            <a:r>
              <a:rPr lang="el-GR" b="1" i="1" dirty="0" smtClean="0">
                <a:solidFill>
                  <a:schemeClr val="accent4">
                    <a:lumMod val="75000"/>
                  </a:schemeClr>
                </a:solidFill>
                <a:sym typeface="Wingdings" pitchFamily="2" charset="2"/>
              </a:rPr>
              <a:t>ο πιο ψηλός</a:t>
            </a:r>
          </a:p>
          <a:p>
            <a:pPr lvl="2"/>
            <a:endParaRPr lang="el-GR" b="1" i="1" dirty="0" smtClean="0">
              <a:solidFill>
                <a:schemeClr val="accent4">
                  <a:lumMod val="75000"/>
                </a:schemeClr>
              </a:solidFill>
              <a:sym typeface="Wingdings" pitchFamily="2" charset="2"/>
            </a:endParaRPr>
          </a:p>
          <a:p>
            <a:r>
              <a:rPr lang="el-GR" u="sng" dirty="0" smtClean="0">
                <a:solidFill>
                  <a:schemeClr val="accent4">
                    <a:lumMod val="75000"/>
                  </a:schemeClr>
                </a:solidFill>
              </a:rPr>
              <a:t>Απόλυτος Υπερθετικός βαθμός:</a:t>
            </a:r>
          </a:p>
          <a:p>
            <a:pPr lvl="1"/>
            <a:r>
              <a:rPr lang="el-GR" sz="1800" b="1" dirty="0" smtClean="0">
                <a:solidFill>
                  <a:schemeClr val="accent4">
                    <a:lumMod val="75000"/>
                  </a:schemeClr>
                </a:solidFill>
              </a:rPr>
              <a:t>ΜΟΝΟΛΕΚΤΙΚΑ: θετικός βαθμός ουδετέρου +  -</a:t>
            </a:r>
            <a:r>
              <a:rPr lang="el-GR" sz="1800" b="1" dirty="0" err="1" smtClean="0">
                <a:solidFill>
                  <a:schemeClr val="accent4">
                    <a:lumMod val="75000"/>
                  </a:schemeClr>
                </a:solidFill>
              </a:rPr>
              <a:t>τατος</a:t>
            </a:r>
            <a:r>
              <a:rPr lang="el-GR" sz="18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l-GR" sz="1800" dirty="0" smtClean="0">
                <a:solidFill>
                  <a:schemeClr val="accent4">
                    <a:lumMod val="75000"/>
                  </a:schemeClr>
                </a:solidFill>
                <a:sym typeface="Wingdings" pitchFamily="2" charset="2"/>
              </a:rPr>
              <a:t> </a:t>
            </a:r>
          </a:p>
          <a:p>
            <a:pPr lvl="2"/>
            <a:r>
              <a:rPr lang="el-GR" dirty="0" smtClean="0">
                <a:solidFill>
                  <a:schemeClr val="accent4">
                    <a:lumMod val="75000"/>
                  </a:schemeClr>
                </a:solidFill>
                <a:sym typeface="Wingdings" pitchFamily="2" charset="2"/>
              </a:rPr>
              <a:t>π.χ. (το) ψηλό-</a:t>
            </a:r>
            <a:r>
              <a:rPr lang="el-GR" dirty="0" err="1" smtClean="0">
                <a:solidFill>
                  <a:schemeClr val="accent4">
                    <a:lumMod val="75000"/>
                  </a:schemeClr>
                </a:solidFill>
                <a:sym typeface="Wingdings" pitchFamily="2" charset="2"/>
              </a:rPr>
              <a:t>τατος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  <a:sym typeface="Wingdings" pitchFamily="2" charset="2"/>
              </a:rPr>
              <a:t> = </a:t>
            </a:r>
            <a:r>
              <a:rPr lang="el-GR" b="1" i="1" dirty="0" smtClean="0">
                <a:solidFill>
                  <a:schemeClr val="accent4">
                    <a:lumMod val="75000"/>
                  </a:schemeClr>
                </a:solidFill>
                <a:sym typeface="Wingdings" pitchFamily="2" charset="2"/>
              </a:rPr>
              <a:t>ψηλότατος</a:t>
            </a:r>
          </a:p>
          <a:p>
            <a:pPr lvl="1"/>
            <a:r>
              <a:rPr lang="el-GR" sz="1800" b="1" dirty="0" smtClean="0">
                <a:solidFill>
                  <a:schemeClr val="accent4">
                    <a:lumMod val="75000"/>
                  </a:schemeClr>
                </a:solidFill>
                <a:sym typeface="Wingdings" pitchFamily="2" charset="2"/>
              </a:rPr>
              <a:t>ΠΕΡΙΦΡΑΣΤΙΚΑ: (πάρα) πολύ+ θετικός βαθμός </a:t>
            </a:r>
            <a:r>
              <a:rPr lang="el-GR" sz="1800" dirty="0" smtClean="0">
                <a:solidFill>
                  <a:schemeClr val="accent4">
                    <a:lumMod val="75000"/>
                  </a:schemeClr>
                </a:solidFill>
                <a:sym typeface="Wingdings" pitchFamily="2" charset="2"/>
              </a:rPr>
              <a:t></a:t>
            </a:r>
          </a:p>
          <a:p>
            <a:pPr lvl="2"/>
            <a:r>
              <a:rPr lang="el-GR" dirty="0" smtClean="0">
                <a:solidFill>
                  <a:schemeClr val="accent4">
                    <a:lumMod val="75000"/>
                  </a:schemeClr>
                </a:solidFill>
                <a:sym typeface="Wingdings" pitchFamily="2" charset="2"/>
              </a:rPr>
              <a:t>π.χ. </a:t>
            </a:r>
            <a:r>
              <a:rPr lang="el-GR" b="1" i="1" dirty="0" smtClean="0">
                <a:solidFill>
                  <a:schemeClr val="accent4">
                    <a:lumMod val="75000"/>
                  </a:schemeClr>
                </a:solidFill>
                <a:sym typeface="Wingdings" pitchFamily="2" charset="2"/>
              </a:rPr>
              <a:t>(πάρα) πολύ ψηλός</a:t>
            </a:r>
          </a:p>
          <a:p>
            <a:pPr lvl="2"/>
            <a:endParaRPr lang="el-GR" sz="1100" b="1" i="1" u="wavyDbl" dirty="0" smtClean="0">
              <a:solidFill>
                <a:schemeClr val="accent4">
                  <a:lumMod val="75000"/>
                </a:schemeClr>
              </a:solidFill>
              <a:sym typeface="Wingdings" pitchFamily="2" charset="2"/>
            </a:endParaRPr>
          </a:p>
          <a:p>
            <a:r>
              <a:rPr lang="el-GR" sz="1900" i="1" u="wavyDbl" dirty="0" smtClean="0">
                <a:solidFill>
                  <a:schemeClr val="accent4">
                    <a:lumMod val="75000"/>
                  </a:schemeClr>
                </a:solidFill>
              </a:rPr>
              <a:t>Τα παραθετικά των επιθέτων σε -</a:t>
            </a:r>
            <a:r>
              <a:rPr lang="el-GR" sz="1900" i="1" u="wavyDbl" dirty="0" err="1" smtClean="0">
                <a:solidFill>
                  <a:schemeClr val="accent4">
                    <a:lumMod val="75000"/>
                  </a:schemeClr>
                </a:solidFill>
              </a:rPr>
              <a:t>ύς</a:t>
            </a:r>
            <a:r>
              <a:rPr lang="el-GR" sz="1900" i="1" u="wavyDbl" dirty="0" smtClean="0">
                <a:solidFill>
                  <a:schemeClr val="accent4">
                    <a:lumMod val="75000"/>
                  </a:schemeClr>
                </a:solidFill>
              </a:rPr>
              <a:t>, -</a:t>
            </a:r>
            <a:r>
              <a:rPr lang="el-GR" sz="1900" i="1" u="wavyDbl" dirty="0" err="1" smtClean="0">
                <a:solidFill>
                  <a:schemeClr val="accent4">
                    <a:lumMod val="75000"/>
                  </a:schemeClr>
                </a:solidFill>
              </a:rPr>
              <a:t>ιά</a:t>
            </a:r>
            <a:r>
              <a:rPr lang="el-GR" sz="1900" i="1" u="wavyDbl" dirty="0" smtClean="0">
                <a:solidFill>
                  <a:schemeClr val="accent4">
                    <a:lumMod val="75000"/>
                  </a:schemeClr>
                </a:solidFill>
              </a:rPr>
              <a:t>,- ύ σχηματίζονται με την κατάληξη -</a:t>
            </a:r>
            <a:r>
              <a:rPr lang="el-GR" sz="1900" b="1" i="1" u="wavyDbl" dirty="0" err="1" smtClean="0">
                <a:solidFill>
                  <a:schemeClr val="accent4">
                    <a:lumMod val="75000"/>
                  </a:schemeClr>
                </a:solidFill>
              </a:rPr>
              <a:t>τερος</a:t>
            </a:r>
            <a:r>
              <a:rPr lang="el-GR" sz="1900" b="1" i="1" u="wavyDbl" dirty="0" smtClean="0">
                <a:solidFill>
                  <a:schemeClr val="accent4">
                    <a:lumMod val="75000"/>
                  </a:schemeClr>
                </a:solidFill>
              </a:rPr>
              <a:t>, -</a:t>
            </a:r>
            <a:r>
              <a:rPr lang="el-GR" sz="1900" b="1" i="1" u="wavyDbl" dirty="0" err="1" smtClean="0">
                <a:solidFill>
                  <a:schemeClr val="accent4">
                    <a:lumMod val="75000"/>
                  </a:schemeClr>
                </a:solidFill>
              </a:rPr>
              <a:t>ύτατος</a:t>
            </a:r>
            <a:r>
              <a:rPr lang="el-GR" sz="1900" b="1" i="1" u="wavyDbl" dirty="0" smtClean="0">
                <a:solidFill>
                  <a:schemeClr val="accent4">
                    <a:lumMod val="75000"/>
                  </a:schemeClr>
                </a:solidFill>
              </a:rPr>
              <a:t>. </a:t>
            </a:r>
            <a:r>
              <a:rPr lang="el-GR" sz="1900" i="1" u="wavyDbl" dirty="0" smtClean="0">
                <a:solidFill>
                  <a:schemeClr val="accent4">
                    <a:lumMod val="75000"/>
                  </a:schemeClr>
                </a:solidFill>
              </a:rPr>
              <a:t>Π.χ. πλατύς, πλατύτερος, πλατύτατος.</a:t>
            </a:r>
            <a:endParaRPr lang="el-GR" sz="1900" b="1" i="1" u="wavyDbl" dirty="0" smtClean="0">
              <a:solidFill>
                <a:schemeClr val="accent4">
                  <a:lumMod val="75000"/>
                </a:schemeClr>
              </a:solidFill>
              <a:sym typeface="Wingdings" pitchFamily="2" charset="2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   Ο σχηματισμών των 3 βαθμών (2)</a:t>
            </a:r>
            <a:endParaRPr lang="el-GR" dirty="0"/>
          </a:p>
        </p:txBody>
      </p:sp>
      <p:pic>
        <p:nvPicPr>
          <p:cNvPr id="4" name="Picture 2" descr="C:\Users\ολινα\Desktop\Teacherland\εικόνες\housefly-155460_64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980728"/>
            <a:ext cx="1395155" cy="1440160"/>
          </a:xfrm>
          <a:prstGeom prst="rect">
            <a:avLst/>
          </a:prstGeom>
          <a:noFill/>
        </p:spPr>
      </p:pic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3786691" cy="365125"/>
          </a:xfrm>
        </p:spPr>
        <p:txBody>
          <a:bodyPr/>
          <a:lstStyle/>
          <a:p>
            <a:r>
              <a:rPr lang="el-GR" sz="1050" dirty="0" smtClean="0">
                <a:solidFill>
                  <a:schemeClr val="tx1"/>
                </a:solidFill>
              </a:rPr>
              <a:t>Εικόνες: </a:t>
            </a:r>
            <a:r>
              <a:rPr lang="en-GB" sz="1050" dirty="0" smtClean="0">
                <a:solidFill>
                  <a:schemeClr val="tx1"/>
                </a:solidFill>
              </a:rPr>
              <a:t>https://pixabay.com</a:t>
            </a:r>
            <a:endParaRPr lang="el-GR" sz="1050" dirty="0">
              <a:solidFill>
                <a:schemeClr val="tx1"/>
              </a:solidFill>
            </a:endParaRPr>
          </a:p>
        </p:txBody>
      </p:sp>
      <p:pic>
        <p:nvPicPr>
          <p:cNvPr id="6" name="Picture 2" descr="C:\Users\olina\Desktop\Teacherland\εικόνες\grammatikh png black (1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9586" y="285728"/>
            <a:ext cx="1000100" cy="474334"/>
          </a:xfrm>
          <a:prstGeom prst="rect">
            <a:avLst/>
          </a:prstGeom>
          <a:noFill/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683568" y="1700808"/>
            <a:ext cx="8136904" cy="4608512"/>
          </a:xfrm>
        </p:spPr>
        <p:txBody>
          <a:bodyPr>
            <a:normAutofit/>
          </a:bodyPr>
          <a:lstStyle/>
          <a:p>
            <a:pPr lvl="1" algn="just">
              <a:buNone/>
            </a:pPr>
            <a:endParaRPr lang="el-GR" dirty="0" smtClean="0"/>
          </a:p>
          <a:p>
            <a:pPr algn="just"/>
            <a:r>
              <a:rPr lang="el-GR" b="1" dirty="0" smtClean="0"/>
              <a:t>Συνοπτικά, ας δούμε τον πίνακα.</a:t>
            </a:r>
          </a:p>
          <a:p>
            <a:pPr algn="just"/>
            <a:endParaRPr lang="el-GR" dirty="0" smtClean="0"/>
          </a:p>
          <a:p>
            <a:pPr algn="just"/>
            <a:endParaRPr lang="el-GR" dirty="0" smtClean="0"/>
          </a:p>
          <a:p>
            <a:pPr algn="just"/>
            <a:endParaRPr lang="el-GR" sz="2200" dirty="0" smtClean="0"/>
          </a:p>
          <a:p>
            <a:pPr algn="just"/>
            <a:endParaRPr lang="el-GR" sz="2200" dirty="0" smtClean="0"/>
          </a:p>
          <a:p>
            <a:pPr algn="just"/>
            <a:endParaRPr lang="el-GR" sz="2200" dirty="0" smtClean="0"/>
          </a:p>
          <a:p>
            <a:pPr algn="just"/>
            <a:endParaRPr lang="el-GR" sz="2200" dirty="0" smtClean="0"/>
          </a:p>
          <a:p>
            <a:pPr algn="just">
              <a:buNone/>
            </a:pPr>
            <a:endParaRPr lang="el-GR" sz="2200" dirty="0" smtClean="0"/>
          </a:p>
          <a:p>
            <a:pPr algn="just">
              <a:buNone/>
            </a:pPr>
            <a:endParaRPr lang="el-GR" sz="2300" dirty="0" smtClean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   Ο σχηματισμών των 3 βαθμών (3)</a:t>
            </a:r>
            <a:endParaRPr lang="el-GR" dirty="0"/>
          </a:p>
        </p:txBody>
      </p:sp>
      <p:pic>
        <p:nvPicPr>
          <p:cNvPr id="4" name="Picture 2" descr="C:\Users\ολινα\Desktop\Teacherland\εικόνες\housefly-155460_64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980728"/>
            <a:ext cx="1395155" cy="1440160"/>
          </a:xfrm>
          <a:prstGeom prst="rect">
            <a:avLst/>
          </a:prstGeom>
          <a:noFill/>
        </p:spPr>
      </p:pic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611560" y="2636912"/>
          <a:ext cx="8064897" cy="1893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2721"/>
                <a:gridCol w="1075855"/>
                <a:gridCol w="1520200"/>
                <a:gridCol w="1743762"/>
                <a:gridCol w="2252359"/>
              </a:tblGrid>
              <a:tr h="629457"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ΘΕΤΙΚΟΣ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ΣΥΓΚΡΙΤΙΚΟΣ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ΣΧΕΤΙΚΟΣ ΥΠΕΡΘΕΤΙΚΟΣ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ΑΠΟΛΥΤΟΣ ΥΠΕΡΘΕΤΙΚΟΣ</a:t>
                      </a:r>
                      <a:endParaRPr lang="el-GR" dirty="0"/>
                    </a:p>
                  </a:txBody>
                  <a:tcPr/>
                </a:tc>
              </a:tr>
              <a:tr h="629457">
                <a:tc>
                  <a:txBody>
                    <a:bodyPr/>
                    <a:lstStyle/>
                    <a:p>
                      <a:pPr algn="ctr"/>
                      <a:r>
                        <a:rPr lang="el-GR" sz="1500" dirty="0" smtClean="0"/>
                        <a:t>ΜΟΝΟΛΕΚΤΙΚΑ</a:t>
                      </a:r>
                      <a:endParaRPr lang="el-GR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ψηλός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ψηλότερος</a:t>
                      </a:r>
                    </a:p>
                    <a:p>
                      <a:pPr algn="ctr"/>
                      <a:r>
                        <a:rPr lang="el-GR" dirty="0" smtClean="0"/>
                        <a:t> ή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ο ψηλότερος</a:t>
                      </a:r>
                      <a:r>
                        <a:rPr lang="el-GR" baseline="0" dirty="0" smtClean="0"/>
                        <a:t> </a:t>
                      </a:r>
                    </a:p>
                    <a:p>
                      <a:pPr algn="ctr"/>
                      <a:r>
                        <a:rPr lang="el-GR" dirty="0" smtClean="0"/>
                        <a:t>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ψηλότατος</a:t>
                      </a:r>
                    </a:p>
                    <a:p>
                      <a:pPr algn="ctr"/>
                      <a:r>
                        <a:rPr lang="el-GR" dirty="0" smtClean="0"/>
                        <a:t> ή</a:t>
                      </a:r>
                      <a:endParaRPr lang="el-GR" dirty="0"/>
                    </a:p>
                  </a:txBody>
                  <a:tcPr/>
                </a:tc>
              </a:tr>
              <a:tr h="613294">
                <a:tc>
                  <a:txBody>
                    <a:bodyPr/>
                    <a:lstStyle/>
                    <a:p>
                      <a:pPr algn="ctr"/>
                      <a:r>
                        <a:rPr lang="el-GR" sz="1500" dirty="0" smtClean="0"/>
                        <a:t>ΠΕΡΙΦΡΑΣΤΙΚΑ</a:t>
                      </a:r>
                      <a:endParaRPr lang="el-GR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πιο ψηλός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ο</a:t>
                      </a:r>
                      <a:r>
                        <a:rPr lang="el-GR" baseline="0" dirty="0" smtClean="0"/>
                        <a:t> πιο ψηλός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(πάρα) πολύ ψηλός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323528" y="4869160"/>
            <a:ext cx="8640960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100" b="1" dirty="0" smtClean="0">
                <a:solidFill>
                  <a:schemeClr val="accent4">
                    <a:lumMod val="75000"/>
                  </a:schemeClr>
                </a:solidFill>
              </a:rPr>
              <a:t>ΠΡΟΣΟΧΗ! </a:t>
            </a:r>
            <a:r>
              <a:rPr lang="el-GR" b="1" dirty="0" smtClean="0">
                <a:solidFill>
                  <a:schemeClr val="accent4">
                    <a:lumMod val="75000"/>
                  </a:schemeClr>
                </a:solidFill>
              </a:rPr>
              <a:t>Δεν έχουν συγκριτικό και υπερθετικό βαθμό τα επίθετα που σημαίνουν: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ύλη: χρυσός, πλαστικός, γυάλινος κτλ.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καταγωγή ή συγγένεια: αδερφικός, κρητικός κτλ.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τόπο ή χρόνο: γήινος, θαλασσινός, αυριανός κτλ.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κατάσταση που δεν αλλάζει: ολόκληρος, μισός, ζωντανός, άδειος κτλ.</a:t>
            </a:r>
          </a:p>
          <a:p>
            <a:pPr algn="just">
              <a:buNone/>
            </a:pPr>
            <a:endParaRPr lang="el-GR" dirty="0" smtClean="0"/>
          </a:p>
        </p:txBody>
      </p:sp>
      <p:sp>
        <p:nvSpPr>
          <p:cNvPr id="7" name="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79512" y="6492875"/>
            <a:ext cx="3786691" cy="365125"/>
          </a:xfrm>
        </p:spPr>
        <p:txBody>
          <a:bodyPr/>
          <a:lstStyle/>
          <a:p>
            <a:r>
              <a:rPr lang="el-GR" sz="1050" dirty="0" smtClean="0">
                <a:solidFill>
                  <a:schemeClr val="tx1"/>
                </a:solidFill>
              </a:rPr>
              <a:t>Εικόνες: </a:t>
            </a:r>
            <a:r>
              <a:rPr lang="en-GB" sz="1050" dirty="0" smtClean="0">
                <a:solidFill>
                  <a:schemeClr val="tx1"/>
                </a:solidFill>
              </a:rPr>
              <a:t>https://pixabay.com</a:t>
            </a:r>
            <a:endParaRPr lang="el-GR" sz="1050" dirty="0">
              <a:solidFill>
                <a:schemeClr val="tx1"/>
              </a:solidFill>
            </a:endParaRPr>
          </a:p>
        </p:txBody>
      </p:sp>
      <p:pic>
        <p:nvPicPr>
          <p:cNvPr id="8" name="Picture 2" descr="C:\Users\olina\Desktop\Teacherland\εικόνες\grammatikh png black (1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9586" y="285728"/>
            <a:ext cx="1000100" cy="474334"/>
          </a:xfrm>
          <a:prstGeom prst="rect">
            <a:avLst/>
          </a:prstGeom>
          <a:noFill/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8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1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4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5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/>
      <p:bldP spid="6" grpId="1" build="allAtOnce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1043608" y="3573016"/>
          <a:ext cx="7408863" cy="286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9621"/>
                <a:gridCol w="2469621"/>
                <a:gridCol w="2469621"/>
              </a:tblGrid>
              <a:tr h="149736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ΘΕΤΙΚΟΣ</a:t>
                      </a:r>
                      <a:endParaRPr lang="el-GR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ΣΥΓΚΡΙΤΙΚΟΣ</a:t>
                      </a:r>
                      <a:endParaRPr lang="el-GR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ΥΠΕΡΘΕΤΙΚΟΣ</a:t>
                      </a:r>
                      <a:endParaRPr lang="el-GR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καλός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καλύτερος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άριστος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κακός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χειρότερος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-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πολύς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περισσότερος (πιότερος)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-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λίγος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λιγότερος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ελάχιστος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μεγάλος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μεγαλύτερος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μέγιστος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μικρός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μικρότερος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ελάχιστος</a:t>
                      </a:r>
                      <a:r>
                        <a:rPr lang="el-GR" baseline="0" dirty="0" smtClean="0"/>
                        <a:t> </a:t>
                      </a:r>
                      <a:endParaRPr lang="el-GR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Τα ανώμαλα παραθετικά</a:t>
            </a:r>
            <a:endParaRPr lang="el-GR" dirty="0"/>
          </a:p>
        </p:txBody>
      </p:sp>
      <p:pic>
        <p:nvPicPr>
          <p:cNvPr id="4" name="Picture 2" descr="C:\Users\ολινα\Desktop\Teacherland\εικόνες\housefly-155460_64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980728"/>
            <a:ext cx="1395155" cy="1440160"/>
          </a:xfrm>
          <a:prstGeom prst="rect">
            <a:avLst/>
          </a:prstGeom>
          <a:noFill/>
        </p:spPr>
      </p:pic>
      <p:sp>
        <p:nvSpPr>
          <p:cNvPr id="9" name="8 - Ορθογώνιο"/>
          <p:cNvSpPr/>
          <p:nvPr/>
        </p:nvSpPr>
        <p:spPr>
          <a:xfrm>
            <a:off x="971600" y="2348880"/>
            <a:ext cx="748883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ü"/>
            </a:pPr>
            <a:r>
              <a:rPr lang="el-GR" sz="2200" dirty="0" smtClean="0">
                <a:solidFill>
                  <a:schemeClr val="accent4">
                    <a:lumMod val="75000"/>
                  </a:schemeClr>
                </a:solidFill>
              </a:rPr>
              <a:t>Κάποια επίθετα σχηματίζουν τα μονολεκτικά παραθετικά τους με διαφορετικό τρόπο.</a:t>
            </a:r>
          </a:p>
          <a:p>
            <a:pPr algn="just">
              <a:buFont typeface="Wingdings" pitchFamily="2" charset="2"/>
              <a:buChar char="ü"/>
            </a:pPr>
            <a:r>
              <a:rPr lang="el-GR" sz="2200" dirty="0" smtClean="0">
                <a:solidFill>
                  <a:schemeClr val="accent4">
                    <a:lumMod val="75000"/>
                  </a:schemeClr>
                </a:solidFill>
              </a:rPr>
              <a:t>Ορισμένα από αυτά είναι τα παρακάτω:</a:t>
            </a:r>
            <a:endParaRPr lang="el-GR" sz="2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79512" y="6492875"/>
            <a:ext cx="3786691" cy="365125"/>
          </a:xfrm>
        </p:spPr>
        <p:txBody>
          <a:bodyPr/>
          <a:lstStyle/>
          <a:p>
            <a:r>
              <a:rPr lang="el-GR" sz="1050" dirty="0" smtClean="0">
                <a:solidFill>
                  <a:schemeClr val="tx1"/>
                </a:solidFill>
              </a:rPr>
              <a:t>Εικόνες: </a:t>
            </a:r>
            <a:r>
              <a:rPr lang="en-GB" sz="1050" dirty="0" smtClean="0">
                <a:solidFill>
                  <a:schemeClr val="tx1"/>
                </a:solidFill>
              </a:rPr>
              <a:t>https://pixabay.com</a:t>
            </a:r>
            <a:endParaRPr lang="el-GR" sz="1050" dirty="0">
              <a:solidFill>
                <a:schemeClr val="tx1"/>
              </a:solidFill>
            </a:endParaRPr>
          </a:p>
        </p:txBody>
      </p:sp>
      <p:pic>
        <p:nvPicPr>
          <p:cNvPr id="7" name="Picture 2" descr="C:\Users\olina\Desktop\Teacherland\εικόνες\grammatikh png black (1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9586" y="285728"/>
            <a:ext cx="1000100" cy="474334"/>
          </a:xfrm>
          <a:prstGeom prst="rect">
            <a:avLst/>
          </a:prstGeom>
          <a:noFill/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323528" y="2492896"/>
            <a:ext cx="8496944" cy="410445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  <a:t>Να συμπληρώσετε τα παρακάτω κενά με τον κατάλληλο μονολεκτικό τύπο του συγκριτικού ή του υπερθετικού βαθμού των επιθέτων που βρίσκονται στις παρενθέσεις:</a:t>
            </a:r>
          </a:p>
          <a:p>
            <a:endParaRPr lang="el-GR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α) Ο Δημήτρης έφαγε ________________ (λίγος)  φρυγανιές γιατί πονούσε η κοιλιά του.</a:t>
            </a:r>
          </a:p>
          <a:p>
            <a:pPr>
              <a:buNone/>
            </a:pP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β) Αυτές είναι ________________ (καλός) διακοπές της ζωής μου. </a:t>
            </a:r>
          </a:p>
          <a:p>
            <a:pPr>
              <a:buNone/>
            </a:pP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γ) Διάβασα ________________ (πολύ) ώρες απ’ όσο υπολόγιζα.</a:t>
            </a:r>
          </a:p>
          <a:p>
            <a:pPr>
              <a:buNone/>
            </a:pP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δ) Η ________________ (μεγάλος) κόρη της είναι ________________ (κακός) μαθήτρια από την μικρή.</a:t>
            </a:r>
          </a:p>
          <a:p>
            <a:pPr>
              <a:buNone/>
            </a:pP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ε) Η τούρτα των γενεθλίων μου ήταν ________________ (νόστιμος). </a:t>
            </a:r>
          </a:p>
          <a:p>
            <a:pPr>
              <a:buNone/>
            </a:pP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στ) Ο Γιάννης είναι ________________  (έξυπνος) από τον Αλμπέρτο.</a:t>
            </a:r>
          </a:p>
          <a:p>
            <a:pPr>
              <a:buNone/>
            </a:pP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ζ) Στον Ειρηνικό ωκεανό βρίσκεται ________________ (βαθύς) σημείο των ωκεανών της γης.</a:t>
            </a:r>
            <a:endParaRPr lang="el-G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Για να δούμε τι μάθαμε…</a:t>
            </a:r>
            <a:endParaRPr lang="el-GR" dirty="0"/>
          </a:p>
        </p:txBody>
      </p:sp>
      <p:pic>
        <p:nvPicPr>
          <p:cNvPr id="4" name="Picture 2" descr="C:\Users\ολινα\Desktop\Teacherland\εικόνες\housefly-155460_64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980728"/>
            <a:ext cx="1395155" cy="1440160"/>
          </a:xfrm>
          <a:prstGeom prst="rect">
            <a:avLst/>
          </a:prstGeom>
          <a:noFill/>
        </p:spPr>
      </p:pic>
      <p:sp>
        <p:nvSpPr>
          <p:cNvPr id="5" name="4 - Ορθογώνιο"/>
          <p:cNvSpPr/>
          <p:nvPr/>
        </p:nvSpPr>
        <p:spPr>
          <a:xfrm>
            <a:off x="2843808" y="3501008"/>
            <a:ext cx="1944216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λιγότερες</a:t>
            </a:r>
            <a:endParaRPr lang="el-GR" sz="2000" b="1" dirty="0"/>
          </a:p>
        </p:txBody>
      </p:sp>
      <p:sp>
        <p:nvSpPr>
          <p:cNvPr id="6" name="5 - Ορθογώνιο"/>
          <p:cNvSpPr/>
          <p:nvPr/>
        </p:nvSpPr>
        <p:spPr>
          <a:xfrm>
            <a:off x="1691680" y="4437112"/>
            <a:ext cx="2088232" cy="21602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περισσότερες</a:t>
            </a:r>
            <a:endParaRPr lang="el-GR" sz="2000" b="1" dirty="0"/>
          </a:p>
        </p:txBody>
      </p:sp>
      <p:sp>
        <p:nvSpPr>
          <p:cNvPr id="7" name="6 - Ορθογώνιο"/>
          <p:cNvSpPr/>
          <p:nvPr/>
        </p:nvSpPr>
        <p:spPr>
          <a:xfrm>
            <a:off x="899592" y="4725144"/>
            <a:ext cx="1944216" cy="21602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μεγαλύτερη</a:t>
            </a:r>
            <a:endParaRPr lang="el-GR" sz="2000" b="1" dirty="0"/>
          </a:p>
        </p:txBody>
      </p:sp>
      <p:sp>
        <p:nvSpPr>
          <p:cNvPr id="8" name="7 - Ορθογώνιο"/>
          <p:cNvSpPr/>
          <p:nvPr/>
        </p:nvSpPr>
        <p:spPr>
          <a:xfrm>
            <a:off x="5940152" y="4725144"/>
            <a:ext cx="1944216" cy="21602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χειρότερη</a:t>
            </a:r>
            <a:endParaRPr lang="el-GR" sz="2000" b="1" dirty="0"/>
          </a:p>
        </p:txBody>
      </p:sp>
      <p:sp>
        <p:nvSpPr>
          <p:cNvPr id="9" name="8 - Ορθογώνιο"/>
          <p:cNvSpPr/>
          <p:nvPr/>
        </p:nvSpPr>
        <p:spPr>
          <a:xfrm>
            <a:off x="4716016" y="5301208"/>
            <a:ext cx="1728192" cy="21602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νοστιμότατη</a:t>
            </a:r>
            <a:endParaRPr lang="el-GR" sz="2000" b="1" dirty="0"/>
          </a:p>
        </p:txBody>
      </p:sp>
      <p:sp>
        <p:nvSpPr>
          <p:cNvPr id="10" name="9 - Ορθογώνιο"/>
          <p:cNvSpPr/>
          <p:nvPr/>
        </p:nvSpPr>
        <p:spPr>
          <a:xfrm>
            <a:off x="4283968" y="5877272"/>
            <a:ext cx="1944216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το βαθύτερο</a:t>
            </a:r>
            <a:endParaRPr lang="el-GR" sz="2000" b="1" dirty="0"/>
          </a:p>
        </p:txBody>
      </p:sp>
      <p:sp>
        <p:nvSpPr>
          <p:cNvPr id="11" name="10 - Ορθογώνιο"/>
          <p:cNvSpPr/>
          <p:nvPr/>
        </p:nvSpPr>
        <p:spPr>
          <a:xfrm>
            <a:off x="2555776" y="5661248"/>
            <a:ext cx="1944216" cy="14401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εξυπνότερος</a:t>
            </a:r>
            <a:endParaRPr lang="el-GR" sz="2000" b="1" dirty="0"/>
          </a:p>
        </p:txBody>
      </p:sp>
      <p:sp>
        <p:nvSpPr>
          <p:cNvPr id="12" name="11 - Ορθογώνιο"/>
          <p:cNvSpPr/>
          <p:nvPr/>
        </p:nvSpPr>
        <p:spPr>
          <a:xfrm>
            <a:off x="2051720" y="4077072"/>
            <a:ext cx="1944216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οι καλύτερες</a:t>
            </a:r>
            <a:endParaRPr lang="el-GR" sz="2000" b="1" dirty="0"/>
          </a:p>
        </p:txBody>
      </p:sp>
      <p:sp>
        <p:nvSpPr>
          <p:cNvPr id="13" name="12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79512" y="6492875"/>
            <a:ext cx="3786691" cy="365125"/>
          </a:xfrm>
        </p:spPr>
        <p:txBody>
          <a:bodyPr/>
          <a:lstStyle/>
          <a:p>
            <a:r>
              <a:rPr lang="el-GR" sz="1050" dirty="0" smtClean="0">
                <a:solidFill>
                  <a:schemeClr val="tx1"/>
                </a:solidFill>
              </a:rPr>
              <a:t>Εικόνες: </a:t>
            </a:r>
            <a:r>
              <a:rPr lang="en-GB" sz="1050" dirty="0" smtClean="0">
                <a:solidFill>
                  <a:schemeClr val="tx1"/>
                </a:solidFill>
              </a:rPr>
              <a:t>https://pixabay.com</a:t>
            </a:r>
            <a:endParaRPr lang="el-GR" sz="1050" dirty="0">
              <a:solidFill>
                <a:schemeClr val="tx1"/>
              </a:solidFill>
            </a:endParaRPr>
          </a:p>
        </p:txBody>
      </p:sp>
      <p:pic>
        <p:nvPicPr>
          <p:cNvPr id="14" name="Picture 2" descr="C:\Users\olina\Desktop\Teacherland\εικόνες\grammatikh png black (1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9586" y="285728"/>
            <a:ext cx="1000100" cy="474334"/>
          </a:xfrm>
          <a:prstGeom prst="rect">
            <a:avLst/>
          </a:prstGeom>
          <a:noFill/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uiExpand="1" build="p"/>
      <p:bldP spid="7" grpId="0" uiExpand="1" build="p"/>
      <p:bldP spid="8" grpId="0" uiExpand="1" build="p"/>
      <p:bldP spid="9" grpId="0" uiExpand="1" build="p"/>
      <p:bldP spid="10" grpId="0" uiExpand="1" build="p"/>
      <p:bldP spid="11" grpId="0" uiExpand="1" build="p"/>
      <p:bldP spid="12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4Engl">
  <a:themeElements>
    <a:clrScheme name="Προσαρμοσμένος 32">
      <a:dk1>
        <a:srgbClr val="000000"/>
      </a:dk1>
      <a:lt1>
        <a:srgbClr val="FFFFFF"/>
      </a:lt1>
      <a:dk2>
        <a:srgbClr val="36FF91"/>
      </a:dk2>
      <a:lt2>
        <a:srgbClr val="EEECE1"/>
      </a:lt2>
      <a:accent1>
        <a:srgbClr val="1CFF83"/>
      </a:accent1>
      <a:accent2>
        <a:srgbClr val="00B050"/>
      </a:accent2>
      <a:accent3>
        <a:srgbClr val="00B050"/>
      </a:accent3>
      <a:accent4>
        <a:srgbClr val="00843C"/>
      </a:accent4>
      <a:accent5>
        <a:srgbClr val="00843C"/>
      </a:accent5>
      <a:accent6>
        <a:srgbClr val="009A45"/>
      </a:accent6>
      <a:hlink>
        <a:srgbClr val="0000FF"/>
      </a:hlink>
      <a:folHlink>
        <a:srgbClr val="800080"/>
      </a:folHlink>
    </a:clrScheme>
    <a:fontScheme name="Κυματομορφή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Κυματομορφή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heme4Engl" id="{B9E6B13B-6663-B146-AD5A-4684454FFBA1}" vid="{18BA6875-0D4B-044C-8973-E7A4D3749696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Theme4Engl</Template>
  <TotalTime>1550</TotalTime>
  <Words>730</Words>
  <Application>Microsoft Office PowerPoint</Application>
  <PresentationFormat>Προβολή στην οθόνη (4:3)</PresentationFormat>
  <Paragraphs>151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Theme4Engl</vt:lpstr>
      <vt:lpstr>Οι βαθμοί των επιθέτων</vt:lpstr>
      <vt:lpstr>Οι βαθμοί των επιθέτων</vt:lpstr>
      <vt:lpstr>Οι βαθμοί των επιθέτων (1)</vt:lpstr>
      <vt:lpstr>Οι βαθμοί των επιθέτων (2)</vt:lpstr>
      <vt:lpstr>   Ο σχηματισμών των 3 βαθμών (1)</vt:lpstr>
      <vt:lpstr>   Ο σχηματισμών των 3 βαθμών (2)</vt:lpstr>
      <vt:lpstr>   Ο σχηματισμών των 3 βαθμών (3)</vt:lpstr>
      <vt:lpstr>Τα ανώμαλα παραθετικά</vt:lpstr>
      <vt:lpstr>Για να δούμε τι μάθαμε…</vt:lpstr>
      <vt:lpstr>Για να δούμε τι μάθαμε…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johnhelen</dc:creator>
  <cp:lastModifiedBy>olina</cp:lastModifiedBy>
  <cp:revision>64</cp:revision>
  <dcterms:created xsi:type="dcterms:W3CDTF">2016-01-23T17:31:21Z</dcterms:created>
  <dcterms:modified xsi:type="dcterms:W3CDTF">2018-01-21T18:59:15Z</dcterms:modified>
</cp:coreProperties>
</file>