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
  </p:notesMasterIdLst>
  <p:sldIdLst>
    <p:sldId id="256" r:id="rId2"/>
    <p:sldId id="407" r:id="rId3"/>
    <p:sldId id="447" r:id="rId4"/>
    <p:sldId id="443" r:id="rId5"/>
    <p:sldId id="449" r:id="rId6"/>
    <p:sldId id="450" r:id="rId7"/>
    <p:sldId id="452" r:id="rId8"/>
    <p:sldId id="451" r:id="rId9"/>
    <p:sldId id="453" r:id="rId10"/>
    <p:sldId id="457" r:id="rId11"/>
    <p:sldId id="446" r:id="rId12"/>
    <p:sldId id="445" r:id="rId13"/>
    <p:sldId id="456" r:id="rId14"/>
    <p:sldId id="458" r:id="rId15"/>
    <p:sldId id="459" r:id="rId16"/>
    <p:sldId id="460" r:id="rId17"/>
    <p:sldId id="461" r:id="rId18"/>
    <p:sldId id="454" r:id="rId19"/>
    <p:sldId id="438" r:id="rId20"/>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Calibri" pitchFamily="34" charset="0"/>
        <a:ea typeface="ＭＳ Ｐゴシック" pitchFamily="34" charset="-128"/>
        <a:cs typeface="+mn-cs"/>
      </a:defRPr>
    </a:lvl1pPr>
    <a:lvl2pPr marL="457200" algn="l" rtl="0" fontAlgn="base">
      <a:spcBef>
        <a:spcPct val="0"/>
      </a:spcBef>
      <a:spcAft>
        <a:spcPct val="0"/>
      </a:spcAft>
      <a:defRPr kern="1200">
        <a:solidFill>
          <a:schemeClr val="tx1"/>
        </a:solidFill>
        <a:latin typeface="Calibri" pitchFamily="34" charset="0"/>
        <a:ea typeface="ＭＳ Ｐゴシック" pitchFamily="34" charset="-128"/>
        <a:cs typeface="+mn-cs"/>
      </a:defRPr>
    </a:lvl2pPr>
    <a:lvl3pPr marL="914400" algn="l" rtl="0" fontAlgn="base">
      <a:spcBef>
        <a:spcPct val="0"/>
      </a:spcBef>
      <a:spcAft>
        <a:spcPct val="0"/>
      </a:spcAft>
      <a:defRPr kern="1200">
        <a:solidFill>
          <a:schemeClr val="tx1"/>
        </a:solidFill>
        <a:latin typeface="Calibri" pitchFamily="34" charset="0"/>
        <a:ea typeface="ＭＳ Ｐゴシック" pitchFamily="34" charset="-128"/>
        <a:cs typeface="+mn-cs"/>
      </a:defRPr>
    </a:lvl3pPr>
    <a:lvl4pPr marL="1371600" algn="l" rtl="0" fontAlgn="base">
      <a:spcBef>
        <a:spcPct val="0"/>
      </a:spcBef>
      <a:spcAft>
        <a:spcPct val="0"/>
      </a:spcAft>
      <a:defRPr kern="1200">
        <a:solidFill>
          <a:schemeClr val="tx1"/>
        </a:solidFill>
        <a:latin typeface="Calibri" pitchFamily="34" charset="0"/>
        <a:ea typeface="ＭＳ Ｐゴシック" pitchFamily="34" charset="-128"/>
        <a:cs typeface="+mn-cs"/>
      </a:defRPr>
    </a:lvl4pPr>
    <a:lvl5pPr marL="1828800" algn="l" rtl="0" fontAlgn="base">
      <a:spcBef>
        <a:spcPct val="0"/>
      </a:spcBef>
      <a:spcAft>
        <a:spcPct val="0"/>
      </a:spcAft>
      <a:defRPr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kern="1200">
        <a:solidFill>
          <a:schemeClr val="tx1"/>
        </a:solidFill>
        <a:latin typeface="Calibri" pitchFamily="34" charset="0"/>
        <a:ea typeface="ＭＳ Ｐゴシック" pitchFamily="34" charset="-128"/>
        <a:cs typeface="+mn-cs"/>
      </a:defRPr>
    </a:lvl6pPr>
    <a:lvl7pPr marL="2743200" algn="l" defTabSz="914400" rtl="0" eaLnBrk="1" latinLnBrk="0" hangingPunct="1">
      <a:defRPr kern="1200">
        <a:solidFill>
          <a:schemeClr val="tx1"/>
        </a:solidFill>
        <a:latin typeface="Calibri" pitchFamily="34" charset="0"/>
        <a:ea typeface="ＭＳ Ｐゴシック" pitchFamily="34" charset="-128"/>
        <a:cs typeface="+mn-cs"/>
      </a:defRPr>
    </a:lvl7pPr>
    <a:lvl8pPr marL="3200400" algn="l" defTabSz="914400" rtl="0" eaLnBrk="1" latinLnBrk="0" hangingPunct="1">
      <a:defRPr kern="1200">
        <a:solidFill>
          <a:schemeClr val="tx1"/>
        </a:solidFill>
        <a:latin typeface="Calibri" pitchFamily="34" charset="0"/>
        <a:ea typeface="ＭＳ Ｐゴシック" pitchFamily="34" charset="-128"/>
        <a:cs typeface="+mn-cs"/>
      </a:defRPr>
    </a:lvl8pPr>
    <a:lvl9pPr marL="3657600" algn="l" defTabSz="914400" rtl="0" eaLnBrk="1" latinLnBrk="0" hangingPunct="1">
      <a:defRPr kern="1200">
        <a:solidFill>
          <a:schemeClr val="tx1"/>
        </a:solidFill>
        <a:latin typeface="Calibri"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660"/>
  </p:normalViewPr>
  <p:slideViewPr>
    <p:cSldViewPr>
      <p:cViewPr varScale="1">
        <p:scale>
          <a:sx n="68" d="100"/>
          <a:sy n="68" d="100"/>
        </p:scale>
        <p:origin x="-1428"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charset="-128"/>
              </a:defRPr>
            </a:lvl1pPr>
          </a:lstStyle>
          <a:p>
            <a:pPr>
              <a:defRPr/>
            </a:pPr>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ＭＳ Ｐゴシック" charset="-128"/>
              </a:defRPr>
            </a:lvl1pPr>
          </a:lstStyle>
          <a:p>
            <a:pPr>
              <a:defRPr/>
            </a:pPr>
            <a:fld id="{F2E446A8-820E-4A31-B238-2D1AC899381A}" type="datetimeFigureOut">
              <a:rPr lang="el-GR"/>
              <a:pPr>
                <a:defRPr/>
              </a:pPr>
              <a:t>19/9/2015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noProof="0" smtClean="0"/>
              <a:t>Στυλ υποδείγματος κειμένου</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charset="-128"/>
              </a:defRPr>
            </a:lvl1pPr>
          </a:lstStyle>
          <a:p>
            <a:pPr>
              <a:defRPr/>
            </a:pPr>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ＭＳ Ｐゴシック" charset="-128"/>
              </a:defRPr>
            </a:lvl1pPr>
          </a:lstStyle>
          <a:p>
            <a:pPr>
              <a:defRPr/>
            </a:pPr>
            <a:fld id="{423F5251-FD3D-445A-84BC-649BEF8E7A78}"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681" y="4499676"/>
              <a:ext cx="4295219"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l-GR"/>
            </a:p>
          </p:txBody>
        </p:sp>
        <p:sp>
          <p:nvSpPr>
            <p:cNvPr id="7" name="Freeform 18"/>
            <p:cNvSpPr>
              <a:spLocks/>
            </p:cNvSpPr>
            <p:nvPr/>
          </p:nvSpPr>
          <p:spPr bwMode="hidden">
            <a:xfrm>
              <a:off x="-308538" y="4319027"/>
              <a:ext cx="8280254" cy="1208092"/>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l-GR"/>
            </a:p>
          </p:txBody>
        </p:sp>
        <p:sp>
          <p:nvSpPr>
            <p:cNvPr id="8" name="Freeform 22"/>
            <p:cNvSpPr>
              <a:spLocks/>
            </p:cNvSpPr>
            <p:nvPr/>
          </p:nvSpPr>
          <p:spPr bwMode="hidden">
            <a:xfrm>
              <a:off x="4014" y="4334834"/>
              <a:ext cx="8164231"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l-GR"/>
            </a:p>
          </p:txBody>
        </p:sp>
        <p:sp>
          <p:nvSpPr>
            <p:cNvPr id="9" name="Freeform 26"/>
            <p:cNvSpPr>
              <a:spLocks/>
            </p:cNvSpPr>
            <p:nvPr/>
          </p:nvSpPr>
          <p:spPr bwMode="hidden">
            <a:xfrm>
              <a:off x="4157164" y="4316769"/>
              <a:ext cx="4939265"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l-GR"/>
            </a:p>
          </p:txBody>
        </p:sp>
        <p:sp useBgFill="1">
          <p:nvSpPr>
            <p:cNvPr id="10" name="Freeform 10"/>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l-G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11" name="Date Placeholder 3"/>
          <p:cNvSpPr>
            <a:spLocks noGrp="1"/>
          </p:cNvSpPr>
          <p:nvPr>
            <p:ph type="dt" sz="half" idx="10"/>
          </p:nvPr>
        </p:nvSpPr>
        <p:spPr/>
        <p:txBody>
          <a:bodyPr/>
          <a:lstStyle>
            <a:lvl1pPr>
              <a:defRPr/>
            </a:lvl1pPr>
          </a:lstStyle>
          <a:p>
            <a:pPr>
              <a:defRPr/>
            </a:pPr>
            <a:fld id="{950EA45C-EBBF-4CD1-8E99-163CEBB2F09D}" type="datetime1">
              <a:rPr lang="el-GR"/>
              <a:pPr>
                <a:defRPr/>
              </a:pPr>
              <a:t>19/9/2015</a:t>
            </a:fld>
            <a:endParaRPr lang="el-GR"/>
          </a:p>
        </p:txBody>
      </p:sp>
      <p:sp>
        <p:nvSpPr>
          <p:cNvPr id="12" name="Footer Placeholder 4"/>
          <p:cNvSpPr>
            <a:spLocks noGrp="1"/>
          </p:cNvSpPr>
          <p:nvPr>
            <p:ph type="ftr" sz="quarter" idx="11"/>
          </p:nvPr>
        </p:nvSpPr>
        <p:spPr/>
        <p:txBody>
          <a:bodyPr/>
          <a:lstStyle>
            <a:lvl1pPr>
              <a:defRPr/>
            </a:lvl1pPr>
          </a:lstStyle>
          <a:p>
            <a:pPr>
              <a:defRPr/>
            </a:pPr>
            <a:endParaRPr lang="el-GR"/>
          </a:p>
        </p:txBody>
      </p:sp>
      <p:sp>
        <p:nvSpPr>
          <p:cNvPr id="13" name="Slide Number Placeholder 5"/>
          <p:cNvSpPr>
            <a:spLocks noGrp="1"/>
          </p:cNvSpPr>
          <p:nvPr>
            <p:ph type="sldNum" sz="quarter" idx="12"/>
          </p:nvPr>
        </p:nvSpPr>
        <p:spPr/>
        <p:txBody>
          <a:bodyPr/>
          <a:lstStyle>
            <a:lvl1pPr>
              <a:defRPr/>
            </a:lvl1pPr>
          </a:lstStyle>
          <a:p>
            <a:pPr>
              <a:defRPr/>
            </a:pPr>
            <a:fld id="{E8E25D72-04DE-41B2-999C-7ADA4F612996}"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lvl1pPr>
              <a:defRPr/>
            </a:lvl1pPr>
          </a:lstStyle>
          <a:p>
            <a:pPr>
              <a:defRPr/>
            </a:pPr>
            <a:fld id="{1396E314-C16F-44AE-9291-974AF04D24F2}" type="datetime1">
              <a:rPr lang="el-GR"/>
              <a:pPr>
                <a:defRPr/>
              </a:pPr>
              <a:t>19/9/2015</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5CCD8AEB-B3EC-43ED-8306-3CE943EA7A48}"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681" y="4501687"/>
              <a:ext cx="4295219" cy="101494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l-GR"/>
            </a:p>
          </p:txBody>
        </p:sp>
        <p:sp>
          <p:nvSpPr>
            <p:cNvPr id="7" name="Freeform 18"/>
            <p:cNvSpPr>
              <a:spLocks/>
            </p:cNvSpPr>
            <p:nvPr/>
          </p:nvSpPr>
          <p:spPr bwMode="hidden">
            <a:xfrm>
              <a:off x="-308538" y="4318998"/>
              <a:ext cx="8280254" cy="1208906"/>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l-GR"/>
            </a:p>
          </p:txBody>
        </p:sp>
        <p:sp>
          <p:nvSpPr>
            <p:cNvPr id="8" name="Freeform 22"/>
            <p:cNvSpPr>
              <a:spLocks/>
            </p:cNvSpPr>
            <p:nvPr/>
          </p:nvSpPr>
          <p:spPr bwMode="hidden">
            <a:xfrm>
              <a:off x="4014" y="4334786"/>
              <a:ext cx="8164231" cy="1102902"/>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l-GR"/>
            </a:p>
          </p:txBody>
        </p:sp>
        <p:sp>
          <p:nvSpPr>
            <p:cNvPr id="9" name="Freeform 26"/>
            <p:cNvSpPr>
              <a:spLocks/>
            </p:cNvSpPr>
            <p:nvPr/>
          </p:nvSpPr>
          <p:spPr bwMode="hidden">
            <a:xfrm>
              <a:off x="4157164" y="4316742"/>
              <a:ext cx="4939265" cy="926979"/>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l-GR"/>
            </a:p>
          </p:txBody>
        </p:sp>
        <p:sp useBgFill="1">
          <p:nvSpPr>
            <p:cNvPr id="10" name="Freeform 19"/>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l-GR"/>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1" name="Date Placeholder 3"/>
          <p:cNvSpPr>
            <a:spLocks noGrp="1"/>
          </p:cNvSpPr>
          <p:nvPr>
            <p:ph type="dt" sz="half" idx="10"/>
          </p:nvPr>
        </p:nvSpPr>
        <p:spPr/>
        <p:txBody>
          <a:bodyPr/>
          <a:lstStyle>
            <a:lvl1pPr>
              <a:defRPr/>
            </a:lvl1pPr>
          </a:lstStyle>
          <a:p>
            <a:pPr>
              <a:defRPr/>
            </a:pPr>
            <a:fld id="{A6F6E07D-3749-4095-80D0-26F5EF951081}" type="datetime1">
              <a:rPr lang="el-GR"/>
              <a:pPr>
                <a:defRPr/>
              </a:pPr>
              <a:t>19/9/2015</a:t>
            </a:fld>
            <a:endParaRPr lang="el-GR"/>
          </a:p>
        </p:txBody>
      </p:sp>
      <p:sp>
        <p:nvSpPr>
          <p:cNvPr id="12" name="Footer Placeholder 4"/>
          <p:cNvSpPr>
            <a:spLocks noGrp="1"/>
          </p:cNvSpPr>
          <p:nvPr>
            <p:ph type="ftr" sz="quarter" idx="11"/>
          </p:nvPr>
        </p:nvSpPr>
        <p:spPr/>
        <p:txBody>
          <a:bodyPr/>
          <a:lstStyle>
            <a:lvl1pPr>
              <a:defRPr/>
            </a:lvl1pPr>
          </a:lstStyle>
          <a:p>
            <a:pPr>
              <a:defRPr/>
            </a:pPr>
            <a:endParaRPr lang="el-GR"/>
          </a:p>
        </p:txBody>
      </p:sp>
      <p:sp>
        <p:nvSpPr>
          <p:cNvPr id="13" name="Slide Number Placeholder 5"/>
          <p:cNvSpPr>
            <a:spLocks noGrp="1"/>
          </p:cNvSpPr>
          <p:nvPr>
            <p:ph type="sldNum" sz="quarter" idx="12"/>
          </p:nvPr>
        </p:nvSpPr>
        <p:spPr/>
        <p:txBody>
          <a:bodyPr/>
          <a:lstStyle>
            <a:lvl1pPr>
              <a:defRPr/>
            </a:lvl1pPr>
          </a:lstStyle>
          <a:p>
            <a:pPr>
              <a:defRPr/>
            </a:pPr>
            <a:fld id="{682AC409-2122-4AE7-859F-4DF9FC515ABB}"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Title 6"/>
          <p:cNvSpPr>
            <a:spLocks noGrp="1"/>
          </p:cNvSpPr>
          <p:nvPr>
            <p:ph type="title"/>
          </p:nvPr>
        </p:nvSpPr>
        <p:spPr/>
        <p:txBody>
          <a:bodyPr/>
          <a:lstStyle/>
          <a:p>
            <a:r>
              <a:rPr lang="el-GR" smtClean="0"/>
              <a:t>Στυλ κύριου τίτλου</a:t>
            </a:r>
            <a:endParaRPr lang="en-US"/>
          </a:p>
        </p:txBody>
      </p:sp>
      <p:sp>
        <p:nvSpPr>
          <p:cNvPr id="4" name="Date Placeholder 3"/>
          <p:cNvSpPr>
            <a:spLocks noGrp="1"/>
          </p:cNvSpPr>
          <p:nvPr>
            <p:ph type="dt" sz="half" idx="10"/>
          </p:nvPr>
        </p:nvSpPr>
        <p:spPr/>
        <p:txBody>
          <a:bodyPr/>
          <a:lstStyle>
            <a:lvl1pPr>
              <a:defRPr/>
            </a:lvl1pPr>
          </a:lstStyle>
          <a:p>
            <a:pPr>
              <a:defRPr/>
            </a:pPr>
            <a:fld id="{5272213E-AEF0-4EB7-B97E-8D7DB7773062}" type="datetime1">
              <a:rPr lang="el-GR"/>
              <a:pPr>
                <a:defRPr/>
              </a:pPr>
              <a:t>19/9/2015</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D32075A5-3AD4-4C9E-AEF6-61E02E1F05F1}"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14"/>
          <p:cNvSpPr>
            <a:spLocks/>
          </p:cNvSpPr>
          <p:nvPr/>
        </p:nvSpPr>
        <p:spPr bwMode="hidden">
          <a:xfrm>
            <a:off x="6046788" y="4203700"/>
            <a:ext cx="2876550" cy="714375"/>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l-GR"/>
          </a:p>
        </p:txBody>
      </p:sp>
      <p:sp>
        <p:nvSpPr>
          <p:cNvPr id="6" name="Freeform 18"/>
          <p:cNvSpPr>
            <a:spLocks/>
          </p:cNvSpPr>
          <p:nvPr/>
        </p:nvSpPr>
        <p:spPr bwMode="hidden">
          <a:xfrm>
            <a:off x="2619375" y="4075113"/>
            <a:ext cx="5545138" cy="850900"/>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l-GR"/>
          </a:p>
        </p:txBody>
      </p:sp>
      <p:sp>
        <p:nvSpPr>
          <p:cNvPr id="7" name="Freeform 22"/>
          <p:cNvSpPr>
            <a:spLocks/>
          </p:cNvSpPr>
          <p:nvPr/>
        </p:nvSpPr>
        <p:spPr bwMode="hidden">
          <a:xfrm>
            <a:off x="2828925" y="4087813"/>
            <a:ext cx="5467350" cy="77470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l-GR"/>
          </a:p>
        </p:txBody>
      </p:sp>
      <p:sp>
        <p:nvSpPr>
          <p:cNvPr id="8" name="Freeform 26"/>
          <p:cNvSpPr>
            <a:spLocks/>
          </p:cNvSpPr>
          <p:nvPr/>
        </p:nvSpPr>
        <p:spPr bwMode="hidden">
          <a:xfrm>
            <a:off x="5610225" y="4073525"/>
            <a:ext cx="3306763" cy="652463"/>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l-GR"/>
          </a:p>
        </p:txBody>
      </p:sp>
      <p:sp useBgFill="1">
        <p:nvSpPr>
          <p:cNvPr id="9" name="Freeform 10"/>
          <p:cNvSpPr>
            <a:spLocks/>
          </p:cNvSpPr>
          <p:nvPr/>
        </p:nvSpPr>
        <p:spPr bwMode="hidden">
          <a:xfrm>
            <a:off x="211138" y="4059238"/>
            <a:ext cx="8723312" cy="1328737"/>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l-G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10" name="Date Placeholder 3"/>
          <p:cNvSpPr>
            <a:spLocks noGrp="1"/>
          </p:cNvSpPr>
          <p:nvPr>
            <p:ph type="dt" sz="half" idx="10"/>
          </p:nvPr>
        </p:nvSpPr>
        <p:spPr/>
        <p:txBody>
          <a:bodyPr/>
          <a:lstStyle>
            <a:lvl1pPr>
              <a:defRPr/>
            </a:lvl1pPr>
          </a:lstStyle>
          <a:p>
            <a:pPr>
              <a:defRPr/>
            </a:pPr>
            <a:fld id="{03E7AF0E-B88B-4C65-A281-1898F1D9D0AA}" type="datetime1">
              <a:rPr lang="el-GR"/>
              <a:pPr>
                <a:defRPr/>
              </a:pPr>
              <a:t>19/9/2015</a:t>
            </a:fld>
            <a:endParaRPr lang="el-GR"/>
          </a:p>
        </p:txBody>
      </p:sp>
      <p:sp>
        <p:nvSpPr>
          <p:cNvPr id="11" name="Footer Placeholder 4"/>
          <p:cNvSpPr>
            <a:spLocks noGrp="1"/>
          </p:cNvSpPr>
          <p:nvPr>
            <p:ph type="ftr" sz="quarter" idx="11"/>
          </p:nvPr>
        </p:nvSpPr>
        <p:spPr/>
        <p:txBody>
          <a:bodyPr/>
          <a:lstStyle>
            <a:lvl1pPr>
              <a:defRPr/>
            </a:lvl1pPr>
          </a:lstStyle>
          <a:p>
            <a:pPr>
              <a:defRPr/>
            </a:pPr>
            <a:endParaRPr lang="el-GR"/>
          </a:p>
        </p:txBody>
      </p:sp>
      <p:sp>
        <p:nvSpPr>
          <p:cNvPr id="12" name="Slide Number Placeholder 5"/>
          <p:cNvSpPr>
            <a:spLocks noGrp="1"/>
          </p:cNvSpPr>
          <p:nvPr>
            <p:ph type="sldNum" sz="quarter" idx="12"/>
          </p:nvPr>
        </p:nvSpPr>
        <p:spPr/>
        <p:txBody>
          <a:bodyPr/>
          <a:lstStyle>
            <a:lvl1pPr>
              <a:defRPr/>
            </a:lvl1pPr>
          </a:lstStyle>
          <a:p>
            <a:pPr>
              <a:defRPr/>
            </a:pPr>
            <a:fld id="{BD8F8F8F-4246-4F95-974A-4A3E965A728A}"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Date Placeholder 3"/>
          <p:cNvSpPr>
            <a:spLocks noGrp="1"/>
          </p:cNvSpPr>
          <p:nvPr>
            <p:ph type="dt" sz="half" idx="15"/>
          </p:nvPr>
        </p:nvSpPr>
        <p:spPr/>
        <p:txBody>
          <a:bodyPr/>
          <a:lstStyle>
            <a:lvl1pPr>
              <a:defRPr/>
            </a:lvl1pPr>
          </a:lstStyle>
          <a:p>
            <a:pPr>
              <a:defRPr/>
            </a:pPr>
            <a:fld id="{DB312A02-6A3F-42B4-9498-2BCBBC6B0F1E}" type="datetime1">
              <a:rPr lang="el-GR"/>
              <a:pPr>
                <a:defRPr/>
              </a:pPr>
              <a:t>19/9/2015</a:t>
            </a:fld>
            <a:endParaRPr lang="el-GR"/>
          </a:p>
        </p:txBody>
      </p:sp>
      <p:sp>
        <p:nvSpPr>
          <p:cNvPr id="6" name="Footer Placeholder 4"/>
          <p:cNvSpPr>
            <a:spLocks noGrp="1"/>
          </p:cNvSpPr>
          <p:nvPr>
            <p:ph type="ftr" sz="quarter" idx="16"/>
          </p:nvPr>
        </p:nvSpPr>
        <p:spPr/>
        <p:txBody>
          <a:bodyPr/>
          <a:lstStyle>
            <a:lvl1pPr>
              <a:defRPr/>
            </a:lvl1pPr>
          </a:lstStyle>
          <a:p>
            <a:pPr>
              <a:defRPr/>
            </a:pPr>
            <a:endParaRPr lang="el-GR"/>
          </a:p>
        </p:txBody>
      </p:sp>
      <p:sp>
        <p:nvSpPr>
          <p:cNvPr id="7" name="Slide Number Placeholder 5"/>
          <p:cNvSpPr>
            <a:spLocks noGrp="1"/>
          </p:cNvSpPr>
          <p:nvPr>
            <p:ph type="sldNum" sz="quarter" idx="17"/>
          </p:nvPr>
        </p:nvSpPr>
        <p:spPr/>
        <p:txBody>
          <a:bodyPr/>
          <a:lstStyle>
            <a:lvl1pPr>
              <a:defRPr/>
            </a:lvl1pPr>
          </a:lstStyle>
          <a:p>
            <a:pPr>
              <a:defRPr/>
            </a:pPr>
            <a:fld id="{97F508EE-C037-4697-B269-C79C12B5C409}"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lvl1pPr>
              <a:defRPr/>
            </a:lvl1pPr>
          </a:lstStyle>
          <a:p>
            <a:pPr>
              <a:defRPr/>
            </a:pPr>
            <a:fld id="{129AB72C-AD9B-4B59-BABB-17623174E134}" type="datetime1">
              <a:rPr lang="el-GR"/>
              <a:pPr>
                <a:defRPr/>
              </a:pPr>
              <a:t>19/9/2015</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0500F716-4C41-4527-80AD-A293E9108AD2}"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3"/>
          <p:cNvSpPr>
            <a:spLocks noGrp="1"/>
          </p:cNvSpPr>
          <p:nvPr>
            <p:ph type="dt" sz="half" idx="10"/>
          </p:nvPr>
        </p:nvSpPr>
        <p:spPr/>
        <p:txBody>
          <a:bodyPr/>
          <a:lstStyle>
            <a:lvl1pPr>
              <a:defRPr/>
            </a:lvl1pPr>
          </a:lstStyle>
          <a:p>
            <a:pPr>
              <a:defRPr/>
            </a:pPr>
            <a:fld id="{26DF7C1F-DBB9-4E87-9458-527A122627FA}" type="datetime1">
              <a:rPr lang="el-GR"/>
              <a:pPr>
                <a:defRPr/>
              </a:pPr>
              <a:t>19/9/2015</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1A845485-FEA9-49E0-88FC-288BA129222B}"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006" y="4499677"/>
              <a:ext cx="4295986"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l-GR"/>
            </a:p>
          </p:txBody>
        </p:sp>
        <p:sp>
          <p:nvSpPr>
            <p:cNvPr id="5" name="Freeform 18"/>
            <p:cNvSpPr>
              <a:spLocks/>
            </p:cNvSpPr>
            <p:nvPr/>
          </p:nvSpPr>
          <p:spPr bwMode="hidden">
            <a:xfrm>
              <a:off x="-308667" y="4319028"/>
              <a:ext cx="8279020" cy="1208091"/>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l-GR"/>
            </a:p>
          </p:txBody>
        </p:sp>
        <p:sp>
          <p:nvSpPr>
            <p:cNvPr id="6" name="Freeform 22"/>
            <p:cNvSpPr>
              <a:spLocks/>
            </p:cNvSpPr>
            <p:nvPr/>
          </p:nvSpPr>
          <p:spPr bwMode="hidden">
            <a:xfrm>
              <a:off x="4286" y="4334834"/>
              <a:ext cx="8165219"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l-GR"/>
            </a:p>
          </p:txBody>
        </p:sp>
        <p:sp>
          <p:nvSpPr>
            <p:cNvPr id="7" name="Freeform 26"/>
            <p:cNvSpPr>
              <a:spLocks/>
            </p:cNvSpPr>
            <p:nvPr/>
          </p:nvSpPr>
          <p:spPr bwMode="hidden">
            <a:xfrm>
              <a:off x="4155651" y="4316769"/>
              <a:ext cx="4940859"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l-GR"/>
            </a:p>
          </p:txBody>
        </p:sp>
        <p:sp useBgFill="1">
          <p:nvSpPr>
            <p:cNvPr id="8" name="Freeform 10"/>
            <p:cNvSpPr>
              <a:spLocks/>
            </p:cNvSpPr>
            <p:nvPr/>
          </p:nvSpPr>
          <p:spPr bwMode="hidden">
            <a:xfrm>
              <a:off x="-3905251" y="4294188"/>
              <a:ext cx="13027839"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l-GR"/>
            </a:p>
          </p:txBody>
        </p:sp>
      </p:grpSp>
      <p:sp>
        <p:nvSpPr>
          <p:cNvPr id="9" name="Date Placeholder 1"/>
          <p:cNvSpPr>
            <a:spLocks noGrp="1"/>
          </p:cNvSpPr>
          <p:nvPr>
            <p:ph type="dt" sz="half" idx="10"/>
          </p:nvPr>
        </p:nvSpPr>
        <p:spPr/>
        <p:txBody>
          <a:bodyPr/>
          <a:lstStyle>
            <a:lvl1pPr>
              <a:defRPr/>
            </a:lvl1pPr>
          </a:lstStyle>
          <a:p>
            <a:pPr>
              <a:defRPr/>
            </a:pPr>
            <a:fld id="{28A7933E-17FE-4F81-A7BF-EBDB0BB060EA}" type="datetime1">
              <a:rPr lang="el-GR"/>
              <a:pPr>
                <a:defRPr/>
              </a:pPr>
              <a:t>19/9/2015</a:t>
            </a:fld>
            <a:endParaRPr lang="el-GR"/>
          </a:p>
        </p:txBody>
      </p:sp>
      <p:sp>
        <p:nvSpPr>
          <p:cNvPr id="10" name="Footer Placeholder 2"/>
          <p:cNvSpPr>
            <a:spLocks noGrp="1"/>
          </p:cNvSpPr>
          <p:nvPr>
            <p:ph type="ftr" sz="quarter" idx="11"/>
          </p:nvPr>
        </p:nvSpPr>
        <p:spPr/>
        <p:txBody>
          <a:bodyPr/>
          <a:lstStyle>
            <a:lvl1pPr>
              <a:defRPr/>
            </a:lvl1pPr>
          </a:lstStyle>
          <a:p>
            <a:pPr>
              <a:defRPr/>
            </a:pPr>
            <a:endParaRPr lang="el-GR"/>
          </a:p>
        </p:txBody>
      </p:sp>
      <p:sp>
        <p:nvSpPr>
          <p:cNvPr id="11" name="Slide Number Placeholder 3"/>
          <p:cNvSpPr>
            <a:spLocks noGrp="1"/>
          </p:cNvSpPr>
          <p:nvPr>
            <p:ph type="sldNum" sz="quarter" idx="12"/>
          </p:nvPr>
        </p:nvSpPr>
        <p:spPr/>
        <p:txBody>
          <a:bodyPr/>
          <a:lstStyle>
            <a:lvl1pPr>
              <a:defRPr/>
            </a:lvl1pPr>
          </a:lstStyle>
          <a:p>
            <a:pPr>
              <a:defRPr/>
            </a:pPr>
            <a:fld id="{6109EA29-6726-4D4C-91B4-16A606E5D72C}"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681" y="4501687"/>
              <a:ext cx="4295219" cy="1014940"/>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l-GR"/>
            </a:p>
          </p:txBody>
        </p:sp>
        <p:sp>
          <p:nvSpPr>
            <p:cNvPr id="8" name="Freeform 18"/>
            <p:cNvSpPr>
              <a:spLocks/>
            </p:cNvSpPr>
            <p:nvPr/>
          </p:nvSpPr>
          <p:spPr bwMode="hidden">
            <a:xfrm>
              <a:off x="-308538" y="4318998"/>
              <a:ext cx="8280254" cy="1208906"/>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l-GR"/>
            </a:p>
          </p:txBody>
        </p:sp>
        <p:sp>
          <p:nvSpPr>
            <p:cNvPr id="9" name="Freeform 22"/>
            <p:cNvSpPr>
              <a:spLocks/>
            </p:cNvSpPr>
            <p:nvPr/>
          </p:nvSpPr>
          <p:spPr bwMode="hidden">
            <a:xfrm>
              <a:off x="4014" y="4334786"/>
              <a:ext cx="8164231" cy="1102902"/>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l-GR"/>
            </a:p>
          </p:txBody>
        </p:sp>
        <p:sp>
          <p:nvSpPr>
            <p:cNvPr id="10" name="Freeform 26"/>
            <p:cNvSpPr>
              <a:spLocks/>
            </p:cNvSpPr>
            <p:nvPr/>
          </p:nvSpPr>
          <p:spPr bwMode="hidden">
            <a:xfrm>
              <a:off x="4157164" y="4316742"/>
              <a:ext cx="4939265" cy="926979"/>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l-GR"/>
            </a:p>
          </p:txBody>
        </p:sp>
        <p:sp useBgFill="1">
          <p:nvSpPr>
            <p:cNvPr id="11" name="Freeform 28"/>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l-GR"/>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2" name="Date Placeholder 4"/>
          <p:cNvSpPr>
            <a:spLocks noGrp="1"/>
          </p:cNvSpPr>
          <p:nvPr>
            <p:ph type="dt" sz="half" idx="10"/>
          </p:nvPr>
        </p:nvSpPr>
        <p:spPr/>
        <p:txBody>
          <a:bodyPr/>
          <a:lstStyle>
            <a:lvl1pPr>
              <a:defRPr/>
            </a:lvl1pPr>
          </a:lstStyle>
          <a:p>
            <a:pPr>
              <a:defRPr/>
            </a:pPr>
            <a:fld id="{602F3D03-449D-44FA-A877-80E04ACD1FEC}" type="datetime1">
              <a:rPr lang="el-GR"/>
              <a:pPr>
                <a:defRPr/>
              </a:pPr>
              <a:t>19/9/2015</a:t>
            </a:fld>
            <a:endParaRPr lang="el-GR"/>
          </a:p>
        </p:txBody>
      </p:sp>
      <p:sp>
        <p:nvSpPr>
          <p:cNvPr id="13" name="Footer Placeholder 5"/>
          <p:cNvSpPr>
            <a:spLocks noGrp="1"/>
          </p:cNvSpPr>
          <p:nvPr>
            <p:ph type="ftr" sz="quarter" idx="11"/>
          </p:nvPr>
        </p:nvSpPr>
        <p:spPr/>
        <p:txBody>
          <a:bodyPr/>
          <a:lstStyle>
            <a:lvl1pPr>
              <a:defRPr/>
            </a:lvl1pPr>
          </a:lstStyle>
          <a:p>
            <a:pPr>
              <a:defRPr/>
            </a:pPr>
            <a:endParaRPr lang="el-GR"/>
          </a:p>
        </p:txBody>
      </p:sp>
      <p:sp>
        <p:nvSpPr>
          <p:cNvPr id="14" name="Slide Number Placeholder 6"/>
          <p:cNvSpPr>
            <a:spLocks noGrp="1"/>
          </p:cNvSpPr>
          <p:nvPr>
            <p:ph type="sldNum" sz="quarter" idx="12"/>
          </p:nvPr>
        </p:nvSpPr>
        <p:spPr/>
        <p:txBody>
          <a:bodyPr/>
          <a:lstStyle>
            <a:lvl1pPr>
              <a:defRPr/>
            </a:lvl1pPr>
          </a:lstStyle>
          <a:p>
            <a:pPr>
              <a:defRPr/>
            </a:pPr>
            <a:fld id="{88C824AF-DAAA-428C-97DE-823BFF2CE61C}"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681" y="4499676"/>
              <a:ext cx="4295219"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l-GR"/>
            </a:p>
          </p:txBody>
        </p:sp>
        <p:sp>
          <p:nvSpPr>
            <p:cNvPr id="8" name="Freeform 18"/>
            <p:cNvSpPr>
              <a:spLocks/>
            </p:cNvSpPr>
            <p:nvPr/>
          </p:nvSpPr>
          <p:spPr bwMode="hidden">
            <a:xfrm>
              <a:off x="-308538" y="4319027"/>
              <a:ext cx="8280254" cy="1208092"/>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l-GR"/>
            </a:p>
          </p:txBody>
        </p:sp>
        <p:sp>
          <p:nvSpPr>
            <p:cNvPr id="9" name="Freeform 22"/>
            <p:cNvSpPr>
              <a:spLocks/>
            </p:cNvSpPr>
            <p:nvPr/>
          </p:nvSpPr>
          <p:spPr bwMode="hidden">
            <a:xfrm>
              <a:off x="4014" y="4334834"/>
              <a:ext cx="8164231"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l-GR"/>
            </a:p>
          </p:txBody>
        </p:sp>
        <p:sp>
          <p:nvSpPr>
            <p:cNvPr id="10" name="Freeform 26"/>
            <p:cNvSpPr>
              <a:spLocks/>
            </p:cNvSpPr>
            <p:nvPr/>
          </p:nvSpPr>
          <p:spPr bwMode="hidden">
            <a:xfrm>
              <a:off x="4157164" y="4316769"/>
              <a:ext cx="4939265"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l-GR"/>
            </a:p>
          </p:txBody>
        </p:sp>
        <p:sp useBgFill="1">
          <p:nvSpPr>
            <p:cNvPr id="11" name="Freeform 10"/>
            <p:cNvSpPr>
              <a:spLocks/>
            </p:cNvSpPr>
            <p:nvPr/>
          </p:nvSpPr>
          <p:spPr bwMode="hidden">
            <a:xfrm>
              <a:off x="-3905250" y="4294188"/>
              <a:ext cx="13011150"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l-G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l-GR" noProof="0" smtClean="0"/>
              <a:t>Κάντε κλικ στο εικονίδιο για να προσθέσετε μια εικόνα</a:t>
            </a:r>
            <a:endParaRPr lang="en-US" noProof="0" dirty="0"/>
          </a:p>
        </p:txBody>
      </p:sp>
      <p:sp>
        <p:nvSpPr>
          <p:cNvPr id="12" name="Date Placeholder 4"/>
          <p:cNvSpPr>
            <a:spLocks noGrp="1"/>
          </p:cNvSpPr>
          <p:nvPr>
            <p:ph type="dt" sz="half" idx="10"/>
          </p:nvPr>
        </p:nvSpPr>
        <p:spPr/>
        <p:txBody>
          <a:bodyPr/>
          <a:lstStyle>
            <a:lvl1pPr>
              <a:defRPr/>
            </a:lvl1pPr>
          </a:lstStyle>
          <a:p>
            <a:pPr>
              <a:defRPr/>
            </a:pPr>
            <a:fld id="{E900D7C7-7E6F-4ED8-9674-F5CB3373512A}" type="datetime1">
              <a:rPr lang="el-GR"/>
              <a:pPr>
                <a:defRPr/>
              </a:pPr>
              <a:t>19/9/2015</a:t>
            </a:fld>
            <a:endParaRPr lang="el-GR"/>
          </a:p>
        </p:txBody>
      </p:sp>
      <p:sp>
        <p:nvSpPr>
          <p:cNvPr id="13" name="Footer Placeholder 5"/>
          <p:cNvSpPr>
            <a:spLocks noGrp="1"/>
          </p:cNvSpPr>
          <p:nvPr>
            <p:ph type="ftr" sz="quarter" idx="11"/>
          </p:nvPr>
        </p:nvSpPr>
        <p:spPr/>
        <p:txBody>
          <a:bodyPr/>
          <a:lstStyle>
            <a:lvl1pPr>
              <a:defRPr/>
            </a:lvl1pPr>
          </a:lstStyle>
          <a:p>
            <a:pPr>
              <a:defRPr/>
            </a:pPr>
            <a:endParaRPr lang="el-GR"/>
          </a:p>
        </p:txBody>
      </p:sp>
      <p:sp>
        <p:nvSpPr>
          <p:cNvPr id="14" name="Slide Number Placeholder 6"/>
          <p:cNvSpPr>
            <a:spLocks noGrp="1"/>
          </p:cNvSpPr>
          <p:nvPr>
            <p:ph type="sldNum" sz="quarter" idx="12"/>
          </p:nvPr>
        </p:nvSpPr>
        <p:spPr/>
        <p:txBody>
          <a:bodyPr/>
          <a:lstStyle>
            <a:lvl1pPr>
              <a:defRPr/>
            </a:lvl1pPr>
          </a:lstStyle>
          <a:p>
            <a:pPr>
              <a:defRPr/>
            </a:pPr>
            <a:fld id="{72868669-FF0A-446D-A28B-A0B12F8287CE}"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1027" name="Group 15"/>
          <p:cNvGrpSpPr>
            <a:grpSpLocks noChangeAspect="1"/>
          </p:cNvGrpSpPr>
          <p:nvPr/>
        </p:nvGrpSpPr>
        <p:grpSpPr bwMode="auto">
          <a:xfrm>
            <a:off x="211138" y="1679575"/>
            <a:ext cx="8723312" cy="1330325"/>
            <a:chOff x="-3905251" y="4294188"/>
            <a:chExt cx="13027839" cy="1892300"/>
          </a:xfrm>
        </p:grpSpPr>
        <p:sp>
          <p:nvSpPr>
            <p:cNvPr id="1033" name="Freeform 14"/>
            <p:cNvSpPr>
              <a:spLocks/>
            </p:cNvSpPr>
            <p:nvPr/>
          </p:nvSpPr>
          <p:spPr bwMode="hidden">
            <a:xfrm>
              <a:off x="4810006" y="4499677"/>
              <a:ext cx="4295986" cy="1016152"/>
            </a:xfrm>
            <a:custGeom>
              <a:avLst/>
              <a:gdLst>
                <a:gd name="T0" fmla="*/ 2147483647 w 2706"/>
                <a:gd name="T1" fmla="*/ 0 h 640"/>
                <a:gd name="T2" fmla="*/ 2147483647 w 2706"/>
                <a:gd name="T3" fmla="*/ 0 h 640"/>
                <a:gd name="T4" fmla="*/ 2147483647 w 2706"/>
                <a:gd name="T5" fmla="*/ 2147483647 h 640"/>
                <a:gd name="T6" fmla="*/ 2147483647 w 2706"/>
                <a:gd name="T7" fmla="*/ 2147483647 h 640"/>
                <a:gd name="T8" fmla="*/ 2147483647 w 2706"/>
                <a:gd name="T9" fmla="*/ 2147483647 h 640"/>
                <a:gd name="T10" fmla="*/ 2147483647 w 2706"/>
                <a:gd name="T11" fmla="*/ 2147483647 h 640"/>
                <a:gd name="T12" fmla="*/ 2147483647 w 2706"/>
                <a:gd name="T13" fmla="*/ 2147483647 h 640"/>
                <a:gd name="T14" fmla="*/ 2147483647 w 2706"/>
                <a:gd name="T15" fmla="*/ 2147483647 h 640"/>
                <a:gd name="T16" fmla="*/ 2147483647 w 2706"/>
                <a:gd name="T17" fmla="*/ 2147483647 h 640"/>
                <a:gd name="T18" fmla="*/ 2147483647 w 2706"/>
                <a:gd name="T19" fmla="*/ 2147483647 h 640"/>
                <a:gd name="T20" fmla="*/ 2147483647 w 2706"/>
                <a:gd name="T21" fmla="*/ 2147483647 h 640"/>
                <a:gd name="T22" fmla="*/ 2147483647 w 2706"/>
                <a:gd name="T23" fmla="*/ 2147483647 h 640"/>
                <a:gd name="T24" fmla="*/ 2147483647 w 2706"/>
                <a:gd name="T25" fmla="*/ 2147483647 h 640"/>
                <a:gd name="T26" fmla="*/ 2147483647 w 2706"/>
                <a:gd name="T27" fmla="*/ 2147483647 h 640"/>
                <a:gd name="T28" fmla="*/ 2147483647 w 2706"/>
                <a:gd name="T29" fmla="*/ 2147483647 h 640"/>
                <a:gd name="T30" fmla="*/ 2147483647 w 2706"/>
                <a:gd name="T31" fmla="*/ 2147483647 h 640"/>
                <a:gd name="T32" fmla="*/ 2147483647 w 2706"/>
                <a:gd name="T33" fmla="*/ 2147483647 h 640"/>
                <a:gd name="T34" fmla="*/ 2147483647 w 2706"/>
                <a:gd name="T35" fmla="*/ 2147483647 h 640"/>
                <a:gd name="T36" fmla="*/ 0 w 2706"/>
                <a:gd name="T37" fmla="*/ 2147483647 h 640"/>
                <a:gd name="T38" fmla="*/ 0 w 2706"/>
                <a:gd name="T39" fmla="*/ 2147483647 h 640"/>
                <a:gd name="T40" fmla="*/ 2147483647 w 2706"/>
                <a:gd name="T41" fmla="*/ 2147483647 h 640"/>
                <a:gd name="T42" fmla="*/ 2147483647 w 2706"/>
                <a:gd name="T43" fmla="*/ 2147483647 h 640"/>
                <a:gd name="T44" fmla="*/ 2147483647 w 2706"/>
                <a:gd name="T45" fmla="*/ 2147483647 h 640"/>
                <a:gd name="T46" fmla="*/ 2147483647 w 2706"/>
                <a:gd name="T47" fmla="*/ 2147483647 h 640"/>
                <a:gd name="T48" fmla="*/ 2147483647 w 2706"/>
                <a:gd name="T49" fmla="*/ 2147483647 h 640"/>
                <a:gd name="T50" fmla="*/ 2147483647 w 2706"/>
                <a:gd name="T51" fmla="*/ 2147483647 h 640"/>
                <a:gd name="T52" fmla="*/ 2147483647 w 2706"/>
                <a:gd name="T53" fmla="*/ 2147483647 h 640"/>
                <a:gd name="T54" fmla="*/ 2147483647 w 2706"/>
                <a:gd name="T55" fmla="*/ 2147483647 h 640"/>
                <a:gd name="T56" fmla="*/ 2147483647 w 2706"/>
                <a:gd name="T57" fmla="*/ 2147483647 h 640"/>
                <a:gd name="T58" fmla="*/ 2147483647 w 2706"/>
                <a:gd name="T59" fmla="*/ 2147483647 h 640"/>
                <a:gd name="T60" fmla="*/ 2147483647 w 2706"/>
                <a:gd name="T61" fmla="*/ 2147483647 h 640"/>
                <a:gd name="T62" fmla="*/ 2147483647 w 2706"/>
                <a:gd name="T63" fmla="*/ 2147483647 h 640"/>
                <a:gd name="T64" fmla="*/ 2147483647 w 2706"/>
                <a:gd name="T65" fmla="*/ 2147483647 h 640"/>
                <a:gd name="T66" fmla="*/ 2147483647 w 2706"/>
                <a:gd name="T67" fmla="*/ 2147483647 h 640"/>
                <a:gd name="T68" fmla="*/ 2147483647 w 2706"/>
                <a:gd name="T69" fmla="*/ 2147483647 h 640"/>
                <a:gd name="T70" fmla="*/ 2147483647 w 2706"/>
                <a:gd name="T71" fmla="*/ 2147483647 h 640"/>
                <a:gd name="T72" fmla="*/ 2147483647 w 2706"/>
                <a:gd name="T73" fmla="*/ 2147483647 h 640"/>
                <a:gd name="T74" fmla="*/ 2147483647 w 2706"/>
                <a:gd name="T75" fmla="*/ 2147483647 h 640"/>
                <a:gd name="T76" fmla="*/ 2147483647 w 2706"/>
                <a:gd name="T77" fmla="*/ 2147483647 h 640"/>
                <a:gd name="T78" fmla="*/ 2147483647 w 2706"/>
                <a:gd name="T79" fmla="*/ 2147483647 h 640"/>
                <a:gd name="T80" fmla="*/ 2147483647 w 2706"/>
                <a:gd name="T81" fmla="*/ 2147483647 h 640"/>
                <a:gd name="T82" fmla="*/ 2147483647 w 2706"/>
                <a:gd name="T83" fmla="*/ 2147483647 h 640"/>
                <a:gd name="T84" fmla="*/ 2147483647 w 2706"/>
                <a:gd name="T85" fmla="*/ 2147483647 h 640"/>
                <a:gd name="T86" fmla="*/ 2147483647 w 2706"/>
                <a:gd name="T87" fmla="*/ 2147483647 h 640"/>
                <a:gd name="T88" fmla="*/ 2147483647 w 2706"/>
                <a:gd name="T89" fmla="*/ 2147483647 h 640"/>
                <a:gd name="T90" fmla="*/ 2147483647 w 2706"/>
                <a:gd name="T91" fmla="*/ 2147483647 h 640"/>
                <a:gd name="T92" fmla="*/ 2147483647 w 2706"/>
                <a:gd name="T93" fmla="*/ 2147483647 h 640"/>
                <a:gd name="T94" fmla="*/ 2147483647 w 2706"/>
                <a:gd name="T95" fmla="*/ 2147483647 h 640"/>
                <a:gd name="T96" fmla="*/ 2147483647 w 2706"/>
                <a:gd name="T97" fmla="*/ 2147483647 h 640"/>
                <a:gd name="T98" fmla="*/ 2147483647 w 2706"/>
                <a:gd name="T99" fmla="*/ 2147483647 h 640"/>
                <a:gd name="T100" fmla="*/ 2147483647 w 2706"/>
                <a:gd name="T101" fmla="*/ 2147483647 h 640"/>
                <a:gd name="T102" fmla="*/ 2147483647 w 2706"/>
                <a:gd name="T103" fmla="*/ 2147483647 h 640"/>
                <a:gd name="T104" fmla="*/ 2147483647 w 2706"/>
                <a:gd name="T105" fmla="*/ 2147483647 h 640"/>
                <a:gd name="T106" fmla="*/ 2147483647 w 2706"/>
                <a:gd name="T107" fmla="*/ 0 h 640"/>
                <a:gd name="T108" fmla="*/ 2147483647 w 2706"/>
                <a:gd name="T109" fmla="*/ 0 h 640"/>
                <a:gd name="T110" fmla="*/ 2147483647 w 2706"/>
                <a:gd name="T111" fmla="*/ 0 h 640"/>
                <a:gd name="T112" fmla="*/ 2147483647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w="9525">
              <a:noFill/>
              <a:round/>
              <a:headEnd/>
              <a:tailEnd/>
            </a:ln>
          </p:spPr>
          <p:txBody>
            <a:bodyPr/>
            <a:lstStyle/>
            <a:p>
              <a:pPr>
                <a:defRPr/>
              </a:pPr>
              <a:endParaRPr lang="el-GR"/>
            </a:p>
          </p:txBody>
        </p:sp>
        <p:sp>
          <p:nvSpPr>
            <p:cNvPr id="1034" name="Freeform 18"/>
            <p:cNvSpPr>
              <a:spLocks/>
            </p:cNvSpPr>
            <p:nvPr/>
          </p:nvSpPr>
          <p:spPr bwMode="hidden">
            <a:xfrm>
              <a:off x="-308667" y="4319028"/>
              <a:ext cx="8279020" cy="1208091"/>
            </a:xfrm>
            <a:custGeom>
              <a:avLst/>
              <a:gdLst>
                <a:gd name="T0" fmla="*/ 2147483647 w 5216"/>
                <a:gd name="T1" fmla="*/ 2147483647 h 762"/>
                <a:gd name="T2" fmla="*/ 2147483647 w 5216"/>
                <a:gd name="T3" fmla="*/ 2147483647 h 762"/>
                <a:gd name="T4" fmla="*/ 2147483647 w 5216"/>
                <a:gd name="T5" fmla="*/ 2147483647 h 762"/>
                <a:gd name="T6" fmla="*/ 2147483647 w 5216"/>
                <a:gd name="T7" fmla="*/ 2147483647 h 762"/>
                <a:gd name="T8" fmla="*/ 2147483647 w 5216"/>
                <a:gd name="T9" fmla="*/ 2147483647 h 762"/>
                <a:gd name="T10" fmla="*/ 2147483647 w 5216"/>
                <a:gd name="T11" fmla="*/ 2147483647 h 762"/>
                <a:gd name="T12" fmla="*/ 2147483647 w 5216"/>
                <a:gd name="T13" fmla="*/ 2147483647 h 762"/>
                <a:gd name="T14" fmla="*/ 2147483647 w 5216"/>
                <a:gd name="T15" fmla="*/ 2147483647 h 762"/>
                <a:gd name="T16" fmla="*/ 2147483647 w 5216"/>
                <a:gd name="T17" fmla="*/ 2147483647 h 762"/>
                <a:gd name="T18" fmla="*/ 2147483647 w 5216"/>
                <a:gd name="T19" fmla="*/ 2147483647 h 762"/>
                <a:gd name="T20" fmla="*/ 2147483647 w 5216"/>
                <a:gd name="T21" fmla="*/ 2147483647 h 762"/>
                <a:gd name="T22" fmla="*/ 2147483647 w 5216"/>
                <a:gd name="T23" fmla="*/ 2147483647 h 762"/>
                <a:gd name="T24" fmla="*/ 2147483647 w 5216"/>
                <a:gd name="T25" fmla="*/ 2147483647 h 762"/>
                <a:gd name="T26" fmla="*/ 2147483647 w 5216"/>
                <a:gd name="T27" fmla="*/ 0 h 762"/>
                <a:gd name="T28" fmla="*/ 2147483647 w 5216"/>
                <a:gd name="T29" fmla="*/ 2147483647 h 762"/>
                <a:gd name="T30" fmla="*/ 2147483647 w 5216"/>
                <a:gd name="T31" fmla="*/ 2147483647 h 762"/>
                <a:gd name="T32" fmla="*/ 0 w 5216"/>
                <a:gd name="T33" fmla="*/ 2147483647 h 762"/>
                <a:gd name="T34" fmla="*/ 2147483647 w 5216"/>
                <a:gd name="T35" fmla="*/ 2147483647 h 762"/>
                <a:gd name="T36" fmla="*/ 2147483647 w 5216"/>
                <a:gd name="T37" fmla="*/ 2147483647 h 762"/>
                <a:gd name="T38" fmla="*/ 2147483647 w 5216"/>
                <a:gd name="T39" fmla="*/ 2147483647 h 762"/>
                <a:gd name="T40" fmla="*/ 2147483647 w 5216"/>
                <a:gd name="T41" fmla="*/ 2147483647 h 762"/>
                <a:gd name="T42" fmla="*/ 2147483647 w 5216"/>
                <a:gd name="T43" fmla="*/ 2147483647 h 762"/>
                <a:gd name="T44" fmla="*/ 2147483647 w 5216"/>
                <a:gd name="T45" fmla="*/ 2147483647 h 762"/>
                <a:gd name="T46" fmla="*/ 2147483647 w 5216"/>
                <a:gd name="T47" fmla="*/ 2147483647 h 762"/>
                <a:gd name="T48" fmla="*/ 2147483647 w 5216"/>
                <a:gd name="T49" fmla="*/ 2147483647 h 762"/>
                <a:gd name="T50" fmla="*/ 2147483647 w 5216"/>
                <a:gd name="T51" fmla="*/ 2147483647 h 762"/>
                <a:gd name="T52" fmla="*/ 2147483647 w 5216"/>
                <a:gd name="T53" fmla="*/ 2147483647 h 762"/>
                <a:gd name="T54" fmla="*/ 2147483647 w 5216"/>
                <a:gd name="T55" fmla="*/ 2147483647 h 762"/>
                <a:gd name="T56" fmla="*/ 2147483647 w 5216"/>
                <a:gd name="T57" fmla="*/ 2147483647 h 762"/>
                <a:gd name="T58" fmla="*/ 2147483647 w 5216"/>
                <a:gd name="T59" fmla="*/ 2147483647 h 762"/>
                <a:gd name="T60" fmla="*/ 2147483647 w 5216"/>
                <a:gd name="T61" fmla="*/ 2147483647 h 762"/>
                <a:gd name="T62" fmla="*/ 2147483647 w 5216"/>
                <a:gd name="T63" fmla="*/ 2147483647 h 762"/>
                <a:gd name="T64" fmla="*/ 2147483647 w 5216"/>
                <a:gd name="T65" fmla="*/ 2147483647 h 762"/>
                <a:gd name="T66" fmla="*/ 2147483647 w 5216"/>
                <a:gd name="T67" fmla="*/ 2147483647 h 762"/>
                <a:gd name="T68" fmla="*/ 2147483647 w 5216"/>
                <a:gd name="T69" fmla="*/ 2147483647 h 762"/>
                <a:gd name="T70" fmla="*/ 2147483647 w 5216"/>
                <a:gd name="T71" fmla="*/ 2147483647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w="9525">
              <a:noFill/>
              <a:round/>
              <a:headEnd/>
              <a:tailEnd/>
            </a:ln>
          </p:spPr>
          <p:txBody>
            <a:bodyPr/>
            <a:lstStyle/>
            <a:p>
              <a:pPr>
                <a:defRPr/>
              </a:pPr>
              <a:endParaRPr lang="el-GR"/>
            </a:p>
          </p:txBody>
        </p:sp>
        <p:sp>
          <p:nvSpPr>
            <p:cNvPr id="1035" name="Freeform 22"/>
            <p:cNvSpPr>
              <a:spLocks/>
            </p:cNvSpPr>
            <p:nvPr/>
          </p:nvSpPr>
          <p:spPr bwMode="hidden">
            <a:xfrm>
              <a:off x="4286" y="4334834"/>
              <a:ext cx="8165219" cy="1101960"/>
            </a:xfrm>
            <a:custGeom>
              <a:avLst/>
              <a:gdLst>
                <a:gd name="T0" fmla="*/ 0 w 5144"/>
                <a:gd name="T1" fmla="*/ 2147483647 h 694"/>
                <a:gd name="T2" fmla="*/ 0 w 5144"/>
                <a:gd name="T3" fmla="*/ 2147483647 h 694"/>
                <a:gd name="T4" fmla="*/ 2147483647 w 5144"/>
                <a:gd name="T5" fmla="*/ 2147483647 h 694"/>
                <a:gd name="T6" fmla="*/ 2147483647 w 5144"/>
                <a:gd name="T7" fmla="*/ 2147483647 h 694"/>
                <a:gd name="T8" fmla="*/ 2147483647 w 5144"/>
                <a:gd name="T9" fmla="*/ 2147483647 h 694"/>
                <a:gd name="T10" fmla="*/ 2147483647 w 5144"/>
                <a:gd name="T11" fmla="*/ 2147483647 h 694"/>
                <a:gd name="T12" fmla="*/ 2147483647 w 5144"/>
                <a:gd name="T13" fmla="*/ 2147483647 h 694"/>
                <a:gd name="T14" fmla="*/ 2147483647 w 5144"/>
                <a:gd name="T15" fmla="*/ 2147483647 h 694"/>
                <a:gd name="T16" fmla="*/ 2147483647 w 5144"/>
                <a:gd name="T17" fmla="*/ 2147483647 h 694"/>
                <a:gd name="T18" fmla="*/ 2147483647 w 5144"/>
                <a:gd name="T19" fmla="*/ 2147483647 h 694"/>
                <a:gd name="T20" fmla="*/ 2147483647 w 5144"/>
                <a:gd name="T21" fmla="*/ 2147483647 h 694"/>
                <a:gd name="T22" fmla="*/ 2147483647 w 5144"/>
                <a:gd name="T23" fmla="*/ 2147483647 h 694"/>
                <a:gd name="T24" fmla="*/ 2147483647 w 5144"/>
                <a:gd name="T25" fmla="*/ 0 h 694"/>
                <a:gd name="T26" fmla="*/ 2147483647 w 5144"/>
                <a:gd name="T27" fmla="*/ 2147483647 h 694"/>
                <a:gd name="T28" fmla="*/ 2147483647 w 5144"/>
                <a:gd name="T29" fmla="*/ 2147483647 h 694"/>
                <a:gd name="T30" fmla="*/ 2147483647 w 5144"/>
                <a:gd name="T31" fmla="*/ 2147483647 h 694"/>
                <a:gd name="T32" fmla="*/ 2147483647 w 5144"/>
                <a:gd name="T33" fmla="*/ 2147483647 h 694"/>
                <a:gd name="T34" fmla="*/ 2147483647 w 5144"/>
                <a:gd name="T35" fmla="*/ 2147483647 h 694"/>
                <a:gd name="T36" fmla="*/ 2147483647 w 5144"/>
                <a:gd name="T37" fmla="*/ 2147483647 h 694"/>
                <a:gd name="T38" fmla="*/ 2147483647 w 5144"/>
                <a:gd name="T39" fmla="*/ 2147483647 h 694"/>
                <a:gd name="T40" fmla="*/ 2147483647 w 5144"/>
                <a:gd name="T41" fmla="*/ 2147483647 h 694"/>
                <a:gd name="T42" fmla="*/ 2147483647 w 5144"/>
                <a:gd name="T43" fmla="*/ 2147483647 h 694"/>
                <a:gd name="T44" fmla="*/ 2147483647 w 5144"/>
                <a:gd name="T45" fmla="*/ 2147483647 h 694"/>
                <a:gd name="T46" fmla="*/ 2147483647 w 5144"/>
                <a:gd name="T47" fmla="*/ 2147483647 h 694"/>
                <a:gd name="T48" fmla="*/ 2147483647 w 5144"/>
                <a:gd name="T49" fmla="*/ 2147483647 h 694"/>
                <a:gd name="T50" fmla="*/ 2147483647 w 5144"/>
                <a:gd name="T51" fmla="*/ 2147483647 h 694"/>
                <a:gd name="T52" fmla="*/ 2147483647 w 5144"/>
                <a:gd name="T53" fmla="*/ 2147483647 h 694"/>
                <a:gd name="T54" fmla="*/ 2147483647 w 5144"/>
                <a:gd name="T55" fmla="*/ 2147483647 h 694"/>
                <a:gd name="T56" fmla="*/ 2147483647 w 5144"/>
                <a:gd name="T57" fmla="*/ 2147483647 h 694"/>
                <a:gd name="T58" fmla="*/ 2147483647 w 5144"/>
                <a:gd name="T59" fmla="*/ 2147483647 h 694"/>
                <a:gd name="T60" fmla="*/ 2147483647 w 5144"/>
                <a:gd name="T61" fmla="*/ 2147483647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a:defRPr/>
              </a:pPr>
              <a:endParaRPr lang="el-GR"/>
            </a:p>
          </p:txBody>
        </p:sp>
        <p:sp>
          <p:nvSpPr>
            <p:cNvPr id="1036" name="Freeform 26"/>
            <p:cNvSpPr>
              <a:spLocks/>
            </p:cNvSpPr>
            <p:nvPr/>
          </p:nvSpPr>
          <p:spPr bwMode="hidden">
            <a:xfrm>
              <a:off x="4155651" y="4316769"/>
              <a:ext cx="4940859" cy="925827"/>
            </a:xfrm>
            <a:custGeom>
              <a:avLst/>
              <a:gdLst>
                <a:gd name="T0" fmla="*/ 0 w 3112"/>
                <a:gd name="T1" fmla="*/ 2147483647 h 584"/>
                <a:gd name="T2" fmla="*/ 0 w 3112"/>
                <a:gd name="T3" fmla="*/ 2147483647 h 584"/>
                <a:gd name="T4" fmla="*/ 2147483647 w 3112"/>
                <a:gd name="T5" fmla="*/ 2147483647 h 584"/>
                <a:gd name="T6" fmla="*/ 2147483647 w 3112"/>
                <a:gd name="T7" fmla="*/ 2147483647 h 584"/>
                <a:gd name="T8" fmla="*/ 2147483647 w 3112"/>
                <a:gd name="T9" fmla="*/ 2147483647 h 584"/>
                <a:gd name="T10" fmla="*/ 2147483647 w 3112"/>
                <a:gd name="T11" fmla="*/ 2147483647 h 584"/>
                <a:gd name="T12" fmla="*/ 2147483647 w 3112"/>
                <a:gd name="T13" fmla="*/ 2147483647 h 584"/>
                <a:gd name="T14" fmla="*/ 2147483647 w 3112"/>
                <a:gd name="T15" fmla="*/ 2147483647 h 584"/>
                <a:gd name="T16" fmla="*/ 2147483647 w 3112"/>
                <a:gd name="T17" fmla="*/ 2147483647 h 584"/>
                <a:gd name="T18" fmla="*/ 2147483647 w 3112"/>
                <a:gd name="T19" fmla="*/ 2147483647 h 584"/>
                <a:gd name="T20" fmla="*/ 2147483647 w 3112"/>
                <a:gd name="T21" fmla="*/ 2147483647 h 584"/>
                <a:gd name="T22" fmla="*/ 2147483647 w 3112"/>
                <a:gd name="T23" fmla="*/ 2147483647 h 584"/>
                <a:gd name="T24" fmla="*/ 2147483647 w 3112"/>
                <a:gd name="T25" fmla="*/ 2147483647 h 584"/>
                <a:gd name="T26" fmla="*/ 2147483647 w 3112"/>
                <a:gd name="T27" fmla="*/ 2147483647 h 584"/>
                <a:gd name="T28" fmla="*/ 2147483647 w 3112"/>
                <a:gd name="T29" fmla="*/ 2147483647 h 584"/>
                <a:gd name="T30" fmla="*/ 2147483647 w 3112"/>
                <a:gd name="T31" fmla="*/ 2147483647 h 584"/>
                <a:gd name="T32" fmla="*/ 2147483647 w 3112"/>
                <a:gd name="T33" fmla="*/ 2147483647 h 584"/>
                <a:gd name="T34" fmla="*/ 2147483647 w 3112"/>
                <a:gd name="T35" fmla="*/ 2147483647 h 584"/>
                <a:gd name="T36" fmla="*/ 2147483647 w 3112"/>
                <a:gd name="T37" fmla="*/ 2147483647 h 584"/>
                <a:gd name="T38" fmla="*/ 2147483647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a:defRPr/>
              </a:pPr>
              <a:endParaRPr lang="el-GR"/>
            </a:p>
          </p:txBody>
        </p:sp>
        <p:sp useBgFill="1">
          <p:nvSpPr>
            <p:cNvPr id="1037" name="Freeform 10"/>
            <p:cNvSpPr>
              <a:spLocks/>
            </p:cNvSpPr>
            <p:nvPr/>
          </p:nvSpPr>
          <p:spPr bwMode="hidden">
            <a:xfrm>
              <a:off x="-3905251" y="4294188"/>
              <a:ext cx="13027839" cy="1892300"/>
            </a:xfrm>
            <a:custGeom>
              <a:avLst/>
              <a:gdLst>
                <a:gd name="T0" fmla="*/ 2147483647 w 8196"/>
                <a:gd name="T1" fmla="*/ 2147483647 h 1192"/>
                <a:gd name="T2" fmla="*/ 2147483647 w 8196"/>
                <a:gd name="T3" fmla="*/ 2147483647 h 1192"/>
                <a:gd name="T4" fmla="*/ 2147483647 w 8196"/>
                <a:gd name="T5" fmla="*/ 2147483647 h 1192"/>
                <a:gd name="T6" fmla="*/ 2147483647 w 8196"/>
                <a:gd name="T7" fmla="*/ 2147483647 h 1192"/>
                <a:gd name="T8" fmla="*/ 2147483647 w 8196"/>
                <a:gd name="T9" fmla="*/ 2147483647 h 1192"/>
                <a:gd name="T10" fmla="*/ 2147483647 w 8196"/>
                <a:gd name="T11" fmla="*/ 2147483647 h 1192"/>
                <a:gd name="T12" fmla="*/ 2147483647 w 8196"/>
                <a:gd name="T13" fmla="*/ 2147483647 h 1192"/>
                <a:gd name="T14" fmla="*/ 2147483647 w 8196"/>
                <a:gd name="T15" fmla="*/ 2147483647 h 1192"/>
                <a:gd name="T16" fmla="*/ 2147483647 w 8196"/>
                <a:gd name="T17" fmla="*/ 2147483647 h 1192"/>
                <a:gd name="T18" fmla="*/ 2147483647 w 8196"/>
                <a:gd name="T19" fmla="*/ 2147483647 h 1192"/>
                <a:gd name="T20" fmla="*/ 2147483647 w 8196"/>
                <a:gd name="T21" fmla="*/ 2147483647 h 1192"/>
                <a:gd name="T22" fmla="*/ 2147483647 w 8196"/>
                <a:gd name="T23" fmla="*/ 2147483647 h 1192"/>
                <a:gd name="T24" fmla="*/ 2147483647 w 8196"/>
                <a:gd name="T25" fmla="*/ 2147483647 h 1192"/>
                <a:gd name="T26" fmla="*/ 2147483647 w 8196"/>
                <a:gd name="T27" fmla="*/ 2147483647 h 1192"/>
                <a:gd name="T28" fmla="*/ 2147483647 w 8196"/>
                <a:gd name="T29" fmla="*/ 2147483647 h 1192"/>
                <a:gd name="T30" fmla="*/ 2147483647 w 8196"/>
                <a:gd name="T31" fmla="*/ 2147483647 h 1192"/>
                <a:gd name="T32" fmla="*/ 2147483647 w 8196"/>
                <a:gd name="T33" fmla="*/ 2147483647 h 1192"/>
                <a:gd name="T34" fmla="*/ 2147483647 w 8196"/>
                <a:gd name="T35" fmla="*/ 2147483647 h 1192"/>
                <a:gd name="T36" fmla="*/ 2147483647 w 8196"/>
                <a:gd name="T37" fmla="*/ 2147483647 h 1192"/>
                <a:gd name="T38" fmla="*/ 2147483647 w 8196"/>
                <a:gd name="T39" fmla="*/ 2147483647 h 1192"/>
                <a:gd name="T40" fmla="*/ 2147483647 w 8196"/>
                <a:gd name="T41" fmla="*/ 2147483647 h 1192"/>
                <a:gd name="T42" fmla="*/ 2147483647 w 8196"/>
                <a:gd name="T43" fmla="*/ 2147483647 h 1192"/>
                <a:gd name="T44" fmla="*/ 2147483647 w 8196"/>
                <a:gd name="T45" fmla="*/ 0 h 1192"/>
                <a:gd name="T46" fmla="*/ 2147483647 w 8196"/>
                <a:gd name="T47" fmla="*/ 2147483647 h 1192"/>
                <a:gd name="T48" fmla="*/ 2147483647 w 8196"/>
                <a:gd name="T49" fmla="*/ 2147483647 h 1192"/>
                <a:gd name="T50" fmla="*/ 2147483647 w 8196"/>
                <a:gd name="T51" fmla="*/ 2147483647 h 1192"/>
                <a:gd name="T52" fmla="*/ 2147483647 w 8196"/>
                <a:gd name="T53" fmla="*/ 2147483647 h 1192"/>
                <a:gd name="T54" fmla="*/ 2147483647 w 8196"/>
                <a:gd name="T55" fmla="*/ 2147483647 h 1192"/>
                <a:gd name="T56" fmla="*/ 2147483647 w 8196"/>
                <a:gd name="T57" fmla="*/ 2147483647 h 1192"/>
                <a:gd name="T58" fmla="*/ 2147483647 w 8196"/>
                <a:gd name="T59" fmla="*/ 2147483647 h 1192"/>
                <a:gd name="T60" fmla="*/ 2147483647 w 8196"/>
                <a:gd name="T61" fmla="*/ 2147483647 h 1192"/>
                <a:gd name="T62" fmla="*/ 0 w 8196"/>
                <a:gd name="T63" fmla="*/ 2147483647 h 1192"/>
                <a:gd name="T64" fmla="*/ 2147483647 w 8196"/>
                <a:gd name="T65" fmla="*/ 2147483647 h 1192"/>
                <a:gd name="T66" fmla="*/ 2147483647 w 8196"/>
                <a:gd name="T67" fmla="*/ 2147483647 h 1192"/>
                <a:gd name="T68" fmla="*/ 2147483647 w 8196"/>
                <a:gd name="T69" fmla="*/ 2147483647 h 1192"/>
                <a:gd name="T70" fmla="*/ 2147483647 w 8196"/>
                <a:gd name="T71" fmla="*/ 2147483647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w="9525">
              <a:noFill/>
              <a:round/>
              <a:headEnd/>
              <a:tailEnd/>
            </a:ln>
          </p:spPr>
          <p:txBody>
            <a:bodyPr/>
            <a:lstStyle/>
            <a:p>
              <a:pPr>
                <a:defRPr/>
              </a:pPr>
              <a:endParaRPr lang="el-G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Στυλ κύριου τίτλου</a:t>
            </a:r>
            <a:endParaRPr lang="en-US"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a:defRPr sz="1000">
                <a:solidFill>
                  <a:schemeClr val="tx2"/>
                </a:solidFill>
                <a:ea typeface="ＭＳ Ｐゴシック" charset="-128"/>
              </a:defRPr>
            </a:lvl1pPr>
          </a:lstStyle>
          <a:p>
            <a:pPr>
              <a:defRPr/>
            </a:pPr>
            <a:fld id="{619DA4D0-6CC5-4FE8-AEC4-3EDBDA76970F}" type="datetime1">
              <a:rPr lang="el-GR"/>
              <a:pPr>
                <a:defRPr/>
              </a:pPr>
              <a:t>19/9/2015</a:t>
            </a:fld>
            <a:endParaRPr lang="el-GR"/>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a:defRPr sz="1000">
                <a:solidFill>
                  <a:schemeClr val="tx2"/>
                </a:solidFill>
                <a:ea typeface="ＭＳ Ｐゴシック" charset="-128"/>
              </a:defRPr>
            </a:lvl1pPr>
          </a:lstStyle>
          <a:p>
            <a:pPr>
              <a:defRPr/>
            </a:pPr>
            <a:endParaRPr lang="el-GR"/>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a:defRPr sz="1000">
                <a:solidFill>
                  <a:schemeClr val="tx2"/>
                </a:solidFill>
                <a:ea typeface="ＭＳ Ｐゴシック" charset="-128"/>
              </a:defRPr>
            </a:lvl1pPr>
          </a:lstStyle>
          <a:p>
            <a:pPr>
              <a:defRPr/>
            </a:pPr>
            <a:fld id="{FD444B88-259E-4CBA-9D5C-90806D1AFDD4}" type="slidenum">
              <a:rPr lang="el-GR"/>
              <a:pPr>
                <a:defRPr/>
              </a:pPr>
              <a:t>‹#›</a:t>
            </a:fld>
            <a:endParaRPr lang="el-GR"/>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Tree>
  </p:cSld>
  <p:clrMap bg1="lt1" tx1="dk1" bg2="lt2" tx2="dk2" accent1="accent1" accent2="accent2" accent3="accent3" accent4="accent4" accent5="accent5" accent6="accent6" hlink="hlink" folHlink="folHlink"/>
  <p:sldLayoutIdLst>
    <p:sldLayoutId id="2147484131" r:id="rId1"/>
    <p:sldLayoutId id="2147484126" r:id="rId2"/>
    <p:sldLayoutId id="2147484132" r:id="rId3"/>
    <p:sldLayoutId id="2147484127" r:id="rId4"/>
    <p:sldLayoutId id="2147484128" r:id="rId5"/>
    <p:sldLayoutId id="2147484129" r:id="rId6"/>
    <p:sldLayoutId id="2147484133" r:id="rId7"/>
    <p:sldLayoutId id="2147484134" r:id="rId8"/>
    <p:sldLayoutId id="2147484135" r:id="rId9"/>
    <p:sldLayoutId id="2147484130" r:id="rId10"/>
    <p:sldLayoutId id="2147484136" r:id="rId11"/>
  </p:sldLayoutIdLst>
  <p:hf hdr="0" ftr="0" dt="0"/>
  <p:txStyles>
    <p:title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itchFamily="34" charset="0"/>
        </a:defRPr>
      </a:lvl2pPr>
      <a:lvl3pPr algn="ctr" rtl="0" eaLnBrk="0" fontAlgn="base" hangingPunct="0">
        <a:spcBef>
          <a:spcPct val="0"/>
        </a:spcBef>
        <a:spcAft>
          <a:spcPct val="0"/>
        </a:spcAft>
        <a:defRPr sz="4400">
          <a:solidFill>
            <a:srgbClr val="FFFFFF"/>
          </a:solidFill>
          <a:latin typeface="Candara" pitchFamily="34" charset="0"/>
        </a:defRPr>
      </a:lvl3pPr>
      <a:lvl4pPr algn="ctr" rtl="0" eaLnBrk="0" fontAlgn="base" hangingPunct="0">
        <a:spcBef>
          <a:spcPct val="0"/>
        </a:spcBef>
        <a:spcAft>
          <a:spcPct val="0"/>
        </a:spcAft>
        <a:defRPr sz="4400">
          <a:solidFill>
            <a:srgbClr val="FFFFFF"/>
          </a:solidFill>
          <a:latin typeface="Candara" pitchFamily="34" charset="0"/>
        </a:defRPr>
      </a:lvl4pPr>
      <a:lvl5pPr algn="ctr" rtl="0" eaLnBrk="0" fontAlgn="base" hangingPunct="0">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itchFamily="18" charset="2"/>
        <a:buChar char=""/>
        <a:defRPr sz="2000"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oB_oAjAHs-0"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youtube.com/watch?v=lImBKj9KV0k"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Τίτλος 1"/>
          <p:cNvSpPr>
            <a:spLocks noGrp="1"/>
          </p:cNvSpPr>
          <p:nvPr>
            <p:ph type="ctrTitle"/>
          </p:nvPr>
        </p:nvSpPr>
        <p:spPr>
          <a:xfrm>
            <a:off x="685800" y="1066800"/>
            <a:ext cx="7772400" cy="1779588"/>
          </a:xfrm>
        </p:spPr>
        <p:txBody>
          <a:bodyPr rtlCol="0">
            <a:normAutofit fontScale="90000"/>
          </a:bodyPr>
          <a:lstStyle/>
          <a:p>
            <a:pPr eaLnBrk="1" fontAlgn="auto" hangingPunct="1">
              <a:spcAft>
                <a:spcPts val="0"/>
              </a:spcAft>
              <a:defRPr/>
            </a:pPr>
            <a:r>
              <a:rPr lang="el-GR" b="1" i="1" dirty="0" smtClean="0">
                <a:ea typeface="ＭＳ Ｐゴシック" charset="-128"/>
              </a:rPr>
              <a:t>Ε΄ Δημοτικού  Γλώσσα </a:t>
            </a:r>
            <a:br>
              <a:rPr lang="el-GR" b="1" i="1" dirty="0" smtClean="0">
                <a:ea typeface="ＭＳ Ｐゴシック" charset="-128"/>
              </a:rPr>
            </a:br>
            <a:r>
              <a:rPr lang="el-GR" b="1" i="1" dirty="0" smtClean="0">
                <a:ea typeface="ＭＳ Ｐゴシック" charset="-128"/>
              </a:rPr>
              <a:t>2</a:t>
            </a:r>
            <a:r>
              <a:rPr lang="el-GR" b="1" i="1" baseline="30000" dirty="0" smtClean="0">
                <a:ea typeface="ＭＳ Ｐゴシック" charset="-128"/>
              </a:rPr>
              <a:t>η</a:t>
            </a:r>
            <a:r>
              <a:rPr lang="el-GR" b="1" i="1" dirty="0" smtClean="0">
                <a:ea typeface="ＭＳ Ｐゴシック" charset="-128"/>
              </a:rPr>
              <a:t> ενότητα – 1</a:t>
            </a:r>
            <a:r>
              <a:rPr lang="el-GR" b="1" i="1" baseline="30000" dirty="0" smtClean="0">
                <a:ea typeface="ＭＳ Ｐゴシック" charset="-128"/>
              </a:rPr>
              <a:t>η</a:t>
            </a:r>
            <a:r>
              <a:rPr lang="el-GR" b="1" i="1" dirty="0" smtClean="0">
                <a:ea typeface="ＭＳ Ｐゴシック" charset="-128"/>
              </a:rPr>
              <a:t> υποενότητα 	</a:t>
            </a:r>
            <a:br>
              <a:rPr lang="el-GR" b="1" i="1" dirty="0" smtClean="0">
                <a:ea typeface="ＭＳ Ｐゴシック" charset="-128"/>
              </a:rPr>
            </a:br>
            <a:r>
              <a:rPr lang="el-GR" b="1" i="1" dirty="0" smtClean="0">
                <a:ea typeface="ＭＳ Ｐゴシック" charset="-128"/>
              </a:rPr>
              <a:t>Η ζωή στην πόλη</a:t>
            </a:r>
            <a:endParaRPr lang="el-GR" dirty="0" smtClean="0">
              <a:ea typeface="ＭＳ Ｐゴシック" charset="-128"/>
            </a:endParaRPr>
          </a:p>
        </p:txBody>
      </p:sp>
      <p:sp>
        <p:nvSpPr>
          <p:cNvPr id="8195" name="Υπότιτλος 2"/>
          <p:cNvSpPr>
            <a:spLocks noGrp="1"/>
          </p:cNvSpPr>
          <p:nvPr>
            <p:ph type="subTitle" idx="1"/>
          </p:nvPr>
        </p:nvSpPr>
        <p:spPr>
          <a:xfrm>
            <a:off x="1295400" y="3200400"/>
            <a:ext cx="6400800" cy="1473200"/>
          </a:xfrm>
        </p:spPr>
        <p:txBody>
          <a:bodyPr/>
          <a:lstStyle/>
          <a:p>
            <a:pPr algn="l" eaLnBrk="1" hangingPunct="1"/>
            <a:r>
              <a:rPr lang="el-GR" sz="2800" b="1" i="1" smtClean="0">
                <a:solidFill>
                  <a:schemeClr val="bg1"/>
                </a:solidFill>
                <a:ea typeface="ＭＳ Ｐゴシック" pitchFamily="34" charset="-128"/>
              </a:rPr>
              <a:t>Όνομα δασκάλου</a:t>
            </a:r>
          </a:p>
          <a:p>
            <a:pPr algn="l" eaLnBrk="1" hangingPunct="1"/>
            <a:r>
              <a:rPr lang="el-GR" sz="2800" b="1" i="1" smtClean="0">
                <a:solidFill>
                  <a:schemeClr val="bg1"/>
                </a:solidFill>
                <a:ea typeface="ＭＳ Ｐゴシック" pitchFamily="34" charset="-128"/>
              </a:rPr>
              <a:t>Σχολείο</a:t>
            </a:r>
          </a:p>
        </p:txBody>
      </p:sp>
      <p:pic>
        <p:nvPicPr>
          <p:cNvPr id="8196" name="Picture 5"/>
          <p:cNvPicPr>
            <a:picLocks noChangeAspect="1" noChangeArrowheads="1"/>
          </p:cNvPicPr>
          <p:nvPr/>
        </p:nvPicPr>
        <p:blipFill>
          <a:blip r:embed="rId2" cstate="print"/>
          <a:srcRect/>
          <a:stretch>
            <a:fillRect/>
          </a:stretch>
        </p:blipFill>
        <p:spPr bwMode="auto">
          <a:xfrm>
            <a:off x="7620000" y="4419600"/>
            <a:ext cx="1203325" cy="1239838"/>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579E6EB5-388A-4CC1-AD75-6D1B6D5AC093}" type="slidenum">
              <a:rPr lang="el-GR" smtClean="0">
                <a:solidFill>
                  <a:srgbClr val="898989"/>
                </a:solidFill>
                <a:ea typeface="ＭＳ Ｐゴシック" pitchFamily="34" charset="-128"/>
              </a:rPr>
              <a:pPr/>
              <a:t>10</a:t>
            </a:fld>
            <a:endParaRPr lang="el-GR" smtClean="0">
              <a:solidFill>
                <a:srgbClr val="898989"/>
              </a:solidFill>
              <a:ea typeface="ＭＳ Ｐゴシック" pitchFamily="34" charset="-128"/>
            </a:endParaRPr>
          </a:p>
        </p:txBody>
      </p:sp>
      <p:sp>
        <p:nvSpPr>
          <p:cNvPr id="3075" name="TextBox 4"/>
          <p:cNvSpPr txBox="1">
            <a:spLocks noChangeArrowheads="1"/>
          </p:cNvSpPr>
          <p:nvPr/>
        </p:nvSpPr>
        <p:spPr bwMode="auto">
          <a:xfrm>
            <a:off x="228600" y="2438400"/>
            <a:ext cx="8686800" cy="1477963"/>
          </a:xfrm>
          <a:prstGeom prst="rect">
            <a:avLst/>
          </a:prstGeom>
          <a:solidFill>
            <a:schemeClr val="bg1">
              <a:alpha val="81000"/>
            </a:schemeClr>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dirty="0" smtClean="0">
                <a:effectLst>
                  <a:outerShdw blurRad="38100" dist="38100" dir="2700000" algn="tl">
                    <a:srgbClr val="000000">
                      <a:alpha val="43137"/>
                    </a:srgbClr>
                  </a:outerShdw>
                </a:effectLst>
              </a:rPr>
              <a:t>Ας διαβάσουμε τώρα δύο κείμενα για τη ζωή </a:t>
            </a:r>
          </a:p>
          <a:p>
            <a:pPr algn="ctr" eaLnBrk="1" hangingPunct="1">
              <a:defRPr/>
            </a:pPr>
            <a:r>
              <a:rPr lang="el-GR" sz="3000" dirty="0" smtClean="0">
                <a:effectLst>
                  <a:outerShdw blurRad="38100" dist="38100" dir="2700000" algn="tl">
                    <a:srgbClr val="000000">
                      <a:alpha val="43137"/>
                    </a:srgbClr>
                  </a:outerShdw>
                </a:effectLst>
              </a:rPr>
              <a:t>στην πόλη και ας συζητήσουμε </a:t>
            </a:r>
          </a:p>
          <a:p>
            <a:pPr algn="ctr" eaLnBrk="1" hangingPunct="1">
              <a:defRPr/>
            </a:pPr>
            <a:r>
              <a:rPr lang="el-GR" sz="3000" dirty="0" smtClean="0">
                <a:effectLst>
                  <a:outerShdw blurRad="38100" dist="38100" dir="2700000" algn="tl">
                    <a:srgbClr val="000000">
                      <a:alpha val="43137"/>
                    </a:srgbClr>
                  </a:outerShdw>
                </a:effectLst>
              </a:rPr>
              <a:t>για όσα αναφέρονται σε αυτά. </a:t>
            </a:r>
            <a:endParaRPr lang="en-US" sz="3000" dirty="0" smtClean="0">
              <a:effectLst>
                <a:outerShdw blurRad="38100" dist="38100" dir="2700000" algn="tl">
                  <a:srgbClr val="000000">
                    <a:alpha val="43137"/>
                  </a:srgbClr>
                </a:outerShdw>
              </a:effectLst>
            </a:endParaRPr>
          </a:p>
        </p:txBody>
      </p:sp>
      <p:pic>
        <p:nvPicPr>
          <p:cNvPr id="9220" name="Picture 5"/>
          <p:cNvPicPr>
            <a:picLocks noChangeAspect="1" noChangeArrowheads="1"/>
          </p:cNvPicPr>
          <p:nvPr/>
        </p:nvPicPr>
        <p:blipFill>
          <a:blip r:embed="rId2" cstate="print"/>
          <a:srcRect/>
          <a:stretch>
            <a:fillRect/>
          </a:stretch>
        </p:blipFill>
        <p:spPr bwMode="auto">
          <a:xfrm>
            <a:off x="7412038" y="530225"/>
            <a:ext cx="1411287" cy="1450975"/>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0"/>
                                        <p:tgtEl>
                                          <p:spTgt spid="9220"/>
                                        </p:tgtEl>
                                      </p:cBhvr>
                                    </p:animEffect>
                                    <p:anim calcmode="lin" valueType="num">
                                      <p:cBhvr>
                                        <p:cTn id="8" dur="5000" fill="hold"/>
                                        <p:tgtEl>
                                          <p:spTgt spid="9220"/>
                                        </p:tgtEl>
                                        <p:attrNameLst>
                                          <p:attrName>ppt_x</p:attrName>
                                        </p:attrNameLst>
                                      </p:cBhvr>
                                      <p:tavLst>
                                        <p:tav tm="0">
                                          <p:val>
                                            <p:strVal val="#ppt_x"/>
                                          </p:val>
                                        </p:tav>
                                        <p:tav tm="100000">
                                          <p:val>
                                            <p:strVal val="#ppt_x"/>
                                          </p:val>
                                        </p:tav>
                                      </p:tavLst>
                                    </p:anim>
                                    <p:anim calcmode="lin" valueType="num">
                                      <p:cBhvr>
                                        <p:cTn id="9" dur="5000" fill="hold"/>
                                        <p:tgtEl>
                                          <p:spTgt spid="92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3C4B76C0-A4D0-4011-AD30-5091B0C8A510}" type="slidenum">
              <a:rPr lang="el-GR" smtClean="0">
                <a:solidFill>
                  <a:srgbClr val="898989"/>
                </a:solidFill>
                <a:ea typeface="ＭＳ Ｐゴシック" pitchFamily="34" charset="-128"/>
              </a:rPr>
              <a:pPr/>
              <a:t>11</a:t>
            </a:fld>
            <a:endParaRPr lang="el-GR" smtClean="0">
              <a:solidFill>
                <a:srgbClr val="898989"/>
              </a:solidFill>
              <a:ea typeface="ＭＳ Ｐゴシック" pitchFamily="34" charset="-128"/>
            </a:endParaRPr>
          </a:p>
        </p:txBody>
      </p:sp>
      <p:sp>
        <p:nvSpPr>
          <p:cNvPr id="18435" name="TextBox 4"/>
          <p:cNvSpPr txBox="1">
            <a:spLocks noChangeArrowheads="1"/>
          </p:cNvSpPr>
          <p:nvPr/>
        </p:nvSpPr>
        <p:spPr bwMode="auto">
          <a:xfrm>
            <a:off x="381000" y="1752600"/>
            <a:ext cx="8305800" cy="4524375"/>
          </a:xfrm>
          <a:prstGeom prst="rect">
            <a:avLst/>
          </a:prstGeom>
          <a:solidFill>
            <a:schemeClr val="bg1"/>
          </a:solidFill>
          <a:ln w="9525">
            <a:solidFill>
              <a:schemeClr val="accent1"/>
            </a:solidFill>
            <a:miter lim="800000"/>
            <a:headEnd/>
            <a:tailEnd/>
          </a:ln>
        </p:spPr>
        <p:txBody>
          <a:bodyPr>
            <a:spAutoFit/>
          </a:bodyPr>
          <a:lstStyle/>
          <a:p>
            <a:pPr algn="just" eaLnBrk="0" hangingPunct="0"/>
            <a:r>
              <a:rPr lang="el-GR" sz="2200"/>
              <a:t>	</a:t>
            </a:r>
            <a:r>
              <a:rPr lang="el-GR" sz="2400"/>
              <a:t>Ένα μουσείο ανοιχτό στον κόσμο, ενταγμένο στην καθημερινή ζωή των κατοίκων. Αυτό θα είναι το νέο πρόσωπο της Αθήνας μετά την ενοποίηση των αρχαιολογικών χώρων της πρωτεύουσας, που συμβάλλει στην αύξηση των ελεύθερων χώρων της πόλης. </a:t>
            </a:r>
          </a:p>
          <a:p>
            <a:pPr algn="just" eaLnBrk="0" hangingPunct="0"/>
            <a:r>
              <a:rPr lang="el-GR" sz="2400"/>
              <a:t>	Με το πρόγραμμα αυτό, που αποτελεί τη μεγαλύτερη πολεοδομική παρέμβαση που έγινε ποτέ στην πρωτεύουσα, δημιουργείται ένα εκτεταμένο αρχαιολογικό πάρκο μήκους περίπου 4 χλμ. και έκτασης 15.000 στρεμμάτων στην καρδιά της πόλης, που περιλαμβάνει τους αρχαιολογικούς χώρους και τα μνημεία, αλλά και παραδοσιακές γειτονιές του ιστορικού κέντρου της Αθήνας.</a:t>
            </a:r>
          </a:p>
        </p:txBody>
      </p:sp>
      <p:sp>
        <p:nvSpPr>
          <p:cNvPr id="5" name="TextBox 4"/>
          <p:cNvSpPr txBox="1">
            <a:spLocks noChangeArrowheads="1"/>
          </p:cNvSpPr>
          <p:nvPr/>
        </p:nvSpPr>
        <p:spPr bwMode="auto">
          <a:xfrm>
            <a:off x="457200" y="685800"/>
            <a:ext cx="6553200" cy="554038"/>
          </a:xfrm>
          <a:prstGeom prst="rect">
            <a:avLst/>
          </a:prstGeom>
          <a:solidFill>
            <a:schemeClr val="bg1"/>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dirty="0" smtClean="0">
                <a:effectLst>
                  <a:outerShdw blurRad="38100" dist="38100" dir="2700000" algn="tl">
                    <a:srgbClr val="000000">
                      <a:alpha val="43137"/>
                    </a:srgbClr>
                  </a:outerShdw>
                </a:effectLst>
              </a:rPr>
              <a:t>Πάρκο  15.000 στρεμμάτων στην Αθήνα</a:t>
            </a:r>
            <a:endParaRPr lang="en-US" sz="3000" dirty="0" smtClean="0">
              <a:effectLst>
                <a:outerShdw blurRad="38100" dist="38100" dir="2700000" algn="tl">
                  <a:srgbClr val="000000">
                    <a:alpha val="43137"/>
                  </a:srgbClr>
                </a:outerShdw>
              </a:effectLst>
            </a:endParaRPr>
          </a:p>
        </p:txBody>
      </p:sp>
      <p:pic>
        <p:nvPicPr>
          <p:cNvPr id="18437" name="Picture 10" descr="http://workoutfinishers.com/version2/wp-content/uploads/2013/03/blue-number-one-md.png"/>
          <p:cNvPicPr>
            <a:picLocks noChangeAspect="1" noChangeArrowheads="1"/>
          </p:cNvPicPr>
          <p:nvPr/>
        </p:nvPicPr>
        <p:blipFill>
          <a:blip r:embed="rId2" cstate="print"/>
          <a:srcRect/>
          <a:stretch>
            <a:fillRect/>
          </a:stretch>
        </p:blipFill>
        <p:spPr bwMode="auto">
          <a:xfrm>
            <a:off x="7543800" y="457200"/>
            <a:ext cx="1066800" cy="1066800"/>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7363983F-94EF-4F2A-9B08-039B7364A36F}" type="slidenum">
              <a:rPr lang="el-GR" smtClean="0">
                <a:solidFill>
                  <a:srgbClr val="898989"/>
                </a:solidFill>
                <a:ea typeface="ＭＳ Ｐゴシック" pitchFamily="34" charset="-128"/>
              </a:rPr>
              <a:pPr/>
              <a:t>12</a:t>
            </a:fld>
            <a:endParaRPr lang="el-GR" smtClean="0">
              <a:solidFill>
                <a:srgbClr val="898989"/>
              </a:solidFill>
              <a:ea typeface="ＭＳ Ｐゴシック" pitchFamily="34" charset="-128"/>
            </a:endParaRPr>
          </a:p>
        </p:txBody>
      </p:sp>
      <p:sp>
        <p:nvSpPr>
          <p:cNvPr id="3075" name="TextBox 4"/>
          <p:cNvSpPr txBox="1">
            <a:spLocks noChangeArrowheads="1"/>
          </p:cNvSpPr>
          <p:nvPr/>
        </p:nvSpPr>
        <p:spPr bwMode="auto">
          <a:xfrm>
            <a:off x="990600" y="1981200"/>
            <a:ext cx="6934200" cy="1477963"/>
          </a:xfrm>
          <a:prstGeom prst="rect">
            <a:avLst/>
          </a:prstGeom>
          <a:solidFill>
            <a:schemeClr val="bg1">
              <a:alpha val="81000"/>
            </a:schemeClr>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dirty="0" smtClean="0">
                <a:effectLst>
                  <a:outerShdw blurRad="38100" dist="38100" dir="2700000" algn="tl">
                    <a:srgbClr val="000000">
                      <a:alpha val="43137"/>
                    </a:srgbClr>
                  </a:outerShdw>
                </a:effectLst>
              </a:rPr>
              <a:t>Σύμφωνα με το κείμενο, τι κάνει ξεχωριστό </a:t>
            </a:r>
          </a:p>
          <a:p>
            <a:pPr algn="ctr" eaLnBrk="1" hangingPunct="1">
              <a:defRPr/>
            </a:pPr>
            <a:r>
              <a:rPr lang="el-GR" sz="3000" dirty="0" smtClean="0">
                <a:effectLst>
                  <a:outerShdw blurRad="38100" dist="38100" dir="2700000" algn="tl">
                    <a:srgbClr val="000000">
                      <a:alpha val="43137"/>
                    </a:srgbClr>
                  </a:outerShdw>
                </a:effectLst>
              </a:rPr>
              <a:t>το πρόγραμμα της ενοποίησης </a:t>
            </a:r>
          </a:p>
          <a:p>
            <a:pPr algn="ctr" eaLnBrk="1" hangingPunct="1">
              <a:defRPr/>
            </a:pPr>
            <a:r>
              <a:rPr lang="el-GR" sz="3000" dirty="0" smtClean="0">
                <a:effectLst>
                  <a:outerShdw blurRad="38100" dist="38100" dir="2700000" algn="tl">
                    <a:srgbClr val="000000">
                      <a:alpha val="43137"/>
                    </a:srgbClr>
                  </a:outerShdw>
                </a:effectLst>
              </a:rPr>
              <a:t>των αρχαιολογικών χώρων;</a:t>
            </a:r>
            <a:endParaRPr lang="en-US" sz="3000" dirty="0" smtClean="0">
              <a:effectLst>
                <a:outerShdw blurRad="38100" dist="38100" dir="2700000" algn="tl">
                  <a:srgbClr val="000000">
                    <a:alpha val="43137"/>
                  </a:srgbClr>
                </a:outerShdw>
              </a:effectLst>
            </a:endParaRPr>
          </a:p>
        </p:txBody>
      </p:sp>
      <p:pic>
        <p:nvPicPr>
          <p:cNvPr id="9220" name="Picture 5"/>
          <p:cNvPicPr>
            <a:picLocks noChangeAspect="1" noChangeArrowheads="1"/>
          </p:cNvPicPr>
          <p:nvPr/>
        </p:nvPicPr>
        <p:blipFill>
          <a:blip r:embed="rId2" cstate="print"/>
          <a:srcRect/>
          <a:stretch>
            <a:fillRect/>
          </a:stretch>
        </p:blipFill>
        <p:spPr bwMode="auto">
          <a:xfrm>
            <a:off x="7412038" y="530225"/>
            <a:ext cx="1411287" cy="1450975"/>
          </a:xfrm>
          <a:prstGeom prst="rect">
            <a:avLst/>
          </a:prstGeom>
          <a:noFill/>
          <a:ln w="9525">
            <a:noFill/>
            <a:miter lim="800000"/>
            <a:headEnd/>
            <a:tailEnd/>
          </a:ln>
        </p:spPr>
      </p:pic>
      <p:sp>
        <p:nvSpPr>
          <p:cNvPr id="5" name="TextBox 4"/>
          <p:cNvSpPr txBox="1">
            <a:spLocks noChangeArrowheads="1"/>
          </p:cNvSpPr>
          <p:nvPr/>
        </p:nvSpPr>
        <p:spPr bwMode="auto">
          <a:xfrm>
            <a:off x="838200" y="3733800"/>
            <a:ext cx="7620000" cy="554038"/>
          </a:xfrm>
          <a:prstGeom prst="rect">
            <a:avLst/>
          </a:prstGeom>
          <a:solidFill>
            <a:schemeClr val="bg1"/>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i="1" dirty="0" smtClean="0">
                <a:solidFill>
                  <a:srgbClr val="FF0000"/>
                </a:solidFill>
                <a:effectLst>
                  <a:outerShdw blurRad="38100" dist="38100" dir="2700000" algn="tl">
                    <a:srgbClr val="000000">
                      <a:alpha val="43137"/>
                    </a:srgbClr>
                  </a:outerShdw>
                </a:effectLst>
              </a:rPr>
              <a:t>(για την απάντηση πιέστε </a:t>
            </a:r>
            <a:r>
              <a:rPr lang="en-US" sz="3000" i="1" dirty="0" smtClean="0">
                <a:solidFill>
                  <a:srgbClr val="FF0000"/>
                </a:solidFill>
                <a:effectLst>
                  <a:outerShdw blurRad="38100" dist="38100" dir="2700000" algn="tl">
                    <a:srgbClr val="000000">
                      <a:alpha val="43137"/>
                    </a:srgbClr>
                  </a:outerShdw>
                </a:effectLst>
              </a:rPr>
              <a:t>Space </a:t>
            </a:r>
            <a:r>
              <a:rPr lang="el-GR" sz="3000" i="1" dirty="0" smtClean="0">
                <a:solidFill>
                  <a:srgbClr val="FF0000"/>
                </a:solidFill>
                <a:effectLst>
                  <a:outerShdw blurRad="38100" dist="38100" dir="2700000" algn="tl">
                    <a:srgbClr val="000000">
                      <a:alpha val="43137"/>
                    </a:srgbClr>
                  </a:outerShdw>
                </a:effectLst>
              </a:rPr>
              <a:t>ή </a:t>
            </a:r>
            <a:r>
              <a:rPr lang="en-US" sz="3000" i="1" dirty="0" smtClean="0">
                <a:solidFill>
                  <a:srgbClr val="FF0000"/>
                </a:solidFill>
                <a:effectLst>
                  <a:outerShdw blurRad="38100" dist="38100" dir="2700000" algn="tl">
                    <a:srgbClr val="000000">
                      <a:alpha val="43137"/>
                    </a:srgbClr>
                  </a:outerShdw>
                </a:effectLst>
              </a:rPr>
              <a:t>Enter</a:t>
            </a:r>
            <a:r>
              <a:rPr lang="el-GR" sz="3000" i="1" dirty="0" smtClean="0">
                <a:solidFill>
                  <a:srgbClr val="FF0000"/>
                </a:solidFill>
                <a:effectLst>
                  <a:outerShdw blurRad="38100" dist="38100" dir="2700000" algn="tl">
                    <a:srgbClr val="000000">
                      <a:alpha val="43137"/>
                    </a:srgbClr>
                  </a:outerShdw>
                </a:effectLst>
              </a:rPr>
              <a:t> ή         </a:t>
            </a:r>
            <a:r>
              <a:rPr lang="en-US" sz="3000" i="1" dirty="0" smtClean="0">
                <a:solidFill>
                  <a:srgbClr val="FF0000"/>
                </a:solidFill>
                <a:effectLst>
                  <a:outerShdw blurRad="38100" dist="38100" dir="2700000" algn="tl">
                    <a:srgbClr val="000000">
                      <a:alpha val="43137"/>
                    </a:srgbClr>
                  </a:outerShdw>
                </a:effectLst>
              </a:rPr>
              <a:t>)</a:t>
            </a:r>
            <a:endParaRPr lang="el-GR" sz="3000" i="1" dirty="0" smtClean="0">
              <a:solidFill>
                <a:srgbClr val="FF0000"/>
              </a:solidFill>
              <a:effectLst>
                <a:outerShdw blurRad="38100" dist="38100" dir="2700000" algn="tl">
                  <a:srgbClr val="000000">
                    <a:alpha val="43137"/>
                  </a:srgbClr>
                </a:outerShdw>
              </a:effectLst>
            </a:endParaRPr>
          </a:p>
        </p:txBody>
      </p:sp>
      <p:pic>
        <p:nvPicPr>
          <p:cNvPr id="19462" name="Picture 2" descr="http://findicons.com/files/icons/984/misto/256/arrow_down.png"/>
          <p:cNvPicPr>
            <a:picLocks noChangeAspect="1" noChangeArrowheads="1"/>
          </p:cNvPicPr>
          <p:nvPr/>
        </p:nvPicPr>
        <p:blipFill>
          <a:blip r:embed="rId3" cstate="print"/>
          <a:srcRect/>
          <a:stretch>
            <a:fillRect/>
          </a:stretch>
        </p:blipFill>
        <p:spPr bwMode="auto">
          <a:xfrm>
            <a:off x="7467600" y="3505200"/>
            <a:ext cx="685800" cy="685800"/>
          </a:xfrm>
          <a:prstGeom prst="rect">
            <a:avLst/>
          </a:prstGeom>
          <a:noFill/>
          <a:ln w="9525">
            <a:noFill/>
            <a:miter lim="800000"/>
            <a:headEnd/>
            <a:tailEnd/>
          </a:ln>
        </p:spPr>
      </p:pic>
      <p:sp>
        <p:nvSpPr>
          <p:cNvPr id="7" name="TextBox 4"/>
          <p:cNvSpPr txBox="1">
            <a:spLocks noChangeArrowheads="1"/>
          </p:cNvSpPr>
          <p:nvPr/>
        </p:nvSpPr>
        <p:spPr bwMode="auto">
          <a:xfrm>
            <a:off x="457200" y="4572000"/>
            <a:ext cx="8534400" cy="1016000"/>
          </a:xfrm>
          <a:prstGeom prst="rect">
            <a:avLst/>
          </a:prstGeom>
          <a:solidFill>
            <a:schemeClr val="bg1">
              <a:alpha val="81000"/>
            </a:schemeClr>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dirty="0" smtClean="0">
                <a:effectLst>
                  <a:outerShdw blurRad="38100" dist="38100" dir="2700000" algn="tl">
                    <a:srgbClr val="000000">
                      <a:alpha val="43137"/>
                    </a:srgbClr>
                  </a:outerShdw>
                </a:effectLst>
              </a:rPr>
              <a:t>Είναι η μεγαλύτερη πολεοδομική παρέμβαση </a:t>
            </a:r>
          </a:p>
          <a:p>
            <a:pPr algn="ctr" eaLnBrk="1" hangingPunct="1">
              <a:defRPr/>
            </a:pPr>
            <a:r>
              <a:rPr lang="el-GR" sz="3000" dirty="0" smtClean="0">
                <a:effectLst>
                  <a:outerShdw blurRad="38100" dist="38100" dir="2700000" algn="tl">
                    <a:srgbClr val="000000">
                      <a:alpha val="43137"/>
                    </a:srgbClr>
                  </a:outerShdw>
                </a:effectLst>
              </a:rPr>
              <a:t>που έχει γίνει ποτέ στην Αθήνα.</a:t>
            </a:r>
            <a:endParaRPr lang="en-US" sz="3000" dirty="0" smtClean="0">
              <a:effectLst>
                <a:outerShdw blurRad="38100" dist="38100" dir="2700000" algn="tl">
                  <a:srgbClr val="000000">
                    <a:alpha val="43137"/>
                  </a:srgbClr>
                </a:outerShdw>
              </a:effectLst>
            </a:endParaRP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0"/>
                                        <p:tgtEl>
                                          <p:spTgt spid="9220"/>
                                        </p:tgtEl>
                                      </p:cBhvr>
                                    </p:animEffect>
                                    <p:anim calcmode="lin" valueType="num">
                                      <p:cBhvr>
                                        <p:cTn id="8" dur="5000" fill="hold"/>
                                        <p:tgtEl>
                                          <p:spTgt spid="9220"/>
                                        </p:tgtEl>
                                        <p:attrNameLst>
                                          <p:attrName>ppt_x</p:attrName>
                                        </p:attrNameLst>
                                      </p:cBhvr>
                                      <p:tavLst>
                                        <p:tav tm="0">
                                          <p:val>
                                            <p:strVal val="#ppt_x"/>
                                          </p:val>
                                        </p:tav>
                                        <p:tav tm="100000">
                                          <p:val>
                                            <p:strVal val="#ppt_x"/>
                                          </p:val>
                                        </p:tav>
                                      </p:tavLst>
                                    </p:anim>
                                    <p:anim calcmode="lin" valueType="num">
                                      <p:cBhvr>
                                        <p:cTn id="9" dur="5000" fill="hold"/>
                                        <p:tgtEl>
                                          <p:spTgt spid="92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p:cTn id="14" dur="2000" fill="hold"/>
                                        <p:tgtEl>
                                          <p:spTgt spid="7"/>
                                        </p:tgtEl>
                                        <p:attrNameLst>
                                          <p:attrName>ppt_w</p:attrName>
                                        </p:attrNameLst>
                                      </p:cBhvr>
                                      <p:tavLst>
                                        <p:tav tm="0">
                                          <p:val>
                                            <p:strVal val="#ppt_w*0.70"/>
                                          </p:val>
                                        </p:tav>
                                        <p:tav tm="100000">
                                          <p:val>
                                            <p:strVal val="#ppt_w"/>
                                          </p:val>
                                        </p:tav>
                                      </p:tavLst>
                                    </p:anim>
                                    <p:anim calcmode="lin" valueType="num">
                                      <p:cBhvr>
                                        <p:cTn id="15" dur="2000" fill="hold"/>
                                        <p:tgtEl>
                                          <p:spTgt spid="7"/>
                                        </p:tgtEl>
                                        <p:attrNameLst>
                                          <p:attrName>ppt_h</p:attrName>
                                        </p:attrNameLst>
                                      </p:cBhvr>
                                      <p:tavLst>
                                        <p:tav tm="0">
                                          <p:val>
                                            <p:strVal val="#ppt_h"/>
                                          </p:val>
                                        </p:tav>
                                        <p:tav tm="100000">
                                          <p:val>
                                            <p:strVal val="#ppt_h"/>
                                          </p:val>
                                        </p:tav>
                                      </p:tavLst>
                                    </p:anim>
                                    <p:animEffect transition="in" filter="fade">
                                      <p:cBhvr>
                                        <p:cTn id="1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E7ED80B5-1BA0-47E3-A84A-6AF00416BFE8}" type="slidenum">
              <a:rPr lang="el-GR" smtClean="0">
                <a:solidFill>
                  <a:srgbClr val="898989"/>
                </a:solidFill>
                <a:ea typeface="ＭＳ Ｐゴシック" pitchFamily="34" charset="-128"/>
              </a:rPr>
              <a:pPr/>
              <a:t>13</a:t>
            </a:fld>
            <a:endParaRPr lang="el-GR" smtClean="0">
              <a:solidFill>
                <a:srgbClr val="898989"/>
              </a:solidFill>
              <a:ea typeface="ＭＳ Ｐゴシック" pitchFamily="34" charset="-128"/>
            </a:endParaRPr>
          </a:p>
        </p:txBody>
      </p:sp>
      <p:sp>
        <p:nvSpPr>
          <p:cNvPr id="3075" name="TextBox 4"/>
          <p:cNvSpPr txBox="1">
            <a:spLocks noChangeArrowheads="1"/>
          </p:cNvSpPr>
          <p:nvPr/>
        </p:nvSpPr>
        <p:spPr bwMode="auto">
          <a:xfrm>
            <a:off x="990600" y="1981200"/>
            <a:ext cx="6934200" cy="1477963"/>
          </a:xfrm>
          <a:prstGeom prst="rect">
            <a:avLst/>
          </a:prstGeom>
          <a:solidFill>
            <a:schemeClr val="bg1">
              <a:alpha val="81000"/>
            </a:schemeClr>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dirty="0" smtClean="0">
                <a:effectLst>
                  <a:outerShdw blurRad="38100" dist="38100" dir="2700000" algn="tl">
                    <a:srgbClr val="000000">
                      <a:alpha val="43137"/>
                    </a:srgbClr>
                  </a:outerShdw>
                </a:effectLst>
              </a:rPr>
              <a:t>Σύμφωνα  με  το  κείμενο,  το  πρόγραμμα αυτό  θα  συμπεριλάβει  μόνο  τους αρχαιολογικούς  χώρους  της  Αθήνας;</a:t>
            </a:r>
            <a:endParaRPr lang="en-US" sz="3000" dirty="0" smtClean="0">
              <a:effectLst>
                <a:outerShdw blurRad="38100" dist="38100" dir="2700000" algn="tl">
                  <a:srgbClr val="000000">
                    <a:alpha val="43137"/>
                  </a:srgbClr>
                </a:outerShdw>
              </a:effectLst>
            </a:endParaRPr>
          </a:p>
        </p:txBody>
      </p:sp>
      <p:pic>
        <p:nvPicPr>
          <p:cNvPr id="9220" name="Picture 5"/>
          <p:cNvPicPr>
            <a:picLocks noChangeAspect="1" noChangeArrowheads="1"/>
          </p:cNvPicPr>
          <p:nvPr/>
        </p:nvPicPr>
        <p:blipFill>
          <a:blip r:embed="rId2" cstate="print"/>
          <a:srcRect/>
          <a:stretch>
            <a:fillRect/>
          </a:stretch>
        </p:blipFill>
        <p:spPr bwMode="auto">
          <a:xfrm>
            <a:off x="7412038" y="530225"/>
            <a:ext cx="1411287" cy="1450975"/>
          </a:xfrm>
          <a:prstGeom prst="rect">
            <a:avLst/>
          </a:prstGeom>
          <a:noFill/>
          <a:ln w="9525">
            <a:noFill/>
            <a:miter lim="800000"/>
            <a:headEnd/>
            <a:tailEnd/>
          </a:ln>
        </p:spPr>
      </p:pic>
      <p:sp>
        <p:nvSpPr>
          <p:cNvPr id="5" name="TextBox 4"/>
          <p:cNvSpPr txBox="1">
            <a:spLocks noChangeArrowheads="1"/>
          </p:cNvSpPr>
          <p:nvPr/>
        </p:nvSpPr>
        <p:spPr bwMode="auto">
          <a:xfrm>
            <a:off x="838200" y="3733800"/>
            <a:ext cx="7620000" cy="554038"/>
          </a:xfrm>
          <a:prstGeom prst="rect">
            <a:avLst/>
          </a:prstGeom>
          <a:solidFill>
            <a:schemeClr val="bg1"/>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i="1" dirty="0" smtClean="0">
                <a:solidFill>
                  <a:srgbClr val="FF0000"/>
                </a:solidFill>
                <a:effectLst>
                  <a:outerShdw blurRad="38100" dist="38100" dir="2700000" algn="tl">
                    <a:srgbClr val="000000">
                      <a:alpha val="43137"/>
                    </a:srgbClr>
                  </a:outerShdw>
                </a:effectLst>
              </a:rPr>
              <a:t>(για την απάντηση πιέστε </a:t>
            </a:r>
            <a:r>
              <a:rPr lang="en-US" sz="3000" i="1" dirty="0" smtClean="0">
                <a:solidFill>
                  <a:srgbClr val="FF0000"/>
                </a:solidFill>
                <a:effectLst>
                  <a:outerShdw blurRad="38100" dist="38100" dir="2700000" algn="tl">
                    <a:srgbClr val="000000">
                      <a:alpha val="43137"/>
                    </a:srgbClr>
                  </a:outerShdw>
                </a:effectLst>
              </a:rPr>
              <a:t>Space </a:t>
            </a:r>
            <a:r>
              <a:rPr lang="el-GR" sz="3000" i="1" dirty="0" smtClean="0">
                <a:solidFill>
                  <a:srgbClr val="FF0000"/>
                </a:solidFill>
                <a:effectLst>
                  <a:outerShdw blurRad="38100" dist="38100" dir="2700000" algn="tl">
                    <a:srgbClr val="000000">
                      <a:alpha val="43137"/>
                    </a:srgbClr>
                  </a:outerShdw>
                </a:effectLst>
              </a:rPr>
              <a:t>ή </a:t>
            </a:r>
            <a:r>
              <a:rPr lang="en-US" sz="3000" i="1" dirty="0" smtClean="0">
                <a:solidFill>
                  <a:srgbClr val="FF0000"/>
                </a:solidFill>
                <a:effectLst>
                  <a:outerShdw blurRad="38100" dist="38100" dir="2700000" algn="tl">
                    <a:srgbClr val="000000">
                      <a:alpha val="43137"/>
                    </a:srgbClr>
                  </a:outerShdw>
                </a:effectLst>
              </a:rPr>
              <a:t>Enter</a:t>
            </a:r>
            <a:r>
              <a:rPr lang="el-GR" sz="3000" i="1" dirty="0" smtClean="0">
                <a:solidFill>
                  <a:srgbClr val="FF0000"/>
                </a:solidFill>
                <a:effectLst>
                  <a:outerShdw blurRad="38100" dist="38100" dir="2700000" algn="tl">
                    <a:srgbClr val="000000">
                      <a:alpha val="43137"/>
                    </a:srgbClr>
                  </a:outerShdw>
                </a:effectLst>
              </a:rPr>
              <a:t> ή         </a:t>
            </a:r>
            <a:r>
              <a:rPr lang="en-US" sz="3000" i="1" dirty="0" smtClean="0">
                <a:solidFill>
                  <a:srgbClr val="FF0000"/>
                </a:solidFill>
                <a:effectLst>
                  <a:outerShdw blurRad="38100" dist="38100" dir="2700000" algn="tl">
                    <a:srgbClr val="000000">
                      <a:alpha val="43137"/>
                    </a:srgbClr>
                  </a:outerShdw>
                </a:effectLst>
              </a:rPr>
              <a:t>)</a:t>
            </a:r>
            <a:endParaRPr lang="el-GR" sz="3000" i="1" dirty="0" smtClean="0">
              <a:solidFill>
                <a:srgbClr val="FF0000"/>
              </a:solidFill>
              <a:effectLst>
                <a:outerShdw blurRad="38100" dist="38100" dir="2700000" algn="tl">
                  <a:srgbClr val="000000">
                    <a:alpha val="43137"/>
                  </a:srgbClr>
                </a:outerShdw>
              </a:effectLst>
            </a:endParaRPr>
          </a:p>
        </p:txBody>
      </p:sp>
      <p:pic>
        <p:nvPicPr>
          <p:cNvPr id="20486" name="Picture 2" descr="http://findicons.com/files/icons/984/misto/256/arrow_down.png"/>
          <p:cNvPicPr>
            <a:picLocks noChangeAspect="1" noChangeArrowheads="1"/>
          </p:cNvPicPr>
          <p:nvPr/>
        </p:nvPicPr>
        <p:blipFill>
          <a:blip r:embed="rId3" cstate="print"/>
          <a:srcRect/>
          <a:stretch>
            <a:fillRect/>
          </a:stretch>
        </p:blipFill>
        <p:spPr bwMode="auto">
          <a:xfrm>
            <a:off x="7467600" y="3505200"/>
            <a:ext cx="685800" cy="685800"/>
          </a:xfrm>
          <a:prstGeom prst="rect">
            <a:avLst/>
          </a:prstGeom>
          <a:noFill/>
          <a:ln w="9525">
            <a:noFill/>
            <a:miter lim="800000"/>
            <a:headEnd/>
            <a:tailEnd/>
          </a:ln>
        </p:spPr>
      </p:pic>
      <p:sp>
        <p:nvSpPr>
          <p:cNvPr id="7" name="TextBox 4"/>
          <p:cNvSpPr txBox="1">
            <a:spLocks noChangeArrowheads="1"/>
          </p:cNvSpPr>
          <p:nvPr/>
        </p:nvSpPr>
        <p:spPr bwMode="auto">
          <a:xfrm>
            <a:off x="914400" y="4572000"/>
            <a:ext cx="7162800" cy="1016000"/>
          </a:xfrm>
          <a:prstGeom prst="rect">
            <a:avLst/>
          </a:prstGeom>
          <a:solidFill>
            <a:schemeClr val="bg1">
              <a:alpha val="81000"/>
            </a:schemeClr>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dirty="0" smtClean="0">
                <a:effectLst>
                  <a:outerShdw blurRad="38100" dist="38100" dir="2700000" algn="tl">
                    <a:srgbClr val="000000">
                      <a:alpha val="43137"/>
                    </a:srgbClr>
                  </a:outerShdw>
                </a:effectLst>
              </a:rPr>
              <a:t>Όχι. Σε αυτό θα συμπεριληφθούν και οι παραδοσιακές γειτονιές της πόλης. </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0"/>
                                        <p:tgtEl>
                                          <p:spTgt spid="9220"/>
                                        </p:tgtEl>
                                      </p:cBhvr>
                                    </p:animEffect>
                                    <p:anim calcmode="lin" valueType="num">
                                      <p:cBhvr>
                                        <p:cTn id="8" dur="5000" fill="hold"/>
                                        <p:tgtEl>
                                          <p:spTgt spid="9220"/>
                                        </p:tgtEl>
                                        <p:attrNameLst>
                                          <p:attrName>ppt_x</p:attrName>
                                        </p:attrNameLst>
                                      </p:cBhvr>
                                      <p:tavLst>
                                        <p:tav tm="0">
                                          <p:val>
                                            <p:strVal val="#ppt_x"/>
                                          </p:val>
                                        </p:tav>
                                        <p:tav tm="100000">
                                          <p:val>
                                            <p:strVal val="#ppt_x"/>
                                          </p:val>
                                        </p:tav>
                                      </p:tavLst>
                                    </p:anim>
                                    <p:anim calcmode="lin" valueType="num">
                                      <p:cBhvr>
                                        <p:cTn id="9" dur="5000" fill="hold"/>
                                        <p:tgtEl>
                                          <p:spTgt spid="92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E6E03525-BF31-4F84-B379-5B076A0EA514}" type="slidenum">
              <a:rPr lang="el-GR" smtClean="0">
                <a:solidFill>
                  <a:srgbClr val="898989"/>
                </a:solidFill>
                <a:ea typeface="ＭＳ Ｐゴシック" pitchFamily="34" charset="-128"/>
              </a:rPr>
              <a:pPr/>
              <a:t>14</a:t>
            </a:fld>
            <a:endParaRPr lang="el-GR" smtClean="0">
              <a:solidFill>
                <a:srgbClr val="898989"/>
              </a:solidFill>
              <a:ea typeface="ＭＳ Ｐゴシック" pitchFamily="34" charset="-128"/>
            </a:endParaRPr>
          </a:p>
        </p:txBody>
      </p:sp>
      <p:sp>
        <p:nvSpPr>
          <p:cNvPr id="21507" name="TextBox 4"/>
          <p:cNvSpPr txBox="1">
            <a:spLocks noChangeArrowheads="1"/>
          </p:cNvSpPr>
          <p:nvPr/>
        </p:nvSpPr>
        <p:spPr bwMode="auto">
          <a:xfrm>
            <a:off x="228600" y="1752600"/>
            <a:ext cx="8458200" cy="4694238"/>
          </a:xfrm>
          <a:prstGeom prst="rect">
            <a:avLst/>
          </a:prstGeom>
          <a:solidFill>
            <a:schemeClr val="bg1"/>
          </a:solidFill>
          <a:ln w="9525">
            <a:solidFill>
              <a:schemeClr val="accent1"/>
            </a:solidFill>
            <a:miter lim="800000"/>
            <a:headEnd/>
            <a:tailEnd/>
          </a:ln>
        </p:spPr>
        <p:txBody>
          <a:bodyPr>
            <a:spAutoFit/>
          </a:bodyPr>
          <a:lstStyle/>
          <a:p>
            <a:pPr algn="just" eaLnBrk="0" hangingPunct="0"/>
            <a:r>
              <a:rPr lang="el-GR" sz="2200"/>
              <a:t>	</a:t>
            </a:r>
            <a:r>
              <a:rPr lang="el-GR" sz="2300"/>
              <a:t>Η Αθήνα σήμερα πνίγεται από το καυσαέριο των δημόσιων συγκοινωνιών, των ταξί και των αυτοκινήτων, που διανύουν καθημερινά δεκάδες περιττά χιλιόμετρα στην προσπάθεια των οδηγών τους να βρουν μία θέση στάθμευσης, έστω και στο πεζοδρόμιο. </a:t>
            </a:r>
          </a:p>
          <a:p>
            <a:pPr algn="just" eaLnBrk="0" hangingPunct="0"/>
            <a:r>
              <a:rPr lang="el-GR" sz="2300"/>
              <a:t>	Από το κέντρο της πόλης λείπουν περίπου 16.500 θέσεις στάθμευσης. Σε ολόκληρο το λεκανοπέδιο οι ανάγκες σε θέσεις στάθμευσης φθάνουν τις 100.000.</a:t>
            </a:r>
          </a:p>
          <a:p>
            <a:pPr algn="just" eaLnBrk="0" hangingPunct="0"/>
            <a:r>
              <a:rPr lang="el-GR" sz="2300"/>
              <a:t>	Το Υπουργείο Περιβάλλοντος προγραμματίζει τη σταδιακή δημιουργία περισσότερων από 80.000 νέων θέσεων στάθμευσης σε όλο το λεκανοπέδιο με τη δημιουργία γκαράζ, προκειμένου στα επόμενα χρόνια να αντιμετωπιστεί το οξυμένο πρόβλημα της παράνομης στάθμευσης.</a:t>
            </a:r>
          </a:p>
        </p:txBody>
      </p:sp>
      <p:sp>
        <p:nvSpPr>
          <p:cNvPr id="5" name="TextBox 4"/>
          <p:cNvSpPr txBox="1">
            <a:spLocks noChangeArrowheads="1"/>
          </p:cNvSpPr>
          <p:nvPr/>
        </p:nvSpPr>
        <p:spPr bwMode="auto">
          <a:xfrm>
            <a:off x="457200" y="685800"/>
            <a:ext cx="4648200" cy="584200"/>
          </a:xfrm>
          <a:prstGeom prst="rect">
            <a:avLst/>
          </a:prstGeom>
          <a:solidFill>
            <a:schemeClr val="bg1"/>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200" b="1" i="1" dirty="0" smtClean="0"/>
              <a:t>20 καινούργια γκαράζ</a:t>
            </a:r>
            <a:endParaRPr lang="en-US" sz="3000" dirty="0" smtClean="0">
              <a:effectLst>
                <a:outerShdw blurRad="38100" dist="38100" dir="2700000" algn="tl">
                  <a:srgbClr val="000000">
                    <a:alpha val="43137"/>
                  </a:srgbClr>
                </a:outerShdw>
              </a:effectLst>
            </a:endParaRPr>
          </a:p>
        </p:txBody>
      </p:sp>
      <p:pic>
        <p:nvPicPr>
          <p:cNvPr id="21509" name="Picture 2" descr="http://images.clipartpanda.com/numbers-clipart-1-10-4cb4KkKgi.png"/>
          <p:cNvPicPr>
            <a:picLocks noChangeAspect="1" noChangeArrowheads="1"/>
          </p:cNvPicPr>
          <p:nvPr/>
        </p:nvPicPr>
        <p:blipFill>
          <a:blip r:embed="rId2" cstate="print"/>
          <a:srcRect/>
          <a:stretch>
            <a:fillRect/>
          </a:stretch>
        </p:blipFill>
        <p:spPr bwMode="auto">
          <a:xfrm>
            <a:off x="7620000" y="457200"/>
            <a:ext cx="1028700" cy="1028700"/>
          </a:xfrm>
          <a:prstGeom prst="rect">
            <a:avLst/>
          </a:prstGeom>
          <a:noFill/>
          <a:ln w="9525">
            <a:noFill/>
            <a:miter lim="800000"/>
            <a:headEnd/>
            <a:tailEnd/>
          </a:ln>
        </p:spPr>
      </p:pic>
    </p:spTree>
  </p:cSld>
  <p:clrMapOvr>
    <a:masterClrMapping/>
  </p:clrMapOvr>
  <p:transition spd="slow">
    <p:pull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3D502FC1-0377-4FC7-93AF-CE3C2A77EA50}" type="slidenum">
              <a:rPr lang="el-GR" smtClean="0">
                <a:solidFill>
                  <a:srgbClr val="898989"/>
                </a:solidFill>
                <a:ea typeface="ＭＳ Ｐゴシック" pitchFamily="34" charset="-128"/>
              </a:rPr>
              <a:pPr/>
              <a:t>15</a:t>
            </a:fld>
            <a:endParaRPr lang="el-GR" smtClean="0">
              <a:solidFill>
                <a:srgbClr val="898989"/>
              </a:solidFill>
              <a:ea typeface="ＭＳ Ｐゴシック" pitchFamily="34" charset="-128"/>
            </a:endParaRPr>
          </a:p>
        </p:txBody>
      </p:sp>
      <p:sp>
        <p:nvSpPr>
          <p:cNvPr id="3075" name="TextBox 4"/>
          <p:cNvSpPr txBox="1">
            <a:spLocks noChangeArrowheads="1"/>
          </p:cNvSpPr>
          <p:nvPr/>
        </p:nvSpPr>
        <p:spPr bwMode="auto">
          <a:xfrm>
            <a:off x="304800" y="1981200"/>
            <a:ext cx="8534400" cy="2462213"/>
          </a:xfrm>
          <a:prstGeom prst="rect">
            <a:avLst/>
          </a:prstGeom>
          <a:solidFill>
            <a:schemeClr val="bg1">
              <a:alpha val="81000"/>
            </a:schemeClr>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marL="514350" indent="-514350" algn="ctr" eaLnBrk="1" hangingPunct="1">
              <a:buFontTx/>
              <a:buAutoNum type="arabicPeriod"/>
              <a:defRPr/>
            </a:pPr>
            <a:r>
              <a:rPr lang="el-GR" sz="3000" dirty="0" smtClean="0">
                <a:effectLst>
                  <a:outerShdw blurRad="38100" dist="38100" dir="2700000" algn="tl">
                    <a:srgbClr val="000000">
                      <a:alpha val="43137"/>
                    </a:srgbClr>
                  </a:outerShdw>
                </a:effectLst>
              </a:rPr>
              <a:t>Βρείτε τη συνώνυμη με την υπογραμμισμένη λέξη</a:t>
            </a:r>
          </a:p>
          <a:p>
            <a:pPr marL="514350" indent="-514350" algn="ctr" eaLnBrk="1" hangingPunct="1">
              <a:defRPr/>
            </a:pPr>
            <a:r>
              <a:rPr lang="el-GR" sz="3200" dirty="0" smtClean="0"/>
              <a:t>[Ταξί και αυτοκίνητα] </a:t>
            </a:r>
            <a:r>
              <a:rPr lang="el-GR" sz="3200" u="sng" dirty="0" smtClean="0"/>
              <a:t>διανύουν</a:t>
            </a:r>
            <a:r>
              <a:rPr lang="el-GR" sz="3200" dirty="0" smtClean="0"/>
              <a:t> καθημερινά δεκάδες περιττά χιλιόμετρα</a:t>
            </a:r>
            <a:r>
              <a:rPr lang="en-US" sz="3200" dirty="0" smtClean="0"/>
              <a:t>.</a:t>
            </a:r>
            <a:endParaRPr lang="el-GR" sz="3000" dirty="0" smtClean="0">
              <a:effectLst>
                <a:outerShdw blurRad="38100" dist="38100" dir="2700000" algn="tl">
                  <a:srgbClr val="000000">
                    <a:alpha val="43137"/>
                  </a:srgbClr>
                </a:outerShdw>
              </a:effectLst>
            </a:endParaRPr>
          </a:p>
          <a:p>
            <a:pPr marL="514350" indent="-514350" algn="ctr" eaLnBrk="1" hangingPunct="1">
              <a:buFontTx/>
              <a:buAutoNum type="arabicPeriod"/>
              <a:defRPr/>
            </a:pPr>
            <a:endParaRPr lang="el-GR" sz="3000" dirty="0" smtClean="0">
              <a:effectLst>
                <a:outerShdw blurRad="38100" dist="38100" dir="2700000" algn="tl">
                  <a:srgbClr val="000000">
                    <a:alpha val="43137"/>
                  </a:srgbClr>
                </a:outerShdw>
              </a:effectLst>
            </a:endParaRPr>
          </a:p>
          <a:p>
            <a:pPr marL="514350" indent="-514350" algn="ctr" eaLnBrk="1" hangingPunct="1">
              <a:buFontTx/>
              <a:buAutoNum type="arabicPeriod"/>
              <a:defRPr/>
            </a:pPr>
            <a:endParaRPr lang="el-GR" sz="3000" dirty="0" smtClean="0">
              <a:effectLst>
                <a:outerShdw blurRad="38100" dist="38100" dir="2700000" algn="tl">
                  <a:srgbClr val="000000">
                    <a:alpha val="43137"/>
                  </a:srgbClr>
                </a:outerShdw>
              </a:effectLst>
            </a:endParaRPr>
          </a:p>
        </p:txBody>
      </p:sp>
      <p:pic>
        <p:nvPicPr>
          <p:cNvPr id="9220" name="Picture 5"/>
          <p:cNvPicPr>
            <a:picLocks noChangeAspect="1" noChangeArrowheads="1"/>
          </p:cNvPicPr>
          <p:nvPr/>
        </p:nvPicPr>
        <p:blipFill>
          <a:blip r:embed="rId2" cstate="print"/>
          <a:srcRect/>
          <a:stretch>
            <a:fillRect/>
          </a:stretch>
        </p:blipFill>
        <p:spPr bwMode="auto">
          <a:xfrm>
            <a:off x="7412038" y="530225"/>
            <a:ext cx="1411287" cy="1450975"/>
          </a:xfrm>
          <a:prstGeom prst="rect">
            <a:avLst/>
          </a:prstGeom>
          <a:noFill/>
          <a:ln w="9525">
            <a:noFill/>
            <a:miter lim="800000"/>
            <a:headEnd/>
            <a:tailEnd/>
          </a:ln>
        </p:spPr>
      </p:pic>
      <p:sp>
        <p:nvSpPr>
          <p:cNvPr id="8" name="TextBox 4"/>
          <p:cNvSpPr txBox="1">
            <a:spLocks noChangeArrowheads="1"/>
          </p:cNvSpPr>
          <p:nvPr/>
        </p:nvSpPr>
        <p:spPr bwMode="auto">
          <a:xfrm>
            <a:off x="838200" y="3733800"/>
            <a:ext cx="7620000" cy="554038"/>
          </a:xfrm>
          <a:prstGeom prst="rect">
            <a:avLst/>
          </a:prstGeom>
          <a:solidFill>
            <a:schemeClr val="bg1"/>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i="1" dirty="0" smtClean="0">
                <a:solidFill>
                  <a:srgbClr val="FF0000"/>
                </a:solidFill>
                <a:effectLst>
                  <a:outerShdw blurRad="38100" dist="38100" dir="2700000" algn="tl">
                    <a:srgbClr val="000000">
                      <a:alpha val="43137"/>
                    </a:srgbClr>
                  </a:outerShdw>
                </a:effectLst>
              </a:rPr>
              <a:t>(για την απάντηση πιέστε </a:t>
            </a:r>
            <a:r>
              <a:rPr lang="en-US" sz="3000" i="1" dirty="0" smtClean="0">
                <a:solidFill>
                  <a:srgbClr val="FF0000"/>
                </a:solidFill>
                <a:effectLst>
                  <a:outerShdw blurRad="38100" dist="38100" dir="2700000" algn="tl">
                    <a:srgbClr val="000000">
                      <a:alpha val="43137"/>
                    </a:srgbClr>
                  </a:outerShdw>
                </a:effectLst>
              </a:rPr>
              <a:t>Space </a:t>
            </a:r>
            <a:r>
              <a:rPr lang="el-GR" sz="3000" i="1" dirty="0" smtClean="0">
                <a:solidFill>
                  <a:srgbClr val="FF0000"/>
                </a:solidFill>
                <a:effectLst>
                  <a:outerShdw blurRad="38100" dist="38100" dir="2700000" algn="tl">
                    <a:srgbClr val="000000">
                      <a:alpha val="43137"/>
                    </a:srgbClr>
                  </a:outerShdw>
                </a:effectLst>
              </a:rPr>
              <a:t>ή </a:t>
            </a:r>
            <a:r>
              <a:rPr lang="en-US" sz="3000" i="1" dirty="0" smtClean="0">
                <a:solidFill>
                  <a:srgbClr val="FF0000"/>
                </a:solidFill>
                <a:effectLst>
                  <a:outerShdw blurRad="38100" dist="38100" dir="2700000" algn="tl">
                    <a:srgbClr val="000000">
                      <a:alpha val="43137"/>
                    </a:srgbClr>
                  </a:outerShdw>
                </a:effectLst>
              </a:rPr>
              <a:t>Enter</a:t>
            </a:r>
            <a:r>
              <a:rPr lang="el-GR" sz="3000" i="1" dirty="0" smtClean="0">
                <a:solidFill>
                  <a:srgbClr val="FF0000"/>
                </a:solidFill>
                <a:effectLst>
                  <a:outerShdw blurRad="38100" dist="38100" dir="2700000" algn="tl">
                    <a:srgbClr val="000000">
                      <a:alpha val="43137"/>
                    </a:srgbClr>
                  </a:outerShdw>
                </a:effectLst>
              </a:rPr>
              <a:t> ή         </a:t>
            </a:r>
            <a:r>
              <a:rPr lang="en-US" sz="3000" i="1" dirty="0" smtClean="0">
                <a:solidFill>
                  <a:srgbClr val="FF0000"/>
                </a:solidFill>
                <a:effectLst>
                  <a:outerShdw blurRad="38100" dist="38100" dir="2700000" algn="tl">
                    <a:srgbClr val="000000">
                      <a:alpha val="43137"/>
                    </a:srgbClr>
                  </a:outerShdw>
                </a:effectLst>
              </a:rPr>
              <a:t>)</a:t>
            </a:r>
            <a:endParaRPr lang="el-GR" sz="3000" i="1" dirty="0" smtClean="0">
              <a:solidFill>
                <a:srgbClr val="FF0000"/>
              </a:solidFill>
              <a:effectLst>
                <a:outerShdw blurRad="38100" dist="38100" dir="2700000" algn="tl">
                  <a:srgbClr val="000000">
                    <a:alpha val="43137"/>
                  </a:srgbClr>
                </a:outerShdw>
              </a:effectLst>
            </a:endParaRPr>
          </a:p>
        </p:txBody>
      </p:sp>
      <p:pic>
        <p:nvPicPr>
          <p:cNvPr id="22534" name="Picture 2" descr="http://findicons.com/files/icons/984/misto/256/arrow_down.png"/>
          <p:cNvPicPr>
            <a:picLocks noChangeAspect="1" noChangeArrowheads="1"/>
          </p:cNvPicPr>
          <p:nvPr/>
        </p:nvPicPr>
        <p:blipFill>
          <a:blip r:embed="rId3" cstate="print"/>
          <a:srcRect/>
          <a:stretch>
            <a:fillRect/>
          </a:stretch>
        </p:blipFill>
        <p:spPr bwMode="auto">
          <a:xfrm>
            <a:off x="7467600" y="3505200"/>
            <a:ext cx="685800" cy="685800"/>
          </a:xfrm>
          <a:prstGeom prst="rect">
            <a:avLst/>
          </a:prstGeom>
          <a:noFill/>
          <a:ln w="9525">
            <a:noFill/>
            <a:miter lim="800000"/>
            <a:headEnd/>
            <a:tailEnd/>
          </a:ln>
        </p:spPr>
      </p:pic>
      <p:sp>
        <p:nvSpPr>
          <p:cNvPr id="10" name="TextBox 4"/>
          <p:cNvSpPr txBox="1">
            <a:spLocks noChangeArrowheads="1"/>
          </p:cNvSpPr>
          <p:nvPr/>
        </p:nvSpPr>
        <p:spPr bwMode="auto">
          <a:xfrm>
            <a:off x="3657600" y="4495800"/>
            <a:ext cx="1828800" cy="554038"/>
          </a:xfrm>
          <a:prstGeom prst="rect">
            <a:avLst/>
          </a:prstGeom>
          <a:solidFill>
            <a:schemeClr val="bg1">
              <a:alpha val="81000"/>
            </a:schemeClr>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dirty="0" smtClean="0">
                <a:effectLst>
                  <a:outerShdw blurRad="38100" dist="38100" dir="2700000" algn="tl">
                    <a:srgbClr val="000000">
                      <a:alpha val="43137"/>
                    </a:srgbClr>
                  </a:outerShdw>
                </a:effectLst>
              </a:rPr>
              <a:t>κινούνται</a:t>
            </a:r>
          </a:p>
        </p:txBody>
      </p:sp>
    </p:spTree>
  </p:cSld>
  <p:clrMapOvr>
    <a:masterClrMapping/>
  </p:clrMapOvr>
  <p:transition spd="slow">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0"/>
                                        <p:tgtEl>
                                          <p:spTgt spid="9220"/>
                                        </p:tgtEl>
                                      </p:cBhvr>
                                    </p:animEffect>
                                    <p:anim calcmode="lin" valueType="num">
                                      <p:cBhvr>
                                        <p:cTn id="8" dur="5000" fill="hold"/>
                                        <p:tgtEl>
                                          <p:spTgt spid="9220"/>
                                        </p:tgtEl>
                                        <p:attrNameLst>
                                          <p:attrName>ppt_x</p:attrName>
                                        </p:attrNameLst>
                                      </p:cBhvr>
                                      <p:tavLst>
                                        <p:tav tm="0">
                                          <p:val>
                                            <p:strVal val="#ppt_x"/>
                                          </p:val>
                                        </p:tav>
                                        <p:tav tm="100000">
                                          <p:val>
                                            <p:strVal val="#ppt_x"/>
                                          </p:val>
                                        </p:tav>
                                      </p:tavLst>
                                    </p:anim>
                                    <p:anim calcmode="lin" valueType="num">
                                      <p:cBhvr>
                                        <p:cTn id="9" dur="5000" fill="hold"/>
                                        <p:tgtEl>
                                          <p:spTgt spid="92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5E1F341C-73D0-4102-9896-C13E021722EA}" type="slidenum">
              <a:rPr lang="el-GR" smtClean="0">
                <a:solidFill>
                  <a:srgbClr val="898989"/>
                </a:solidFill>
                <a:ea typeface="ＭＳ Ｐゴシック" pitchFamily="34" charset="-128"/>
              </a:rPr>
              <a:pPr/>
              <a:t>16</a:t>
            </a:fld>
            <a:endParaRPr lang="el-GR" smtClean="0">
              <a:solidFill>
                <a:srgbClr val="898989"/>
              </a:solidFill>
              <a:ea typeface="ＭＳ Ｐゴシック" pitchFamily="34" charset="-128"/>
            </a:endParaRPr>
          </a:p>
        </p:txBody>
      </p:sp>
      <p:sp>
        <p:nvSpPr>
          <p:cNvPr id="3075" name="TextBox 4"/>
          <p:cNvSpPr txBox="1">
            <a:spLocks noChangeArrowheads="1"/>
          </p:cNvSpPr>
          <p:nvPr/>
        </p:nvSpPr>
        <p:spPr bwMode="auto">
          <a:xfrm>
            <a:off x="304800" y="1981200"/>
            <a:ext cx="8534400" cy="2462213"/>
          </a:xfrm>
          <a:prstGeom prst="rect">
            <a:avLst/>
          </a:prstGeom>
          <a:solidFill>
            <a:schemeClr val="bg1">
              <a:alpha val="81000"/>
            </a:schemeClr>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marL="514350" indent="-514350" algn="ctr" eaLnBrk="1" hangingPunct="1">
              <a:defRPr/>
            </a:pPr>
            <a:r>
              <a:rPr lang="el-GR" sz="3000" dirty="0" smtClean="0">
                <a:effectLst>
                  <a:outerShdw blurRad="38100" dist="38100" dir="2700000" algn="tl">
                    <a:srgbClr val="000000">
                      <a:alpha val="43137"/>
                    </a:srgbClr>
                  </a:outerShdw>
                </a:effectLst>
              </a:rPr>
              <a:t>2.  Βρείτε τη συνώνυμη με την υπογραμμισμένη λέξη</a:t>
            </a:r>
          </a:p>
          <a:p>
            <a:pPr marL="514350" indent="-514350" algn="ctr" eaLnBrk="1" hangingPunct="1">
              <a:defRPr/>
            </a:pPr>
            <a:r>
              <a:rPr lang="el-GR" sz="3200" dirty="0" smtClean="0"/>
              <a:t>[Ταξί και αυτοκίνητα] διανύουν καθημερινά δεκάδες </a:t>
            </a:r>
            <a:r>
              <a:rPr lang="el-GR" sz="3200" u="sng" dirty="0" smtClean="0"/>
              <a:t>περιττά</a:t>
            </a:r>
            <a:r>
              <a:rPr lang="el-GR" sz="3200" dirty="0" smtClean="0"/>
              <a:t> χιλιόμετρα</a:t>
            </a:r>
            <a:r>
              <a:rPr lang="en-US" sz="3200" dirty="0" smtClean="0"/>
              <a:t>.</a:t>
            </a:r>
            <a:endParaRPr lang="el-GR" sz="3000" dirty="0" smtClean="0">
              <a:effectLst>
                <a:outerShdw blurRad="38100" dist="38100" dir="2700000" algn="tl">
                  <a:srgbClr val="000000">
                    <a:alpha val="43137"/>
                  </a:srgbClr>
                </a:outerShdw>
              </a:effectLst>
            </a:endParaRPr>
          </a:p>
          <a:p>
            <a:pPr marL="514350" indent="-514350" algn="ctr" eaLnBrk="1" hangingPunct="1">
              <a:buFontTx/>
              <a:buAutoNum type="arabicPeriod"/>
              <a:defRPr/>
            </a:pPr>
            <a:endParaRPr lang="el-GR" sz="3000" dirty="0" smtClean="0">
              <a:effectLst>
                <a:outerShdw blurRad="38100" dist="38100" dir="2700000" algn="tl">
                  <a:srgbClr val="000000">
                    <a:alpha val="43137"/>
                  </a:srgbClr>
                </a:outerShdw>
              </a:effectLst>
            </a:endParaRPr>
          </a:p>
          <a:p>
            <a:pPr marL="514350" indent="-514350" algn="ctr" eaLnBrk="1" hangingPunct="1">
              <a:buFontTx/>
              <a:buAutoNum type="arabicPeriod"/>
              <a:defRPr/>
            </a:pPr>
            <a:endParaRPr lang="el-GR" sz="3000" dirty="0" smtClean="0">
              <a:effectLst>
                <a:outerShdw blurRad="38100" dist="38100" dir="2700000" algn="tl">
                  <a:srgbClr val="000000">
                    <a:alpha val="43137"/>
                  </a:srgbClr>
                </a:outerShdw>
              </a:effectLst>
            </a:endParaRPr>
          </a:p>
        </p:txBody>
      </p:sp>
      <p:pic>
        <p:nvPicPr>
          <p:cNvPr id="9220" name="Picture 5"/>
          <p:cNvPicPr>
            <a:picLocks noChangeAspect="1" noChangeArrowheads="1"/>
          </p:cNvPicPr>
          <p:nvPr/>
        </p:nvPicPr>
        <p:blipFill>
          <a:blip r:embed="rId2" cstate="print"/>
          <a:srcRect/>
          <a:stretch>
            <a:fillRect/>
          </a:stretch>
        </p:blipFill>
        <p:spPr bwMode="auto">
          <a:xfrm>
            <a:off x="7412038" y="530225"/>
            <a:ext cx="1411287" cy="1450975"/>
          </a:xfrm>
          <a:prstGeom prst="rect">
            <a:avLst/>
          </a:prstGeom>
          <a:noFill/>
          <a:ln w="9525">
            <a:noFill/>
            <a:miter lim="800000"/>
            <a:headEnd/>
            <a:tailEnd/>
          </a:ln>
        </p:spPr>
      </p:pic>
      <p:sp>
        <p:nvSpPr>
          <p:cNvPr id="8" name="TextBox 4"/>
          <p:cNvSpPr txBox="1">
            <a:spLocks noChangeArrowheads="1"/>
          </p:cNvSpPr>
          <p:nvPr/>
        </p:nvSpPr>
        <p:spPr bwMode="auto">
          <a:xfrm>
            <a:off x="838200" y="3733800"/>
            <a:ext cx="7620000" cy="554038"/>
          </a:xfrm>
          <a:prstGeom prst="rect">
            <a:avLst/>
          </a:prstGeom>
          <a:solidFill>
            <a:schemeClr val="bg1"/>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i="1" dirty="0" smtClean="0">
                <a:solidFill>
                  <a:srgbClr val="FF0000"/>
                </a:solidFill>
                <a:effectLst>
                  <a:outerShdw blurRad="38100" dist="38100" dir="2700000" algn="tl">
                    <a:srgbClr val="000000">
                      <a:alpha val="43137"/>
                    </a:srgbClr>
                  </a:outerShdw>
                </a:effectLst>
              </a:rPr>
              <a:t>(για την απάντηση πιέστε </a:t>
            </a:r>
            <a:r>
              <a:rPr lang="en-US" sz="3000" i="1" dirty="0" smtClean="0">
                <a:solidFill>
                  <a:srgbClr val="FF0000"/>
                </a:solidFill>
                <a:effectLst>
                  <a:outerShdw blurRad="38100" dist="38100" dir="2700000" algn="tl">
                    <a:srgbClr val="000000">
                      <a:alpha val="43137"/>
                    </a:srgbClr>
                  </a:outerShdw>
                </a:effectLst>
              </a:rPr>
              <a:t>Space </a:t>
            </a:r>
            <a:r>
              <a:rPr lang="el-GR" sz="3000" i="1" dirty="0" smtClean="0">
                <a:solidFill>
                  <a:srgbClr val="FF0000"/>
                </a:solidFill>
                <a:effectLst>
                  <a:outerShdw blurRad="38100" dist="38100" dir="2700000" algn="tl">
                    <a:srgbClr val="000000">
                      <a:alpha val="43137"/>
                    </a:srgbClr>
                  </a:outerShdw>
                </a:effectLst>
              </a:rPr>
              <a:t>ή </a:t>
            </a:r>
            <a:r>
              <a:rPr lang="en-US" sz="3000" i="1" dirty="0" smtClean="0">
                <a:solidFill>
                  <a:srgbClr val="FF0000"/>
                </a:solidFill>
                <a:effectLst>
                  <a:outerShdw blurRad="38100" dist="38100" dir="2700000" algn="tl">
                    <a:srgbClr val="000000">
                      <a:alpha val="43137"/>
                    </a:srgbClr>
                  </a:outerShdw>
                </a:effectLst>
              </a:rPr>
              <a:t>Enter</a:t>
            </a:r>
            <a:r>
              <a:rPr lang="el-GR" sz="3000" i="1" dirty="0" smtClean="0">
                <a:solidFill>
                  <a:srgbClr val="FF0000"/>
                </a:solidFill>
                <a:effectLst>
                  <a:outerShdw blurRad="38100" dist="38100" dir="2700000" algn="tl">
                    <a:srgbClr val="000000">
                      <a:alpha val="43137"/>
                    </a:srgbClr>
                  </a:outerShdw>
                </a:effectLst>
              </a:rPr>
              <a:t> ή         </a:t>
            </a:r>
            <a:r>
              <a:rPr lang="en-US" sz="3000" i="1" dirty="0" smtClean="0">
                <a:solidFill>
                  <a:srgbClr val="FF0000"/>
                </a:solidFill>
                <a:effectLst>
                  <a:outerShdw blurRad="38100" dist="38100" dir="2700000" algn="tl">
                    <a:srgbClr val="000000">
                      <a:alpha val="43137"/>
                    </a:srgbClr>
                  </a:outerShdw>
                </a:effectLst>
              </a:rPr>
              <a:t>)</a:t>
            </a:r>
            <a:endParaRPr lang="el-GR" sz="3000" i="1" dirty="0" smtClean="0">
              <a:solidFill>
                <a:srgbClr val="FF0000"/>
              </a:solidFill>
              <a:effectLst>
                <a:outerShdw blurRad="38100" dist="38100" dir="2700000" algn="tl">
                  <a:srgbClr val="000000">
                    <a:alpha val="43137"/>
                  </a:srgbClr>
                </a:outerShdw>
              </a:effectLst>
            </a:endParaRPr>
          </a:p>
        </p:txBody>
      </p:sp>
      <p:pic>
        <p:nvPicPr>
          <p:cNvPr id="23558" name="Picture 2" descr="http://findicons.com/files/icons/984/misto/256/arrow_down.png"/>
          <p:cNvPicPr>
            <a:picLocks noChangeAspect="1" noChangeArrowheads="1"/>
          </p:cNvPicPr>
          <p:nvPr/>
        </p:nvPicPr>
        <p:blipFill>
          <a:blip r:embed="rId3" cstate="print"/>
          <a:srcRect/>
          <a:stretch>
            <a:fillRect/>
          </a:stretch>
        </p:blipFill>
        <p:spPr bwMode="auto">
          <a:xfrm>
            <a:off x="7467600" y="3505200"/>
            <a:ext cx="685800" cy="685800"/>
          </a:xfrm>
          <a:prstGeom prst="rect">
            <a:avLst/>
          </a:prstGeom>
          <a:noFill/>
          <a:ln w="9525">
            <a:noFill/>
            <a:miter lim="800000"/>
            <a:headEnd/>
            <a:tailEnd/>
          </a:ln>
        </p:spPr>
      </p:pic>
      <p:sp>
        <p:nvSpPr>
          <p:cNvPr id="10" name="TextBox 4"/>
          <p:cNvSpPr txBox="1">
            <a:spLocks noChangeArrowheads="1"/>
          </p:cNvSpPr>
          <p:nvPr/>
        </p:nvSpPr>
        <p:spPr bwMode="auto">
          <a:xfrm>
            <a:off x="2438400" y="4724400"/>
            <a:ext cx="4267200" cy="554038"/>
          </a:xfrm>
          <a:prstGeom prst="rect">
            <a:avLst/>
          </a:prstGeom>
          <a:solidFill>
            <a:schemeClr val="bg1">
              <a:alpha val="81000"/>
            </a:schemeClr>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dirty="0" smtClean="0">
                <a:effectLst>
                  <a:outerShdw blurRad="38100" dist="38100" dir="2700000" algn="tl">
                    <a:srgbClr val="000000">
                      <a:alpha val="43137"/>
                    </a:srgbClr>
                  </a:outerShdw>
                </a:effectLst>
              </a:rPr>
              <a:t>ανώφελα, μη χρήσιμα</a:t>
            </a:r>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0"/>
                                        <p:tgtEl>
                                          <p:spTgt spid="9220"/>
                                        </p:tgtEl>
                                      </p:cBhvr>
                                    </p:animEffect>
                                    <p:anim calcmode="lin" valueType="num">
                                      <p:cBhvr>
                                        <p:cTn id="8" dur="5000" fill="hold"/>
                                        <p:tgtEl>
                                          <p:spTgt spid="9220"/>
                                        </p:tgtEl>
                                        <p:attrNameLst>
                                          <p:attrName>ppt_x</p:attrName>
                                        </p:attrNameLst>
                                      </p:cBhvr>
                                      <p:tavLst>
                                        <p:tav tm="0">
                                          <p:val>
                                            <p:strVal val="#ppt_x"/>
                                          </p:val>
                                        </p:tav>
                                        <p:tav tm="100000">
                                          <p:val>
                                            <p:strVal val="#ppt_x"/>
                                          </p:val>
                                        </p:tav>
                                      </p:tavLst>
                                    </p:anim>
                                    <p:anim calcmode="lin" valueType="num">
                                      <p:cBhvr>
                                        <p:cTn id="9" dur="5000" fill="hold"/>
                                        <p:tgtEl>
                                          <p:spTgt spid="92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91A20A98-0DAF-47DD-BFAF-71A96BBAFFF4}" type="slidenum">
              <a:rPr lang="el-GR" smtClean="0">
                <a:solidFill>
                  <a:srgbClr val="898989"/>
                </a:solidFill>
                <a:ea typeface="ＭＳ Ｐゴシック" pitchFamily="34" charset="-128"/>
              </a:rPr>
              <a:pPr/>
              <a:t>17</a:t>
            </a:fld>
            <a:endParaRPr lang="el-GR" smtClean="0">
              <a:solidFill>
                <a:srgbClr val="898989"/>
              </a:solidFill>
              <a:ea typeface="ＭＳ Ｐゴシック" pitchFamily="34" charset="-128"/>
            </a:endParaRPr>
          </a:p>
        </p:txBody>
      </p:sp>
      <p:sp>
        <p:nvSpPr>
          <p:cNvPr id="3075" name="TextBox 4"/>
          <p:cNvSpPr txBox="1">
            <a:spLocks noChangeArrowheads="1"/>
          </p:cNvSpPr>
          <p:nvPr/>
        </p:nvSpPr>
        <p:spPr bwMode="auto">
          <a:xfrm>
            <a:off x="304800" y="1981200"/>
            <a:ext cx="8534400" cy="2524125"/>
          </a:xfrm>
          <a:prstGeom prst="rect">
            <a:avLst/>
          </a:prstGeom>
          <a:solidFill>
            <a:schemeClr val="bg1">
              <a:alpha val="81000"/>
            </a:schemeClr>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marL="514350" indent="-514350" algn="ctr" eaLnBrk="1" hangingPunct="1">
              <a:defRPr/>
            </a:pPr>
            <a:r>
              <a:rPr lang="el-GR" sz="3000" dirty="0" smtClean="0">
                <a:effectLst>
                  <a:outerShdw blurRad="38100" dist="38100" dir="2700000" algn="tl">
                    <a:srgbClr val="000000">
                      <a:alpha val="43137"/>
                    </a:srgbClr>
                  </a:outerShdw>
                </a:effectLst>
              </a:rPr>
              <a:t>3.  Βρείτε τη συνώνυμη με την υπογραμμισμένη λέξη</a:t>
            </a:r>
          </a:p>
          <a:p>
            <a:pPr marL="514350" indent="-514350" algn="ctr" eaLnBrk="1" hangingPunct="1">
              <a:defRPr/>
            </a:pPr>
            <a:r>
              <a:rPr lang="el-GR" sz="3200" dirty="0" smtClean="0"/>
              <a:t>Το Υπουργείο Περιβάλλοντος προγραμματίζει τη δημιουργία νέων θέσεων στάθμευσης, προκειμένου να αντιμετωπιστεί το </a:t>
            </a:r>
            <a:r>
              <a:rPr lang="el-GR" sz="3200" u="sng" dirty="0" smtClean="0"/>
              <a:t>οξυμένο</a:t>
            </a:r>
            <a:r>
              <a:rPr lang="el-GR" sz="3200" dirty="0" smtClean="0"/>
              <a:t> πρόβλημα της παράνομης στάθμευσης.</a:t>
            </a:r>
            <a:endParaRPr lang="el-GR" sz="3000" dirty="0" smtClean="0">
              <a:effectLst>
                <a:outerShdw blurRad="38100" dist="38100" dir="2700000" algn="tl">
                  <a:srgbClr val="000000">
                    <a:alpha val="43137"/>
                  </a:srgbClr>
                </a:outerShdw>
              </a:effectLst>
            </a:endParaRPr>
          </a:p>
        </p:txBody>
      </p:sp>
      <p:pic>
        <p:nvPicPr>
          <p:cNvPr id="9220" name="Picture 5"/>
          <p:cNvPicPr>
            <a:picLocks noChangeAspect="1" noChangeArrowheads="1"/>
          </p:cNvPicPr>
          <p:nvPr/>
        </p:nvPicPr>
        <p:blipFill>
          <a:blip r:embed="rId2" cstate="print"/>
          <a:srcRect/>
          <a:stretch>
            <a:fillRect/>
          </a:stretch>
        </p:blipFill>
        <p:spPr bwMode="auto">
          <a:xfrm>
            <a:off x="7412038" y="530225"/>
            <a:ext cx="1411287" cy="1450975"/>
          </a:xfrm>
          <a:prstGeom prst="rect">
            <a:avLst/>
          </a:prstGeom>
          <a:noFill/>
          <a:ln w="9525">
            <a:noFill/>
            <a:miter lim="800000"/>
            <a:headEnd/>
            <a:tailEnd/>
          </a:ln>
        </p:spPr>
      </p:pic>
      <p:sp>
        <p:nvSpPr>
          <p:cNvPr id="8" name="TextBox 4"/>
          <p:cNvSpPr txBox="1">
            <a:spLocks noChangeArrowheads="1"/>
          </p:cNvSpPr>
          <p:nvPr/>
        </p:nvSpPr>
        <p:spPr bwMode="auto">
          <a:xfrm>
            <a:off x="838200" y="4648200"/>
            <a:ext cx="7620000" cy="554038"/>
          </a:xfrm>
          <a:prstGeom prst="rect">
            <a:avLst/>
          </a:prstGeom>
          <a:solidFill>
            <a:schemeClr val="bg1"/>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i="1" dirty="0" smtClean="0">
                <a:solidFill>
                  <a:srgbClr val="FF0000"/>
                </a:solidFill>
                <a:effectLst>
                  <a:outerShdw blurRad="38100" dist="38100" dir="2700000" algn="tl">
                    <a:srgbClr val="000000">
                      <a:alpha val="43137"/>
                    </a:srgbClr>
                  </a:outerShdw>
                </a:effectLst>
              </a:rPr>
              <a:t>(για την απάντηση πιέστε </a:t>
            </a:r>
            <a:r>
              <a:rPr lang="en-US" sz="3000" i="1" dirty="0" smtClean="0">
                <a:solidFill>
                  <a:srgbClr val="FF0000"/>
                </a:solidFill>
                <a:effectLst>
                  <a:outerShdw blurRad="38100" dist="38100" dir="2700000" algn="tl">
                    <a:srgbClr val="000000">
                      <a:alpha val="43137"/>
                    </a:srgbClr>
                  </a:outerShdw>
                </a:effectLst>
              </a:rPr>
              <a:t>Space </a:t>
            </a:r>
            <a:r>
              <a:rPr lang="el-GR" sz="3000" i="1" dirty="0" smtClean="0">
                <a:solidFill>
                  <a:srgbClr val="FF0000"/>
                </a:solidFill>
                <a:effectLst>
                  <a:outerShdw blurRad="38100" dist="38100" dir="2700000" algn="tl">
                    <a:srgbClr val="000000">
                      <a:alpha val="43137"/>
                    </a:srgbClr>
                  </a:outerShdw>
                </a:effectLst>
              </a:rPr>
              <a:t>ή </a:t>
            </a:r>
            <a:r>
              <a:rPr lang="en-US" sz="3000" i="1" dirty="0" smtClean="0">
                <a:solidFill>
                  <a:srgbClr val="FF0000"/>
                </a:solidFill>
                <a:effectLst>
                  <a:outerShdw blurRad="38100" dist="38100" dir="2700000" algn="tl">
                    <a:srgbClr val="000000">
                      <a:alpha val="43137"/>
                    </a:srgbClr>
                  </a:outerShdw>
                </a:effectLst>
              </a:rPr>
              <a:t>Enter</a:t>
            </a:r>
            <a:r>
              <a:rPr lang="el-GR" sz="3000" i="1" dirty="0" smtClean="0">
                <a:solidFill>
                  <a:srgbClr val="FF0000"/>
                </a:solidFill>
                <a:effectLst>
                  <a:outerShdw blurRad="38100" dist="38100" dir="2700000" algn="tl">
                    <a:srgbClr val="000000">
                      <a:alpha val="43137"/>
                    </a:srgbClr>
                  </a:outerShdw>
                </a:effectLst>
              </a:rPr>
              <a:t> ή         </a:t>
            </a:r>
            <a:r>
              <a:rPr lang="en-US" sz="3000" i="1" dirty="0" smtClean="0">
                <a:solidFill>
                  <a:srgbClr val="FF0000"/>
                </a:solidFill>
                <a:effectLst>
                  <a:outerShdw blurRad="38100" dist="38100" dir="2700000" algn="tl">
                    <a:srgbClr val="000000">
                      <a:alpha val="43137"/>
                    </a:srgbClr>
                  </a:outerShdw>
                </a:effectLst>
              </a:rPr>
              <a:t>)</a:t>
            </a:r>
            <a:endParaRPr lang="el-GR" sz="3000" i="1" dirty="0" smtClean="0">
              <a:solidFill>
                <a:srgbClr val="FF0000"/>
              </a:solidFill>
              <a:effectLst>
                <a:outerShdw blurRad="38100" dist="38100" dir="2700000" algn="tl">
                  <a:srgbClr val="000000">
                    <a:alpha val="43137"/>
                  </a:srgbClr>
                </a:outerShdw>
              </a:effectLst>
            </a:endParaRPr>
          </a:p>
        </p:txBody>
      </p:sp>
      <p:pic>
        <p:nvPicPr>
          <p:cNvPr id="24582" name="Picture 2" descr="http://findicons.com/files/icons/984/misto/256/arrow_down.png"/>
          <p:cNvPicPr>
            <a:picLocks noChangeAspect="1" noChangeArrowheads="1"/>
          </p:cNvPicPr>
          <p:nvPr/>
        </p:nvPicPr>
        <p:blipFill>
          <a:blip r:embed="rId3" cstate="print"/>
          <a:srcRect/>
          <a:stretch>
            <a:fillRect/>
          </a:stretch>
        </p:blipFill>
        <p:spPr bwMode="auto">
          <a:xfrm>
            <a:off x="7467600" y="4572000"/>
            <a:ext cx="685800" cy="685800"/>
          </a:xfrm>
          <a:prstGeom prst="rect">
            <a:avLst/>
          </a:prstGeom>
          <a:noFill/>
          <a:ln w="9525">
            <a:noFill/>
            <a:miter lim="800000"/>
            <a:headEnd/>
            <a:tailEnd/>
          </a:ln>
        </p:spPr>
      </p:pic>
      <p:sp>
        <p:nvSpPr>
          <p:cNvPr id="10" name="TextBox 4"/>
          <p:cNvSpPr txBox="1">
            <a:spLocks noChangeArrowheads="1"/>
          </p:cNvSpPr>
          <p:nvPr/>
        </p:nvSpPr>
        <p:spPr bwMode="auto">
          <a:xfrm>
            <a:off x="3810000" y="5562600"/>
            <a:ext cx="1905000" cy="554038"/>
          </a:xfrm>
          <a:prstGeom prst="rect">
            <a:avLst/>
          </a:prstGeom>
          <a:solidFill>
            <a:schemeClr val="bg1">
              <a:alpha val="81000"/>
            </a:schemeClr>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dirty="0" smtClean="0">
                <a:effectLst>
                  <a:outerShdw blurRad="38100" dist="38100" dir="2700000" algn="tl">
                    <a:srgbClr val="000000">
                      <a:alpha val="43137"/>
                    </a:srgbClr>
                  </a:outerShdw>
                </a:effectLst>
              </a:rPr>
              <a:t>έντονο </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0"/>
                                        <p:tgtEl>
                                          <p:spTgt spid="9220"/>
                                        </p:tgtEl>
                                      </p:cBhvr>
                                    </p:animEffect>
                                    <p:anim calcmode="lin" valueType="num">
                                      <p:cBhvr>
                                        <p:cTn id="8" dur="5000" fill="hold"/>
                                        <p:tgtEl>
                                          <p:spTgt spid="9220"/>
                                        </p:tgtEl>
                                        <p:attrNameLst>
                                          <p:attrName>ppt_x</p:attrName>
                                        </p:attrNameLst>
                                      </p:cBhvr>
                                      <p:tavLst>
                                        <p:tav tm="0">
                                          <p:val>
                                            <p:strVal val="#ppt_x"/>
                                          </p:val>
                                        </p:tav>
                                        <p:tav tm="100000">
                                          <p:val>
                                            <p:strVal val="#ppt_x"/>
                                          </p:val>
                                        </p:tav>
                                      </p:tavLst>
                                    </p:anim>
                                    <p:anim calcmode="lin" valueType="num">
                                      <p:cBhvr>
                                        <p:cTn id="9" dur="5000" fill="hold"/>
                                        <p:tgtEl>
                                          <p:spTgt spid="92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1F540199-2B99-476D-88B7-032133A1AD62}" type="slidenum">
              <a:rPr lang="el-GR" smtClean="0">
                <a:solidFill>
                  <a:srgbClr val="898989"/>
                </a:solidFill>
                <a:ea typeface="ＭＳ Ｐゴシック" pitchFamily="34" charset="-128"/>
              </a:rPr>
              <a:pPr/>
              <a:t>18</a:t>
            </a:fld>
            <a:endParaRPr lang="el-GR" smtClean="0">
              <a:solidFill>
                <a:srgbClr val="898989"/>
              </a:solidFill>
              <a:ea typeface="ＭＳ Ｐゴシック" pitchFamily="34" charset="-128"/>
            </a:endParaRPr>
          </a:p>
        </p:txBody>
      </p:sp>
      <p:sp>
        <p:nvSpPr>
          <p:cNvPr id="3075" name="TextBox 4"/>
          <p:cNvSpPr txBox="1">
            <a:spLocks noChangeArrowheads="1"/>
          </p:cNvSpPr>
          <p:nvPr/>
        </p:nvSpPr>
        <p:spPr bwMode="auto">
          <a:xfrm>
            <a:off x="457200" y="304800"/>
            <a:ext cx="5029200" cy="923925"/>
          </a:xfrm>
          <a:prstGeom prst="rect">
            <a:avLst/>
          </a:prstGeom>
          <a:solidFill>
            <a:schemeClr val="bg1"/>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2700" dirty="0" smtClean="0">
                <a:effectLst>
                  <a:outerShdw blurRad="38100" dist="38100" dir="2700000" algn="tl">
                    <a:srgbClr val="000000">
                      <a:alpha val="43137"/>
                    </a:srgbClr>
                  </a:outerShdw>
                </a:effectLst>
              </a:rPr>
              <a:t>Στο επόμενο κείμενο</a:t>
            </a:r>
          </a:p>
          <a:p>
            <a:pPr algn="ctr" eaLnBrk="1" hangingPunct="1">
              <a:defRPr/>
            </a:pPr>
            <a:r>
              <a:rPr lang="el-GR" sz="2700" dirty="0" smtClean="0">
                <a:effectLst>
                  <a:outerShdw blurRad="38100" dist="38100" dir="2700000" algn="tl">
                    <a:srgbClr val="000000">
                      <a:alpha val="43137"/>
                    </a:srgbClr>
                  </a:outerShdw>
                </a:effectLst>
              </a:rPr>
              <a:t>να βρείτε τα ορθογραφικά λάθη</a:t>
            </a:r>
            <a:endParaRPr lang="en-US" sz="2700" dirty="0" smtClean="0">
              <a:effectLst>
                <a:outerShdw blurRad="38100" dist="38100" dir="2700000" algn="tl">
                  <a:srgbClr val="000000">
                    <a:alpha val="43137"/>
                  </a:srgbClr>
                </a:outerShdw>
              </a:effectLst>
            </a:endParaRPr>
          </a:p>
        </p:txBody>
      </p:sp>
      <p:pic>
        <p:nvPicPr>
          <p:cNvPr id="9220" name="Picture 5"/>
          <p:cNvPicPr>
            <a:picLocks noChangeAspect="1" noChangeArrowheads="1"/>
          </p:cNvPicPr>
          <p:nvPr/>
        </p:nvPicPr>
        <p:blipFill>
          <a:blip r:embed="rId2" cstate="print"/>
          <a:srcRect/>
          <a:stretch>
            <a:fillRect/>
          </a:stretch>
        </p:blipFill>
        <p:spPr bwMode="auto">
          <a:xfrm>
            <a:off x="7412038" y="530225"/>
            <a:ext cx="1411287" cy="1450975"/>
          </a:xfrm>
          <a:prstGeom prst="rect">
            <a:avLst/>
          </a:prstGeom>
          <a:noFill/>
          <a:ln w="9525">
            <a:noFill/>
            <a:miter lim="800000"/>
            <a:headEnd/>
            <a:tailEnd/>
          </a:ln>
        </p:spPr>
      </p:pic>
      <p:sp>
        <p:nvSpPr>
          <p:cNvPr id="25605" name="TextBox 4"/>
          <p:cNvSpPr txBox="1">
            <a:spLocks noChangeArrowheads="1"/>
          </p:cNvSpPr>
          <p:nvPr/>
        </p:nvSpPr>
        <p:spPr bwMode="auto">
          <a:xfrm>
            <a:off x="304800" y="1905000"/>
            <a:ext cx="8534400" cy="4524375"/>
          </a:xfrm>
          <a:prstGeom prst="rect">
            <a:avLst/>
          </a:prstGeom>
          <a:solidFill>
            <a:schemeClr val="bg1"/>
          </a:solidFill>
          <a:ln w="9525">
            <a:noFill/>
            <a:miter lim="800000"/>
            <a:headEnd/>
            <a:tailEnd/>
          </a:ln>
        </p:spPr>
        <p:txBody>
          <a:bodyPr>
            <a:spAutoFit/>
          </a:bodyPr>
          <a:lstStyle/>
          <a:p>
            <a:pPr eaLnBrk="0" hangingPunct="0"/>
            <a:r>
              <a:rPr lang="el-GR" sz="2600" b="1" i="1"/>
              <a:t>	Το σύστημα των συγκοινωνιών</a:t>
            </a:r>
          </a:p>
          <a:p>
            <a:pPr algn="just" eaLnBrk="0" hangingPunct="0"/>
            <a:r>
              <a:rPr lang="el-GR" sz="2400"/>
              <a:t>	Ένα καλό σύστημα αστικών συγκοινωνιών, που θα μπορεί να ανταποκριθεί στις ανάγκες μετακίνισης των πολιτών, φαίνεται πως είναι το «κλειδί» για τη βελτίοση του κυκλοφοριακού προβλήματος της Αθήνας. Το μετρό θεωρείται ο κεντρικός κορμός των δημόσιων συγκοινωνιών, που συμβάλλει στη καλυτέρευση της ποιότητας ζωής στην πόλη.</a:t>
            </a:r>
          </a:p>
          <a:p>
            <a:pPr algn="just" eaLnBrk="0" hangingPunct="0"/>
            <a:r>
              <a:rPr lang="el-GR" sz="2400"/>
              <a:t>	Σύμφωνα με τον προγραματισμό, μέσα στην πόλη θα κυκλοφορούν μίνι μπας και λεωφορία που θα κινούνται με φυσικό αέριο. Στους κεντρικούς δρόμους της Αθήνας δημιουργούνται λορίδες κυκλοφορίας των μέσων μαζικής μεταφοράς αντίθετης ροής προς την υπόλιπη κυκλοφορία.</a:t>
            </a:r>
          </a:p>
        </p:txBody>
      </p:sp>
      <p:sp>
        <p:nvSpPr>
          <p:cNvPr id="6" name="TextBox 4"/>
          <p:cNvSpPr txBox="1">
            <a:spLocks noChangeArrowheads="1"/>
          </p:cNvSpPr>
          <p:nvPr/>
        </p:nvSpPr>
        <p:spPr bwMode="auto">
          <a:xfrm>
            <a:off x="4191000" y="2667000"/>
            <a:ext cx="1676400" cy="430213"/>
          </a:xfrm>
          <a:prstGeom prst="rect">
            <a:avLst/>
          </a:prstGeom>
          <a:solidFill>
            <a:schemeClr val="bg1"/>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2200" dirty="0" smtClean="0">
                <a:solidFill>
                  <a:srgbClr val="FF0000"/>
                </a:solidFill>
                <a:effectLst>
                  <a:outerShdw blurRad="38100" dist="38100" dir="2700000" algn="tl">
                    <a:srgbClr val="000000">
                      <a:alpha val="43137"/>
                    </a:srgbClr>
                  </a:outerShdw>
                </a:effectLst>
              </a:rPr>
              <a:t>μετακίνησης</a:t>
            </a:r>
          </a:p>
        </p:txBody>
      </p:sp>
      <p:sp>
        <p:nvSpPr>
          <p:cNvPr id="7" name="TextBox 4"/>
          <p:cNvSpPr txBox="1">
            <a:spLocks noChangeArrowheads="1"/>
          </p:cNvSpPr>
          <p:nvPr/>
        </p:nvSpPr>
        <p:spPr bwMode="auto">
          <a:xfrm>
            <a:off x="4648200" y="3048000"/>
            <a:ext cx="1371600" cy="430213"/>
          </a:xfrm>
          <a:prstGeom prst="rect">
            <a:avLst/>
          </a:prstGeom>
          <a:solidFill>
            <a:schemeClr val="bg1"/>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2200" dirty="0" smtClean="0">
                <a:solidFill>
                  <a:srgbClr val="FF0000"/>
                </a:solidFill>
                <a:effectLst>
                  <a:outerShdw blurRad="38100" dist="38100" dir="2700000" algn="tl">
                    <a:srgbClr val="000000">
                      <a:alpha val="43137"/>
                    </a:srgbClr>
                  </a:outerShdw>
                </a:effectLst>
              </a:rPr>
              <a:t>βελτίωση</a:t>
            </a:r>
          </a:p>
        </p:txBody>
      </p:sp>
      <p:sp>
        <p:nvSpPr>
          <p:cNvPr id="9" name="TextBox 4"/>
          <p:cNvSpPr txBox="1">
            <a:spLocks noChangeArrowheads="1"/>
          </p:cNvSpPr>
          <p:nvPr/>
        </p:nvSpPr>
        <p:spPr bwMode="auto">
          <a:xfrm>
            <a:off x="3581400" y="4495800"/>
            <a:ext cx="2362200" cy="430213"/>
          </a:xfrm>
          <a:prstGeom prst="rect">
            <a:avLst/>
          </a:prstGeom>
          <a:solidFill>
            <a:schemeClr val="bg1"/>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2200" dirty="0" smtClean="0">
                <a:solidFill>
                  <a:srgbClr val="FF0000"/>
                </a:solidFill>
                <a:effectLst>
                  <a:outerShdw blurRad="38100" dist="38100" dir="2700000" algn="tl">
                    <a:srgbClr val="000000">
                      <a:alpha val="43137"/>
                    </a:srgbClr>
                  </a:outerShdw>
                </a:effectLst>
              </a:rPr>
              <a:t>προγραμματισμό,</a:t>
            </a:r>
          </a:p>
        </p:txBody>
      </p:sp>
      <p:sp>
        <p:nvSpPr>
          <p:cNvPr id="10" name="TextBox 4"/>
          <p:cNvSpPr txBox="1">
            <a:spLocks noChangeArrowheads="1"/>
          </p:cNvSpPr>
          <p:nvPr/>
        </p:nvSpPr>
        <p:spPr bwMode="auto">
          <a:xfrm>
            <a:off x="3810000" y="4876800"/>
            <a:ext cx="1371600" cy="400050"/>
          </a:xfrm>
          <a:prstGeom prst="rect">
            <a:avLst/>
          </a:prstGeom>
          <a:solidFill>
            <a:schemeClr val="bg1"/>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2000" dirty="0" smtClean="0">
                <a:solidFill>
                  <a:srgbClr val="FF0000"/>
                </a:solidFill>
                <a:effectLst>
                  <a:outerShdw blurRad="38100" dist="38100" dir="2700000" algn="tl">
                    <a:srgbClr val="000000">
                      <a:alpha val="43137"/>
                    </a:srgbClr>
                  </a:outerShdw>
                </a:effectLst>
              </a:rPr>
              <a:t>λεωφορεία</a:t>
            </a:r>
          </a:p>
        </p:txBody>
      </p:sp>
      <p:sp>
        <p:nvSpPr>
          <p:cNvPr id="11" name="TextBox 4"/>
          <p:cNvSpPr txBox="1">
            <a:spLocks noChangeArrowheads="1"/>
          </p:cNvSpPr>
          <p:nvPr/>
        </p:nvSpPr>
        <p:spPr bwMode="auto">
          <a:xfrm>
            <a:off x="304800" y="5562600"/>
            <a:ext cx="1219200" cy="430213"/>
          </a:xfrm>
          <a:prstGeom prst="rect">
            <a:avLst/>
          </a:prstGeom>
          <a:solidFill>
            <a:schemeClr val="bg1"/>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2200" dirty="0" smtClean="0">
                <a:solidFill>
                  <a:srgbClr val="FF0000"/>
                </a:solidFill>
                <a:effectLst>
                  <a:outerShdw blurRad="38100" dist="38100" dir="2700000" algn="tl">
                    <a:srgbClr val="000000">
                      <a:alpha val="43137"/>
                    </a:srgbClr>
                  </a:outerShdw>
                </a:effectLst>
              </a:rPr>
              <a:t>λωρίδες</a:t>
            </a:r>
          </a:p>
        </p:txBody>
      </p:sp>
      <p:sp>
        <p:nvSpPr>
          <p:cNvPr id="12" name="TextBox 4"/>
          <p:cNvSpPr txBox="1">
            <a:spLocks noChangeArrowheads="1"/>
          </p:cNvSpPr>
          <p:nvPr/>
        </p:nvSpPr>
        <p:spPr bwMode="auto">
          <a:xfrm>
            <a:off x="2133600" y="5943600"/>
            <a:ext cx="1219200" cy="400050"/>
          </a:xfrm>
          <a:prstGeom prst="rect">
            <a:avLst/>
          </a:prstGeom>
          <a:solidFill>
            <a:schemeClr val="bg1"/>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2000" dirty="0" smtClean="0">
                <a:solidFill>
                  <a:srgbClr val="FF0000"/>
                </a:solidFill>
                <a:effectLst>
                  <a:outerShdw blurRad="38100" dist="38100" dir="2700000" algn="tl">
                    <a:srgbClr val="000000">
                      <a:alpha val="43137"/>
                    </a:srgbClr>
                  </a:outerShdw>
                </a:effectLst>
              </a:rPr>
              <a:t>υπόλοιπη</a:t>
            </a: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0"/>
                                        <p:tgtEl>
                                          <p:spTgt spid="9220"/>
                                        </p:tgtEl>
                                      </p:cBhvr>
                                    </p:animEffect>
                                    <p:anim calcmode="lin" valueType="num">
                                      <p:cBhvr>
                                        <p:cTn id="8" dur="5000" fill="hold"/>
                                        <p:tgtEl>
                                          <p:spTgt spid="9220"/>
                                        </p:tgtEl>
                                        <p:attrNameLst>
                                          <p:attrName>ppt_x</p:attrName>
                                        </p:attrNameLst>
                                      </p:cBhvr>
                                      <p:tavLst>
                                        <p:tav tm="0">
                                          <p:val>
                                            <p:strVal val="#ppt_x"/>
                                          </p:val>
                                        </p:tav>
                                        <p:tav tm="100000">
                                          <p:val>
                                            <p:strVal val="#ppt_x"/>
                                          </p:val>
                                        </p:tav>
                                      </p:tavLst>
                                    </p:anim>
                                    <p:anim calcmode="lin" valueType="num">
                                      <p:cBhvr>
                                        <p:cTn id="9" dur="5000" fill="hold"/>
                                        <p:tgtEl>
                                          <p:spTgt spid="922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iterate type="lt">
                                    <p:tmPct val="5000"/>
                                  </p:iterate>
                                  <p:childTnLst>
                                    <p:set>
                                      <p:cBhvr>
                                        <p:cTn id="27" dur="1" fill="hold">
                                          <p:stCondLst>
                                            <p:cond delay="0"/>
                                          </p:stCondLst>
                                        </p:cTn>
                                        <p:tgtEl>
                                          <p:spTgt spid="9"/>
                                        </p:tgtEl>
                                        <p:attrNameLst>
                                          <p:attrName>style.visibility</p:attrName>
                                        </p:attrNameLst>
                                      </p:cBhvr>
                                      <p:to>
                                        <p:strVal val="visible"/>
                                      </p:to>
                                    </p:set>
                                    <p:anim calcmode="lin" valueType="num">
                                      <p:cBhvr>
                                        <p:cTn id="28" dur="1000" fill="hold"/>
                                        <p:tgtEl>
                                          <p:spTgt spid="9"/>
                                        </p:tgtEl>
                                        <p:attrNameLst>
                                          <p:attrName>ppt_w</p:attrName>
                                        </p:attrNameLst>
                                      </p:cBhvr>
                                      <p:tavLst>
                                        <p:tav tm="0">
                                          <p:val>
                                            <p:fltVal val="0"/>
                                          </p:val>
                                        </p:tav>
                                        <p:tav tm="100000">
                                          <p:val>
                                            <p:strVal val="#ppt_w"/>
                                          </p:val>
                                        </p:tav>
                                      </p:tavLst>
                                    </p:anim>
                                    <p:anim calcmode="lin" valueType="num">
                                      <p:cBhvr>
                                        <p:cTn id="29" dur="1000" fill="hold"/>
                                        <p:tgtEl>
                                          <p:spTgt spid="9"/>
                                        </p:tgtEl>
                                        <p:attrNameLst>
                                          <p:attrName>ppt_h</p:attrName>
                                        </p:attrNameLst>
                                      </p:cBhvr>
                                      <p:tavLst>
                                        <p:tav tm="0">
                                          <p:val>
                                            <p:fltVal val="0"/>
                                          </p:val>
                                        </p:tav>
                                        <p:tav tm="100000">
                                          <p:val>
                                            <p:strVal val="#ppt_h"/>
                                          </p:val>
                                        </p:tav>
                                      </p:tavLst>
                                    </p:anim>
                                    <p:anim calcmode="lin" valueType="num">
                                      <p:cBhvr>
                                        <p:cTn id="30" dur="1000" fill="hold"/>
                                        <p:tgtEl>
                                          <p:spTgt spid="9"/>
                                        </p:tgtEl>
                                        <p:attrNameLst>
                                          <p:attrName>style.rotation</p:attrName>
                                        </p:attrNameLst>
                                      </p:cBhvr>
                                      <p:tavLst>
                                        <p:tav tm="0">
                                          <p:val>
                                            <p:fltVal val="90"/>
                                          </p:val>
                                        </p:tav>
                                        <p:tav tm="100000">
                                          <p:val>
                                            <p:fltVal val="0"/>
                                          </p:val>
                                        </p:tav>
                                      </p:tavLst>
                                    </p:anim>
                                    <p:animEffect transition="in" filter="fade">
                                      <p:cBhvr>
                                        <p:cTn id="31" dur="10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55" presetClass="entr" presetSubtype="0"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 calcmode="lin" valueType="num">
                                      <p:cBhvr>
                                        <p:cTn id="36" dur="1000" fill="hold"/>
                                        <p:tgtEl>
                                          <p:spTgt spid="10"/>
                                        </p:tgtEl>
                                        <p:attrNameLst>
                                          <p:attrName>ppt_w</p:attrName>
                                        </p:attrNameLst>
                                      </p:cBhvr>
                                      <p:tavLst>
                                        <p:tav tm="0">
                                          <p:val>
                                            <p:strVal val="#ppt_w*0.70"/>
                                          </p:val>
                                        </p:tav>
                                        <p:tav tm="100000">
                                          <p:val>
                                            <p:strVal val="#ppt_w"/>
                                          </p:val>
                                        </p:tav>
                                      </p:tavLst>
                                    </p:anim>
                                    <p:anim calcmode="lin" valueType="num">
                                      <p:cBhvr>
                                        <p:cTn id="37" dur="1000" fill="hold"/>
                                        <p:tgtEl>
                                          <p:spTgt spid="10"/>
                                        </p:tgtEl>
                                        <p:attrNameLst>
                                          <p:attrName>ppt_h</p:attrName>
                                        </p:attrNameLst>
                                      </p:cBhvr>
                                      <p:tavLst>
                                        <p:tav tm="0">
                                          <p:val>
                                            <p:strVal val="#ppt_h"/>
                                          </p:val>
                                        </p:tav>
                                        <p:tav tm="100000">
                                          <p:val>
                                            <p:strVal val="#ppt_h"/>
                                          </p:val>
                                        </p:tav>
                                      </p:tavLst>
                                    </p:anim>
                                    <p:animEffect transition="in" filter="fade">
                                      <p:cBhvr>
                                        <p:cTn id="38" dur="10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down)">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29" presetClass="entr" presetSubtype="0"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p:cTn id="48" dur="1000" fill="hold"/>
                                        <p:tgtEl>
                                          <p:spTgt spid="12"/>
                                        </p:tgtEl>
                                        <p:attrNameLst>
                                          <p:attrName>ppt_x</p:attrName>
                                        </p:attrNameLst>
                                      </p:cBhvr>
                                      <p:tavLst>
                                        <p:tav tm="0">
                                          <p:val>
                                            <p:strVal val="#ppt_x-.2"/>
                                          </p:val>
                                        </p:tav>
                                        <p:tav tm="100000">
                                          <p:val>
                                            <p:strVal val="#ppt_x"/>
                                          </p:val>
                                        </p:tav>
                                      </p:tavLst>
                                    </p:anim>
                                    <p:anim calcmode="lin" valueType="num">
                                      <p:cBhvr>
                                        <p:cTn id="49"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50"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animBg="1"/>
      <p:bldP spid="11" grpId="0" animBg="1"/>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22B0FEA7-7342-4FBA-897E-B3A551B9DDDB}" type="slidenum">
              <a:rPr lang="el-GR" smtClean="0">
                <a:solidFill>
                  <a:srgbClr val="898989"/>
                </a:solidFill>
                <a:ea typeface="ＭＳ Ｐゴシック" pitchFamily="34" charset="-128"/>
              </a:rPr>
              <a:pPr/>
              <a:t>19</a:t>
            </a:fld>
            <a:endParaRPr lang="el-GR" smtClean="0">
              <a:solidFill>
                <a:srgbClr val="898989"/>
              </a:solidFill>
              <a:ea typeface="ＭＳ Ｐゴシック" pitchFamily="34" charset="-128"/>
            </a:endParaRPr>
          </a:p>
        </p:txBody>
      </p:sp>
      <p:pic>
        <p:nvPicPr>
          <p:cNvPr id="14339" name="Picture 5"/>
          <p:cNvPicPr>
            <a:picLocks noChangeAspect="1" noChangeArrowheads="1"/>
          </p:cNvPicPr>
          <p:nvPr/>
        </p:nvPicPr>
        <p:blipFill>
          <a:blip r:embed="rId2" cstate="print"/>
          <a:srcRect/>
          <a:stretch>
            <a:fillRect/>
          </a:stretch>
        </p:blipFill>
        <p:spPr bwMode="auto">
          <a:xfrm>
            <a:off x="7412038" y="530225"/>
            <a:ext cx="1411287" cy="1450975"/>
          </a:xfrm>
          <a:prstGeom prst="rect">
            <a:avLst/>
          </a:prstGeom>
          <a:noFill/>
          <a:ln w="9525">
            <a:noFill/>
            <a:miter lim="800000"/>
            <a:headEnd/>
            <a:tailEnd/>
          </a:ln>
        </p:spPr>
      </p:pic>
      <p:pic>
        <p:nvPicPr>
          <p:cNvPr id="26628" name="Picture 5" descr="F:\Teacherland.gr\φωτογραφίες\congratulations.gif"/>
          <p:cNvPicPr>
            <a:picLocks noChangeAspect="1" noChangeArrowheads="1" noCrop="1"/>
          </p:cNvPicPr>
          <p:nvPr/>
        </p:nvPicPr>
        <p:blipFill>
          <a:blip r:embed="rId3" cstate="print"/>
          <a:srcRect/>
          <a:stretch>
            <a:fillRect/>
          </a:stretch>
        </p:blipFill>
        <p:spPr bwMode="auto">
          <a:xfrm>
            <a:off x="1219200" y="2895600"/>
            <a:ext cx="6677025" cy="2362200"/>
          </a:xfrm>
          <a:prstGeom prst="rect">
            <a:avLst/>
          </a:prstGeom>
          <a:noFill/>
          <a:ln w="9525">
            <a:noFill/>
            <a:miter lim="800000"/>
            <a:headEnd/>
            <a:tailEnd/>
          </a:ln>
        </p:spPr>
      </p:pic>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fade">
                                      <p:cBhvr>
                                        <p:cTn id="7" dur="4000" decel="100000"/>
                                        <p:tgtEl>
                                          <p:spTgt spid="14339"/>
                                        </p:tgtEl>
                                      </p:cBhvr>
                                    </p:animEffect>
                                    <p:anim calcmode="lin" valueType="num">
                                      <p:cBhvr>
                                        <p:cTn id="8" dur="4000" decel="100000" fill="hold"/>
                                        <p:tgtEl>
                                          <p:spTgt spid="14339"/>
                                        </p:tgtEl>
                                        <p:attrNameLst>
                                          <p:attrName>style.rotation</p:attrName>
                                        </p:attrNameLst>
                                      </p:cBhvr>
                                      <p:tavLst>
                                        <p:tav tm="0">
                                          <p:val>
                                            <p:fltVal val="-90"/>
                                          </p:val>
                                        </p:tav>
                                        <p:tav tm="100000">
                                          <p:val>
                                            <p:fltVal val="0"/>
                                          </p:val>
                                        </p:tav>
                                      </p:tavLst>
                                    </p:anim>
                                    <p:anim calcmode="lin" valueType="num">
                                      <p:cBhvr>
                                        <p:cTn id="9" dur="4000" decel="100000" fill="hold"/>
                                        <p:tgtEl>
                                          <p:spTgt spid="14339"/>
                                        </p:tgtEl>
                                        <p:attrNameLst>
                                          <p:attrName>ppt_x</p:attrName>
                                        </p:attrNameLst>
                                      </p:cBhvr>
                                      <p:tavLst>
                                        <p:tav tm="0">
                                          <p:val>
                                            <p:strVal val="#ppt_x+0.4"/>
                                          </p:val>
                                        </p:tav>
                                        <p:tav tm="100000">
                                          <p:val>
                                            <p:strVal val="#ppt_x-0.05"/>
                                          </p:val>
                                        </p:tav>
                                      </p:tavLst>
                                    </p:anim>
                                    <p:anim calcmode="lin" valueType="num">
                                      <p:cBhvr>
                                        <p:cTn id="10" dur="4000" decel="100000" fill="hold"/>
                                        <p:tgtEl>
                                          <p:spTgt spid="14339"/>
                                        </p:tgtEl>
                                        <p:attrNameLst>
                                          <p:attrName>ppt_y</p:attrName>
                                        </p:attrNameLst>
                                      </p:cBhvr>
                                      <p:tavLst>
                                        <p:tav tm="0">
                                          <p:val>
                                            <p:strVal val="#ppt_y-0.4"/>
                                          </p:val>
                                        </p:tav>
                                        <p:tav tm="100000">
                                          <p:val>
                                            <p:strVal val="#ppt_y+0.1"/>
                                          </p:val>
                                        </p:tav>
                                      </p:tavLst>
                                    </p:anim>
                                    <p:anim calcmode="lin" valueType="num">
                                      <p:cBhvr>
                                        <p:cTn id="11" dur="1000" accel="100000" fill="hold">
                                          <p:stCondLst>
                                            <p:cond delay="4000"/>
                                          </p:stCondLst>
                                        </p:cTn>
                                        <p:tgtEl>
                                          <p:spTgt spid="14339"/>
                                        </p:tgtEl>
                                        <p:attrNameLst>
                                          <p:attrName>ppt_x</p:attrName>
                                        </p:attrNameLst>
                                      </p:cBhvr>
                                      <p:tavLst>
                                        <p:tav tm="0">
                                          <p:val>
                                            <p:strVal val="#ppt_x-0.05"/>
                                          </p:val>
                                        </p:tav>
                                        <p:tav tm="100000">
                                          <p:val>
                                            <p:strVal val="#ppt_x"/>
                                          </p:val>
                                        </p:tav>
                                      </p:tavLst>
                                    </p:anim>
                                    <p:anim calcmode="lin" valueType="num">
                                      <p:cBhvr>
                                        <p:cTn id="12" dur="1000" accel="100000" fill="hold">
                                          <p:stCondLst>
                                            <p:cond delay="4000"/>
                                          </p:stCondLst>
                                        </p:cTn>
                                        <p:tgtEl>
                                          <p:spTgt spid="14339"/>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8AC7395B-4202-4063-A6DB-47610B7BE241}" type="slidenum">
              <a:rPr lang="el-GR" smtClean="0">
                <a:solidFill>
                  <a:srgbClr val="898989"/>
                </a:solidFill>
                <a:ea typeface="ＭＳ Ｐゴシック" pitchFamily="34" charset="-128"/>
              </a:rPr>
              <a:pPr/>
              <a:t>2</a:t>
            </a:fld>
            <a:endParaRPr lang="el-GR" smtClean="0">
              <a:solidFill>
                <a:srgbClr val="898989"/>
              </a:solidFill>
              <a:ea typeface="ＭＳ Ｐゴシック" pitchFamily="34" charset="-128"/>
            </a:endParaRPr>
          </a:p>
        </p:txBody>
      </p:sp>
      <p:sp>
        <p:nvSpPr>
          <p:cNvPr id="3075" name="TextBox 4"/>
          <p:cNvSpPr txBox="1">
            <a:spLocks noChangeArrowheads="1"/>
          </p:cNvSpPr>
          <p:nvPr/>
        </p:nvSpPr>
        <p:spPr bwMode="auto">
          <a:xfrm>
            <a:off x="228600" y="2438400"/>
            <a:ext cx="8686800" cy="2246313"/>
          </a:xfrm>
          <a:prstGeom prst="rect">
            <a:avLst/>
          </a:prstGeom>
          <a:solidFill>
            <a:schemeClr val="bg1">
              <a:alpha val="81000"/>
            </a:schemeClr>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2800" dirty="0" smtClean="0">
                <a:effectLst>
                  <a:outerShdw blurRad="38100" dist="38100" dir="2700000" algn="tl">
                    <a:srgbClr val="000000">
                      <a:alpha val="43137"/>
                    </a:srgbClr>
                  </a:outerShdw>
                </a:effectLst>
              </a:rPr>
              <a:t>Στην δεύτερη ενότητα του μαθήματος της Γλώσσας της Ε΄ Δημοτικού συζητήσαμε για τη ζωή στην πόλη. </a:t>
            </a:r>
          </a:p>
          <a:p>
            <a:pPr algn="ctr" eaLnBrk="1" hangingPunct="1">
              <a:defRPr/>
            </a:pPr>
            <a:endParaRPr lang="el-GR" sz="2800" dirty="0" smtClean="0">
              <a:effectLst>
                <a:outerShdw blurRad="38100" dist="38100" dir="2700000" algn="tl">
                  <a:srgbClr val="000000">
                    <a:alpha val="43137"/>
                  </a:srgbClr>
                </a:outerShdw>
              </a:effectLst>
            </a:endParaRPr>
          </a:p>
          <a:p>
            <a:pPr algn="ctr" eaLnBrk="1" hangingPunct="1">
              <a:defRPr/>
            </a:pPr>
            <a:r>
              <a:rPr lang="el-GR" sz="2800" dirty="0" smtClean="0">
                <a:effectLst>
                  <a:outerShdw blurRad="38100" dist="38100" dir="2700000" algn="tl">
                    <a:srgbClr val="000000">
                      <a:alpha val="43137"/>
                    </a:srgbClr>
                  </a:outerShdw>
                </a:effectLst>
              </a:rPr>
              <a:t>Διαβάσαμε πολλά ενδιαφέροντα κείμενα </a:t>
            </a:r>
          </a:p>
          <a:p>
            <a:pPr algn="ctr" eaLnBrk="1" hangingPunct="1">
              <a:defRPr/>
            </a:pPr>
            <a:r>
              <a:rPr lang="el-GR" sz="2800" dirty="0" smtClean="0">
                <a:effectLst>
                  <a:outerShdw blurRad="38100" dist="38100" dir="2700000" algn="tl">
                    <a:srgbClr val="000000">
                      <a:alpha val="43137"/>
                    </a:srgbClr>
                  </a:outerShdw>
                </a:effectLst>
              </a:rPr>
              <a:t>και μιλήσαμε για τις συνθήκες που επικρατούν σε αυτήν.    </a:t>
            </a:r>
            <a:endParaRPr lang="en-US" sz="2800" dirty="0" smtClean="0">
              <a:effectLst>
                <a:outerShdw blurRad="38100" dist="38100" dir="2700000" algn="tl">
                  <a:srgbClr val="000000">
                    <a:alpha val="43137"/>
                  </a:srgbClr>
                </a:outerShdw>
              </a:effectLst>
            </a:endParaRPr>
          </a:p>
        </p:txBody>
      </p:sp>
      <p:pic>
        <p:nvPicPr>
          <p:cNvPr id="9220" name="Picture 5"/>
          <p:cNvPicPr>
            <a:picLocks noChangeAspect="1" noChangeArrowheads="1"/>
          </p:cNvPicPr>
          <p:nvPr/>
        </p:nvPicPr>
        <p:blipFill>
          <a:blip r:embed="rId2" cstate="print"/>
          <a:srcRect/>
          <a:stretch>
            <a:fillRect/>
          </a:stretch>
        </p:blipFill>
        <p:spPr bwMode="auto">
          <a:xfrm>
            <a:off x="7412038" y="530225"/>
            <a:ext cx="1411287" cy="1450975"/>
          </a:xfrm>
          <a:prstGeom prst="rect">
            <a:avLst/>
          </a:prstGeom>
          <a:noFill/>
          <a:ln w="9525">
            <a:noFill/>
            <a:miter lim="800000"/>
            <a:headEnd/>
            <a:tailEnd/>
          </a:ln>
        </p:spPr>
      </p:pic>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wipe(down)">
                                      <p:cBhvr>
                                        <p:cTn id="7" dur="1450">
                                          <p:stCondLst>
                                            <p:cond delay="0"/>
                                          </p:stCondLst>
                                        </p:cTn>
                                        <p:tgtEl>
                                          <p:spTgt spid="9220"/>
                                        </p:tgtEl>
                                      </p:cBhvr>
                                    </p:animEffect>
                                    <p:anim calcmode="lin" valueType="num">
                                      <p:cBhvr>
                                        <p:cTn id="8" dur="4555" tmFilter="0,0; 0.14,0.36; 0.43,0.73; 0.71,0.91; 1.0,1.0">
                                          <p:stCondLst>
                                            <p:cond delay="0"/>
                                          </p:stCondLst>
                                        </p:cTn>
                                        <p:tgtEl>
                                          <p:spTgt spid="9220"/>
                                        </p:tgtEl>
                                        <p:attrNameLst>
                                          <p:attrName>ppt_x</p:attrName>
                                        </p:attrNameLst>
                                      </p:cBhvr>
                                      <p:tavLst>
                                        <p:tav tm="0">
                                          <p:val>
                                            <p:strVal val="#ppt_x-0.25"/>
                                          </p:val>
                                        </p:tav>
                                        <p:tav tm="100000">
                                          <p:val>
                                            <p:strVal val="#ppt_x"/>
                                          </p:val>
                                        </p:tav>
                                      </p:tavLst>
                                    </p:anim>
                                    <p:anim calcmode="lin" valueType="num">
                                      <p:cBhvr>
                                        <p:cTn id="9" dur="1660" tmFilter="0.0,0.0; 0.25,0.07; 0.50,0.2; 0.75,0.467; 1.0,1.0">
                                          <p:stCondLst>
                                            <p:cond delay="0"/>
                                          </p:stCondLst>
                                        </p:cTn>
                                        <p:tgtEl>
                                          <p:spTgt spid="9220"/>
                                        </p:tgtEl>
                                        <p:attrNameLst>
                                          <p:attrName>ppt_y</p:attrName>
                                        </p:attrNameLst>
                                      </p:cBhvr>
                                      <p:tavLst>
                                        <p:tav tm="0" fmla="#ppt_y-sin(pi*$)/3">
                                          <p:val>
                                            <p:fltVal val="0.5"/>
                                          </p:val>
                                        </p:tav>
                                        <p:tav tm="100000">
                                          <p:val>
                                            <p:fltVal val="1"/>
                                          </p:val>
                                        </p:tav>
                                      </p:tavLst>
                                    </p:anim>
                                    <p:anim calcmode="lin" valueType="num">
                                      <p:cBhvr>
                                        <p:cTn id="10" dur="1660" tmFilter="0, 0; 0.125,0.2665; 0.25,0.4; 0.375,0.465; 0.5,0.5;  0.625,0.535; 0.75,0.6; 0.875,0.7335; 1,1">
                                          <p:stCondLst>
                                            <p:cond delay="1660"/>
                                          </p:stCondLst>
                                        </p:cTn>
                                        <p:tgtEl>
                                          <p:spTgt spid="9220"/>
                                        </p:tgtEl>
                                        <p:attrNameLst>
                                          <p:attrName>ppt_y</p:attrName>
                                        </p:attrNameLst>
                                      </p:cBhvr>
                                      <p:tavLst>
                                        <p:tav tm="0" fmla="#ppt_y-sin(pi*$)/9">
                                          <p:val>
                                            <p:fltVal val="0"/>
                                          </p:val>
                                        </p:tav>
                                        <p:tav tm="100000">
                                          <p:val>
                                            <p:fltVal val="1"/>
                                          </p:val>
                                        </p:tav>
                                      </p:tavLst>
                                    </p:anim>
                                    <p:anim calcmode="lin" valueType="num">
                                      <p:cBhvr>
                                        <p:cTn id="11" dur="830" tmFilter="0, 0; 0.125,0.2665; 0.25,0.4; 0.375,0.465; 0.5,0.5;  0.625,0.535; 0.75,0.6; 0.875,0.7335; 1,1">
                                          <p:stCondLst>
                                            <p:cond delay="3310"/>
                                          </p:stCondLst>
                                        </p:cTn>
                                        <p:tgtEl>
                                          <p:spTgt spid="9220"/>
                                        </p:tgtEl>
                                        <p:attrNameLst>
                                          <p:attrName>ppt_y</p:attrName>
                                        </p:attrNameLst>
                                      </p:cBhvr>
                                      <p:tavLst>
                                        <p:tav tm="0" fmla="#ppt_y-sin(pi*$)/27">
                                          <p:val>
                                            <p:fltVal val="0"/>
                                          </p:val>
                                        </p:tav>
                                        <p:tav tm="100000">
                                          <p:val>
                                            <p:fltVal val="1"/>
                                          </p:val>
                                        </p:tav>
                                      </p:tavLst>
                                    </p:anim>
                                    <p:anim calcmode="lin" valueType="num">
                                      <p:cBhvr>
                                        <p:cTn id="12" dur="410" tmFilter="0, 0; 0.125,0.2665; 0.25,0.4; 0.375,0.465; 0.5,0.5;  0.625,0.535; 0.75,0.6; 0.875,0.7335; 1,1">
                                          <p:stCondLst>
                                            <p:cond delay="4140"/>
                                          </p:stCondLst>
                                        </p:cTn>
                                        <p:tgtEl>
                                          <p:spTgt spid="9220"/>
                                        </p:tgtEl>
                                        <p:attrNameLst>
                                          <p:attrName>ppt_y</p:attrName>
                                        </p:attrNameLst>
                                      </p:cBhvr>
                                      <p:tavLst>
                                        <p:tav tm="0" fmla="#ppt_y-sin(pi*$)/81">
                                          <p:val>
                                            <p:fltVal val="0"/>
                                          </p:val>
                                        </p:tav>
                                        <p:tav tm="100000">
                                          <p:val>
                                            <p:fltVal val="1"/>
                                          </p:val>
                                        </p:tav>
                                      </p:tavLst>
                                    </p:anim>
                                    <p:animScale>
                                      <p:cBhvr>
                                        <p:cTn id="13" dur="65">
                                          <p:stCondLst>
                                            <p:cond delay="1625"/>
                                          </p:stCondLst>
                                        </p:cTn>
                                        <p:tgtEl>
                                          <p:spTgt spid="9220"/>
                                        </p:tgtEl>
                                      </p:cBhvr>
                                      <p:to x="100000" y="60000"/>
                                    </p:animScale>
                                    <p:animScale>
                                      <p:cBhvr>
                                        <p:cTn id="14" dur="415" decel="50000">
                                          <p:stCondLst>
                                            <p:cond delay="1690"/>
                                          </p:stCondLst>
                                        </p:cTn>
                                        <p:tgtEl>
                                          <p:spTgt spid="9220"/>
                                        </p:tgtEl>
                                      </p:cBhvr>
                                      <p:to x="100000" y="100000"/>
                                    </p:animScale>
                                    <p:animScale>
                                      <p:cBhvr>
                                        <p:cTn id="15" dur="65">
                                          <p:stCondLst>
                                            <p:cond delay="3280"/>
                                          </p:stCondLst>
                                        </p:cTn>
                                        <p:tgtEl>
                                          <p:spTgt spid="9220"/>
                                        </p:tgtEl>
                                      </p:cBhvr>
                                      <p:to x="100000" y="80000"/>
                                    </p:animScale>
                                    <p:animScale>
                                      <p:cBhvr>
                                        <p:cTn id="16" dur="415" decel="50000">
                                          <p:stCondLst>
                                            <p:cond delay="3345"/>
                                          </p:stCondLst>
                                        </p:cTn>
                                        <p:tgtEl>
                                          <p:spTgt spid="9220"/>
                                        </p:tgtEl>
                                      </p:cBhvr>
                                      <p:to x="100000" y="100000"/>
                                    </p:animScale>
                                    <p:animScale>
                                      <p:cBhvr>
                                        <p:cTn id="17" dur="65">
                                          <p:stCondLst>
                                            <p:cond delay="4105"/>
                                          </p:stCondLst>
                                        </p:cTn>
                                        <p:tgtEl>
                                          <p:spTgt spid="9220"/>
                                        </p:tgtEl>
                                      </p:cBhvr>
                                      <p:to x="100000" y="90000"/>
                                    </p:animScale>
                                    <p:animScale>
                                      <p:cBhvr>
                                        <p:cTn id="18" dur="415" decel="50000">
                                          <p:stCondLst>
                                            <p:cond delay="4170"/>
                                          </p:stCondLst>
                                        </p:cTn>
                                        <p:tgtEl>
                                          <p:spTgt spid="9220"/>
                                        </p:tgtEl>
                                      </p:cBhvr>
                                      <p:to x="100000" y="100000"/>
                                    </p:animScale>
                                    <p:animScale>
                                      <p:cBhvr>
                                        <p:cTn id="19" dur="65">
                                          <p:stCondLst>
                                            <p:cond delay="4520"/>
                                          </p:stCondLst>
                                        </p:cTn>
                                        <p:tgtEl>
                                          <p:spTgt spid="9220"/>
                                        </p:tgtEl>
                                      </p:cBhvr>
                                      <p:to x="100000" y="95000"/>
                                    </p:animScale>
                                    <p:animScale>
                                      <p:cBhvr>
                                        <p:cTn id="20" dur="415" decel="50000">
                                          <p:stCondLst>
                                            <p:cond delay="4585"/>
                                          </p:stCondLst>
                                        </p:cTn>
                                        <p:tgtEl>
                                          <p:spTgt spid="922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F90442DB-5103-4C06-BC17-457C686C37BF}" type="slidenum">
              <a:rPr lang="el-GR" smtClean="0">
                <a:solidFill>
                  <a:srgbClr val="898989"/>
                </a:solidFill>
                <a:ea typeface="ＭＳ Ｐゴシック" pitchFamily="34" charset="-128"/>
              </a:rPr>
              <a:pPr/>
              <a:t>3</a:t>
            </a:fld>
            <a:endParaRPr lang="el-GR" smtClean="0">
              <a:solidFill>
                <a:srgbClr val="898989"/>
              </a:solidFill>
              <a:ea typeface="ＭＳ Ｐゴシック" pitchFamily="34" charset="-128"/>
            </a:endParaRPr>
          </a:p>
        </p:txBody>
      </p:sp>
      <p:pic>
        <p:nvPicPr>
          <p:cNvPr id="9220" name="Picture 5"/>
          <p:cNvPicPr>
            <a:picLocks noChangeAspect="1" noChangeArrowheads="1"/>
          </p:cNvPicPr>
          <p:nvPr/>
        </p:nvPicPr>
        <p:blipFill>
          <a:blip r:embed="rId2" cstate="print"/>
          <a:srcRect/>
          <a:stretch>
            <a:fillRect/>
          </a:stretch>
        </p:blipFill>
        <p:spPr bwMode="auto">
          <a:xfrm>
            <a:off x="7412038" y="530225"/>
            <a:ext cx="1411287" cy="1450975"/>
          </a:xfrm>
          <a:prstGeom prst="rect">
            <a:avLst/>
          </a:prstGeom>
          <a:noFill/>
          <a:ln w="9525">
            <a:noFill/>
            <a:miter lim="800000"/>
            <a:headEnd/>
            <a:tailEnd/>
          </a:ln>
        </p:spPr>
      </p:pic>
      <p:sp>
        <p:nvSpPr>
          <p:cNvPr id="6" name="TextBox 4"/>
          <p:cNvSpPr txBox="1">
            <a:spLocks noChangeArrowheads="1"/>
          </p:cNvSpPr>
          <p:nvPr/>
        </p:nvSpPr>
        <p:spPr bwMode="auto">
          <a:xfrm flipH="1">
            <a:off x="1219200" y="2971800"/>
            <a:ext cx="6553200" cy="2862263"/>
          </a:xfrm>
          <a:prstGeom prst="rect">
            <a:avLst/>
          </a:prstGeom>
          <a:solidFill>
            <a:schemeClr val="bg1">
              <a:alpha val="81000"/>
            </a:schemeClr>
          </a:solidFill>
          <a:ln>
            <a:solidFill>
              <a:schemeClr val="accent1"/>
            </a:solid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lnSpc>
                <a:spcPct val="150000"/>
              </a:lnSpc>
              <a:defRPr/>
            </a:pPr>
            <a:r>
              <a:rPr lang="el-GR" sz="3000" dirty="0" smtClean="0">
                <a:effectLst>
                  <a:outerShdw blurRad="38100" dist="38100" dir="2700000" algn="tl">
                    <a:srgbClr val="000000">
                      <a:alpha val="43137"/>
                    </a:srgbClr>
                  </a:outerShdw>
                </a:effectLst>
              </a:rPr>
              <a:t>Ελάτε, αρχικά, να ακούσουμε </a:t>
            </a:r>
          </a:p>
          <a:p>
            <a:pPr algn="ctr" eaLnBrk="1" hangingPunct="1">
              <a:lnSpc>
                <a:spcPct val="150000"/>
              </a:lnSpc>
              <a:defRPr/>
            </a:pPr>
            <a:r>
              <a:rPr lang="el-GR" sz="3000" dirty="0" smtClean="0">
                <a:effectLst>
                  <a:outerShdw blurRad="38100" dist="38100" dir="2700000" algn="tl">
                    <a:srgbClr val="000000">
                      <a:alpha val="43137"/>
                    </a:srgbClr>
                  </a:outerShdw>
                </a:effectLst>
              </a:rPr>
              <a:t>ολόκληρο το τραγούδι </a:t>
            </a:r>
          </a:p>
          <a:p>
            <a:pPr algn="ctr" eaLnBrk="1" hangingPunct="1">
              <a:lnSpc>
                <a:spcPct val="150000"/>
              </a:lnSpc>
              <a:defRPr/>
            </a:pPr>
            <a:r>
              <a:rPr lang="el-GR" sz="3000" dirty="0" smtClean="0">
                <a:effectLst>
                  <a:outerShdw blurRad="38100" dist="38100" dir="2700000" algn="tl">
                    <a:srgbClr val="000000">
                      <a:alpha val="43137"/>
                    </a:srgbClr>
                  </a:outerShdw>
                </a:effectLst>
              </a:rPr>
              <a:t>για το οποίο γίνεται λόγος </a:t>
            </a:r>
          </a:p>
          <a:p>
            <a:pPr algn="ctr" eaLnBrk="1" hangingPunct="1">
              <a:lnSpc>
                <a:spcPct val="150000"/>
              </a:lnSpc>
              <a:defRPr/>
            </a:pPr>
            <a:r>
              <a:rPr lang="el-GR" sz="3000" dirty="0" smtClean="0">
                <a:effectLst>
                  <a:outerShdw blurRad="38100" dist="38100" dir="2700000" algn="tl">
                    <a:srgbClr val="000000">
                      <a:alpha val="43137"/>
                    </a:srgbClr>
                  </a:outerShdw>
                </a:effectLst>
              </a:rPr>
              <a:t>στη 2</a:t>
            </a:r>
            <a:r>
              <a:rPr lang="el-GR" sz="3000" baseline="30000" dirty="0" smtClean="0">
                <a:effectLst>
                  <a:outerShdw blurRad="38100" dist="38100" dir="2700000" algn="tl">
                    <a:srgbClr val="000000">
                      <a:alpha val="43137"/>
                    </a:srgbClr>
                  </a:outerShdw>
                </a:effectLst>
              </a:rPr>
              <a:t>η</a:t>
            </a:r>
            <a:r>
              <a:rPr lang="el-GR" sz="3000" dirty="0" smtClean="0">
                <a:effectLst>
                  <a:outerShdw blurRad="38100" dist="38100" dir="2700000" algn="tl">
                    <a:srgbClr val="000000">
                      <a:alpha val="43137"/>
                    </a:srgbClr>
                  </a:outerShdw>
                </a:effectLst>
              </a:rPr>
              <a:t> άσκηση του φύλλου εργασίας.</a:t>
            </a:r>
            <a:endParaRPr lang="en-US" sz="3000" dirty="0" smtClean="0">
              <a:effectLst>
                <a:outerShdw blurRad="38100" dist="38100" dir="2700000" algn="tl">
                  <a:srgbClr val="000000">
                    <a:alpha val="43137"/>
                  </a:srgbClr>
                </a:outerShdw>
              </a:effectLst>
            </a:endParaRPr>
          </a:p>
        </p:txBody>
      </p:sp>
      <p:sp>
        <p:nvSpPr>
          <p:cNvPr id="8" name="7 - Ορθογώνιο"/>
          <p:cNvSpPr/>
          <p:nvPr/>
        </p:nvSpPr>
        <p:spPr>
          <a:xfrm>
            <a:off x="381000" y="609600"/>
            <a:ext cx="6172200" cy="1384995"/>
          </a:xfrm>
          <a:prstGeom prst="rect">
            <a:avLst/>
          </a:prstGeom>
          <a:solidFill>
            <a:schemeClr val="bg1"/>
          </a:solidFill>
          <a:ln w="19050">
            <a:solidFill>
              <a:schemeClr val="accent1"/>
            </a:solidFill>
          </a:ln>
          <a:scene3d>
            <a:camera prst="perspectiveHeroicExtremeLeftFacing"/>
            <a:lightRig rig="threePt" dir="t"/>
          </a:scene3d>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l-GR" sz="4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Στο σοκάκι </a:t>
            </a:r>
          </a:p>
          <a:p>
            <a:pPr algn="ctr">
              <a:defRPr/>
            </a:pPr>
            <a:r>
              <a:rPr lang="el-GR" sz="4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που μεγάλωσες Τασία</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0"/>
                                        <p:tgtEl>
                                          <p:spTgt spid="9220"/>
                                        </p:tgtEl>
                                      </p:cBhvr>
                                    </p:animEffect>
                                    <p:anim calcmode="lin" valueType="num">
                                      <p:cBhvr>
                                        <p:cTn id="8" dur="5000" fill="hold"/>
                                        <p:tgtEl>
                                          <p:spTgt spid="9220"/>
                                        </p:tgtEl>
                                        <p:attrNameLst>
                                          <p:attrName>ppt_x</p:attrName>
                                        </p:attrNameLst>
                                      </p:cBhvr>
                                      <p:tavLst>
                                        <p:tav tm="0">
                                          <p:val>
                                            <p:strVal val="#ppt_x"/>
                                          </p:val>
                                        </p:tav>
                                        <p:tav tm="100000">
                                          <p:val>
                                            <p:strVal val="#ppt_x"/>
                                          </p:val>
                                        </p:tav>
                                      </p:tavLst>
                                    </p:anim>
                                    <p:anim calcmode="lin" valueType="num">
                                      <p:cBhvr>
                                        <p:cTn id="9" dur="5000" fill="hold"/>
                                        <p:tgtEl>
                                          <p:spTgt spid="92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B2EBF8D8-69C0-4DD5-8DB6-96D5353108E4}" type="slidenum">
              <a:rPr lang="el-GR" smtClean="0">
                <a:solidFill>
                  <a:srgbClr val="898989"/>
                </a:solidFill>
                <a:ea typeface="ＭＳ Ｐゴシック" pitchFamily="34" charset="-128"/>
              </a:rPr>
              <a:pPr/>
              <a:t>4</a:t>
            </a:fld>
            <a:endParaRPr lang="el-GR" smtClean="0">
              <a:solidFill>
                <a:srgbClr val="898989"/>
              </a:solidFill>
              <a:ea typeface="ＭＳ Ｐゴシック" pitchFamily="34" charset="-128"/>
            </a:endParaRPr>
          </a:p>
        </p:txBody>
      </p:sp>
      <p:pic>
        <p:nvPicPr>
          <p:cNvPr id="9220" name="Picture 5"/>
          <p:cNvPicPr>
            <a:picLocks noChangeAspect="1" noChangeArrowheads="1"/>
          </p:cNvPicPr>
          <p:nvPr/>
        </p:nvPicPr>
        <p:blipFill>
          <a:blip r:embed="rId2" cstate="print"/>
          <a:srcRect/>
          <a:stretch>
            <a:fillRect/>
          </a:stretch>
        </p:blipFill>
        <p:spPr bwMode="auto">
          <a:xfrm>
            <a:off x="7412038" y="530225"/>
            <a:ext cx="1411287" cy="1450975"/>
          </a:xfrm>
          <a:prstGeom prst="rect">
            <a:avLst/>
          </a:prstGeom>
          <a:noFill/>
          <a:ln w="9525">
            <a:noFill/>
            <a:miter lim="800000"/>
            <a:headEnd/>
            <a:tailEnd/>
          </a:ln>
        </p:spPr>
      </p:pic>
      <p:sp>
        <p:nvSpPr>
          <p:cNvPr id="7" name="TextBox 4"/>
          <p:cNvSpPr txBox="1">
            <a:spLocks noChangeArrowheads="1"/>
          </p:cNvSpPr>
          <p:nvPr/>
        </p:nvSpPr>
        <p:spPr bwMode="auto">
          <a:xfrm>
            <a:off x="152400" y="381000"/>
            <a:ext cx="5105400" cy="6094413"/>
          </a:xfrm>
          <a:prstGeom prst="rect">
            <a:avLst/>
          </a:prstGeom>
          <a:solidFill>
            <a:schemeClr val="bg1">
              <a:alpha val="81000"/>
            </a:schemeClr>
          </a:solidFill>
          <a:ln>
            <a:solidFill>
              <a:schemeClr val="accent1"/>
            </a:solid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defRPr/>
            </a:pPr>
            <a:r>
              <a:rPr lang="el-GR" sz="2200" b="1" i="1" dirty="0" smtClean="0">
                <a:solidFill>
                  <a:schemeClr val="bg2">
                    <a:lumMod val="50000"/>
                  </a:schemeClr>
                </a:solidFill>
              </a:rPr>
              <a:t>στίχοι</a:t>
            </a:r>
            <a:r>
              <a:rPr lang="el-GR" sz="2200" dirty="0" smtClean="0"/>
              <a:t>: Σπύρος Ζαχαράτος</a:t>
            </a:r>
          </a:p>
          <a:p>
            <a:pPr>
              <a:defRPr/>
            </a:pPr>
            <a:r>
              <a:rPr lang="el-GR" sz="2200" b="1" i="1" dirty="0" smtClean="0">
                <a:solidFill>
                  <a:schemeClr val="bg2">
                    <a:lumMod val="50000"/>
                  </a:schemeClr>
                </a:solidFill>
              </a:rPr>
              <a:t>μουσική</a:t>
            </a:r>
            <a:r>
              <a:rPr lang="el-GR" sz="2200" dirty="0" smtClean="0"/>
              <a:t>: Λουκιανός Κηλαηδόνης</a:t>
            </a:r>
          </a:p>
          <a:p>
            <a:pPr>
              <a:defRPr/>
            </a:pPr>
            <a:r>
              <a:rPr lang="el-GR" sz="2200" b="1" i="1" dirty="0" smtClean="0">
                <a:solidFill>
                  <a:schemeClr val="bg2">
                    <a:lumMod val="50000"/>
                  </a:schemeClr>
                </a:solidFill>
              </a:rPr>
              <a:t>ερμηνεία</a:t>
            </a:r>
            <a:r>
              <a:rPr lang="el-GR" sz="2200" dirty="0" smtClean="0"/>
              <a:t>: Άλκηστις Πρωτοψάλτη</a:t>
            </a:r>
            <a:r>
              <a:rPr lang="el-GR" sz="3200" dirty="0" smtClean="0"/>
              <a:t/>
            </a:r>
            <a:br>
              <a:rPr lang="el-GR" sz="3200" dirty="0" smtClean="0"/>
            </a:br>
            <a:endParaRPr lang="el-GR" sz="400" dirty="0" smtClean="0"/>
          </a:p>
          <a:p>
            <a:pPr>
              <a:defRPr/>
            </a:pPr>
            <a:endParaRPr lang="el-GR" sz="400" dirty="0" smtClean="0"/>
          </a:p>
          <a:p>
            <a:pPr>
              <a:defRPr/>
            </a:pPr>
            <a:endParaRPr lang="el-GR" sz="400" dirty="0" smtClean="0"/>
          </a:p>
          <a:p>
            <a:pPr>
              <a:defRPr/>
            </a:pPr>
            <a:endParaRPr lang="el-GR" sz="400" dirty="0" smtClean="0"/>
          </a:p>
          <a:p>
            <a:pPr>
              <a:defRPr/>
            </a:pPr>
            <a:endParaRPr lang="el-GR" sz="400" dirty="0" smtClean="0"/>
          </a:p>
          <a:p>
            <a:pPr>
              <a:defRPr/>
            </a:pPr>
            <a:r>
              <a:rPr lang="el-GR" sz="2200" dirty="0" smtClean="0"/>
              <a:t>Αχ να ’ταν η Αθήνα πασχαλιά </a:t>
            </a:r>
          </a:p>
          <a:p>
            <a:pPr>
              <a:defRPr/>
            </a:pPr>
            <a:r>
              <a:rPr lang="el-GR" sz="2200" dirty="0" smtClean="0"/>
              <a:t>κι η Ελευσίνα κόκκινο γεράνι</a:t>
            </a:r>
            <a:br>
              <a:rPr lang="el-GR" sz="2200" dirty="0" smtClean="0"/>
            </a:br>
            <a:r>
              <a:rPr lang="el-GR" sz="2200" dirty="0" smtClean="0"/>
              <a:t>θα σου ’βαζα λουλούδια στα μαλλιά </a:t>
            </a:r>
          </a:p>
          <a:p>
            <a:pPr>
              <a:defRPr/>
            </a:pPr>
            <a:r>
              <a:rPr lang="el-GR" sz="2200" dirty="0" smtClean="0"/>
              <a:t>σαν βγαίναμε στου ήλιου το σεργιάνι</a:t>
            </a:r>
            <a:r>
              <a:rPr lang="en-US" sz="2200" dirty="0" smtClean="0"/>
              <a:t>.</a:t>
            </a:r>
            <a:r>
              <a:rPr lang="el-GR" sz="2200" dirty="0" smtClean="0"/>
              <a:t/>
            </a:r>
            <a:br>
              <a:rPr lang="el-GR" sz="2200" dirty="0" smtClean="0"/>
            </a:br>
            <a:r>
              <a:rPr lang="el-GR" sz="2200" dirty="0" smtClean="0"/>
              <a:t/>
            </a:r>
            <a:br>
              <a:rPr lang="el-GR" sz="2200" dirty="0" smtClean="0"/>
            </a:br>
            <a:r>
              <a:rPr lang="el-GR" sz="2200" dirty="0" smtClean="0"/>
              <a:t>Στο σοκάκι που μεγάλωσες Τασία </a:t>
            </a:r>
          </a:p>
          <a:p>
            <a:pPr>
              <a:defRPr/>
            </a:pPr>
            <a:r>
              <a:rPr lang="el-GR" sz="2200" dirty="0" smtClean="0"/>
              <a:t>τώρα δέντρα δεν υπάρχουν με φυλλώματα</a:t>
            </a:r>
            <a:br>
              <a:rPr lang="el-GR" sz="2200" dirty="0" smtClean="0"/>
            </a:br>
            <a:r>
              <a:rPr lang="el-GR" sz="2200" dirty="0" smtClean="0"/>
              <a:t>μόνο σκόνη παγωνιά παγωνιά και υγρασία</a:t>
            </a:r>
          </a:p>
          <a:p>
            <a:pPr>
              <a:defRPr/>
            </a:pPr>
            <a:r>
              <a:rPr lang="el-GR" sz="2200" dirty="0" smtClean="0"/>
              <a:t>και μας πνίγουν τα δεκάξι τα πατώματα</a:t>
            </a:r>
            <a:r>
              <a:rPr lang="en-US" sz="2200" dirty="0" smtClean="0"/>
              <a:t>.</a:t>
            </a:r>
            <a:r>
              <a:rPr lang="el-GR" sz="2200" dirty="0" smtClean="0"/>
              <a:t/>
            </a:r>
            <a:br>
              <a:rPr lang="el-GR" sz="2200" dirty="0" smtClean="0"/>
            </a:br>
            <a:r>
              <a:rPr lang="el-GR" sz="2200" dirty="0" smtClean="0"/>
              <a:t/>
            </a:r>
            <a:br>
              <a:rPr lang="el-GR" sz="2200" dirty="0" smtClean="0"/>
            </a:br>
            <a:r>
              <a:rPr lang="el-GR" sz="2100" dirty="0" smtClean="0"/>
              <a:t>Αν είχε η Αθήνα μια σκεπή </a:t>
            </a:r>
          </a:p>
          <a:p>
            <a:pPr>
              <a:defRPr/>
            </a:pPr>
            <a:r>
              <a:rPr lang="el-GR" sz="2100" dirty="0" smtClean="0"/>
              <a:t>να χτίσουνε φωλιά τα χελιδόνια</a:t>
            </a:r>
            <a:br>
              <a:rPr lang="el-GR" sz="2100" dirty="0" smtClean="0"/>
            </a:br>
            <a:r>
              <a:rPr lang="el-GR" sz="2100" dirty="0" smtClean="0"/>
              <a:t>θα  ’ρχόμουνα ξανά </a:t>
            </a:r>
            <a:r>
              <a:rPr lang="el-GR" sz="2100" dirty="0" err="1" smtClean="0"/>
              <a:t>ξανά</a:t>
            </a:r>
            <a:r>
              <a:rPr lang="el-GR" sz="2100" dirty="0" smtClean="0"/>
              <a:t> μ’ ένα φιλί </a:t>
            </a:r>
          </a:p>
          <a:p>
            <a:pPr>
              <a:defRPr/>
            </a:pPr>
            <a:r>
              <a:rPr lang="el-GR" sz="2100" dirty="0" smtClean="0"/>
              <a:t>να βγούμε στου ονείρου τα μπαλκόνια</a:t>
            </a:r>
            <a:r>
              <a:rPr lang="en-US" sz="2100" dirty="0" smtClean="0"/>
              <a:t>.</a:t>
            </a:r>
            <a:endParaRPr lang="en-US" sz="2100" dirty="0" smtClean="0">
              <a:effectLst>
                <a:outerShdw blurRad="38100" dist="38100" dir="2700000" algn="tl">
                  <a:srgbClr val="000000">
                    <a:alpha val="43137"/>
                  </a:srgbClr>
                </a:outerShdw>
              </a:effectLst>
            </a:endParaRPr>
          </a:p>
        </p:txBody>
      </p:sp>
      <p:sp>
        <p:nvSpPr>
          <p:cNvPr id="8" name="TextBox 4"/>
          <p:cNvSpPr txBox="1">
            <a:spLocks noChangeArrowheads="1"/>
          </p:cNvSpPr>
          <p:nvPr/>
        </p:nvSpPr>
        <p:spPr bwMode="auto">
          <a:xfrm>
            <a:off x="5562600" y="3810000"/>
            <a:ext cx="3352800" cy="1570038"/>
          </a:xfrm>
          <a:prstGeom prst="rect">
            <a:avLst/>
          </a:prstGeom>
          <a:solidFill>
            <a:schemeClr val="bg1"/>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n-US" sz="3200" dirty="0" smtClean="0">
                <a:effectLst>
                  <a:outerShdw blurRad="38100" dist="38100" dir="2700000" algn="tl">
                    <a:srgbClr val="000000">
                      <a:alpha val="43137"/>
                    </a:srgbClr>
                  </a:outerShdw>
                </a:effectLst>
                <a:hlinkClick r:id="rId3"/>
              </a:rPr>
              <a:t>www.youtube.com/watch?v=oB_oAjAHs-0</a:t>
            </a:r>
            <a:endParaRPr lang="el-GR" sz="3200" dirty="0" smtClean="0">
              <a:effectLst>
                <a:outerShdw blurRad="38100" dist="38100" dir="2700000" algn="tl">
                  <a:srgbClr val="000000">
                    <a:alpha val="43137"/>
                  </a:srgbClr>
                </a:outerShdw>
              </a:effectLst>
            </a:endParaRP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0"/>
                                        <p:tgtEl>
                                          <p:spTgt spid="9220"/>
                                        </p:tgtEl>
                                      </p:cBhvr>
                                    </p:animEffect>
                                    <p:anim calcmode="lin" valueType="num">
                                      <p:cBhvr>
                                        <p:cTn id="8" dur="5000" fill="hold"/>
                                        <p:tgtEl>
                                          <p:spTgt spid="9220"/>
                                        </p:tgtEl>
                                        <p:attrNameLst>
                                          <p:attrName>ppt_x</p:attrName>
                                        </p:attrNameLst>
                                      </p:cBhvr>
                                      <p:tavLst>
                                        <p:tav tm="0">
                                          <p:val>
                                            <p:strVal val="#ppt_x"/>
                                          </p:val>
                                        </p:tav>
                                        <p:tav tm="100000">
                                          <p:val>
                                            <p:strVal val="#ppt_x"/>
                                          </p:val>
                                        </p:tav>
                                      </p:tavLst>
                                    </p:anim>
                                    <p:anim calcmode="lin" valueType="num">
                                      <p:cBhvr>
                                        <p:cTn id="9" dur="5000" fill="hold"/>
                                        <p:tgtEl>
                                          <p:spTgt spid="92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E476609E-A479-40E9-8BDC-267195C993F3}" type="slidenum">
              <a:rPr lang="el-GR" smtClean="0">
                <a:solidFill>
                  <a:srgbClr val="898989"/>
                </a:solidFill>
                <a:ea typeface="ＭＳ Ｐゴシック" pitchFamily="34" charset="-128"/>
              </a:rPr>
              <a:pPr/>
              <a:t>5</a:t>
            </a:fld>
            <a:endParaRPr lang="el-GR" smtClean="0">
              <a:solidFill>
                <a:srgbClr val="898989"/>
              </a:solidFill>
              <a:ea typeface="ＭＳ Ｐゴシック" pitchFamily="34" charset="-128"/>
            </a:endParaRPr>
          </a:p>
        </p:txBody>
      </p:sp>
      <p:pic>
        <p:nvPicPr>
          <p:cNvPr id="9220" name="Picture 5"/>
          <p:cNvPicPr>
            <a:picLocks noChangeAspect="1" noChangeArrowheads="1"/>
          </p:cNvPicPr>
          <p:nvPr/>
        </p:nvPicPr>
        <p:blipFill>
          <a:blip r:embed="rId2" cstate="print"/>
          <a:srcRect/>
          <a:stretch>
            <a:fillRect/>
          </a:stretch>
        </p:blipFill>
        <p:spPr bwMode="auto">
          <a:xfrm>
            <a:off x="7412038" y="530225"/>
            <a:ext cx="1411287" cy="1450975"/>
          </a:xfrm>
          <a:prstGeom prst="rect">
            <a:avLst/>
          </a:prstGeom>
          <a:noFill/>
          <a:ln w="9525">
            <a:noFill/>
            <a:miter lim="800000"/>
            <a:headEnd/>
            <a:tailEnd/>
          </a:ln>
        </p:spPr>
      </p:pic>
      <p:sp>
        <p:nvSpPr>
          <p:cNvPr id="7" name="TextBox 4"/>
          <p:cNvSpPr txBox="1">
            <a:spLocks noChangeArrowheads="1"/>
          </p:cNvSpPr>
          <p:nvPr/>
        </p:nvSpPr>
        <p:spPr bwMode="auto">
          <a:xfrm>
            <a:off x="152400" y="381000"/>
            <a:ext cx="5943600" cy="6094413"/>
          </a:xfrm>
          <a:prstGeom prst="rect">
            <a:avLst/>
          </a:prstGeom>
          <a:solidFill>
            <a:schemeClr val="bg1">
              <a:alpha val="81000"/>
            </a:schemeClr>
          </a:solidFill>
          <a:ln>
            <a:solidFill>
              <a:schemeClr val="accent1"/>
            </a:solid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defRPr/>
            </a:pPr>
            <a:r>
              <a:rPr lang="el-GR" sz="2200" b="1" i="1" dirty="0" smtClean="0">
                <a:solidFill>
                  <a:schemeClr val="bg2">
                    <a:lumMod val="50000"/>
                  </a:schemeClr>
                </a:solidFill>
              </a:rPr>
              <a:t>στίχοι</a:t>
            </a:r>
            <a:r>
              <a:rPr lang="el-GR" sz="2200" dirty="0" smtClean="0"/>
              <a:t>: Σπύρος Ζαχαράτος</a:t>
            </a:r>
          </a:p>
          <a:p>
            <a:pPr>
              <a:defRPr/>
            </a:pPr>
            <a:r>
              <a:rPr lang="el-GR" sz="2200" b="1" i="1" dirty="0" smtClean="0">
                <a:solidFill>
                  <a:schemeClr val="bg2">
                    <a:lumMod val="50000"/>
                  </a:schemeClr>
                </a:solidFill>
              </a:rPr>
              <a:t>μουσική</a:t>
            </a:r>
            <a:r>
              <a:rPr lang="el-GR" sz="2200" dirty="0" smtClean="0"/>
              <a:t>: Λουκιανός Κηλαηδόνης</a:t>
            </a:r>
          </a:p>
          <a:p>
            <a:pPr>
              <a:defRPr/>
            </a:pPr>
            <a:r>
              <a:rPr lang="el-GR" sz="2200" b="1" i="1" dirty="0" smtClean="0">
                <a:solidFill>
                  <a:schemeClr val="bg2">
                    <a:lumMod val="50000"/>
                  </a:schemeClr>
                </a:solidFill>
              </a:rPr>
              <a:t>ερμηνεία</a:t>
            </a:r>
            <a:r>
              <a:rPr lang="el-GR" sz="2200" dirty="0" smtClean="0"/>
              <a:t>: Άλκηστις Πρωτοψάλτη</a:t>
            </a:r>
            <a:r>
              <a:rPr lang="el-GR" sz="3200" dirty="0" smtClean="0"/>
              <a:t/>
            </a:r>
            <a:br>
              <a:rPr lang="el-GR" sz="3200" dirty="0" smtClean="0"/>
            </a:br>
            <a:endParaRPr lang="el-GR" sz="400" dirty="0" smtClean="0"/>
          </a:p>
          <a:p>
            <a:pPr>
              <a:defRPr/>
            </a:pPr>
            <a:endParaRPr lang="el-GR" sz="400" dirty="0" smtClean="0"/>
          </a:p>
          <a:p>
            <a:pPr>
              <a:defRPr/>
            </a:pPr>
            <a:endParaRPr lang="el-GR" sz="400" dirty="0" smtClean="0"/>
          </a:p>
          <a:p>
            <a:pPr>
              <a:defRPr/>
            </a:pPr>
            <a:endParaRPr lang="el-GR" sz="400" dirty="0" smtClean="0"/>
          </a:p>
          <a:p>
            <a:pPr>
              <a:defRPr/>
            </a:pPr>
            <a:endParaRPr lang="el-GR" sz="400" dirty="0" smtClean="0"/>
          </a:p>
          <a:p>
            <a:pPr>
              <a:defRPr/>
            </a:pPr>
            <a:r>
              <a:rPr lang="el-GR" sz="2200" dirty="0" smtClean="0"/>
              <a:t>Αχ να ’ταν η Αθήνα πασχαλιά </a:t>
            </a:r>
          </a:p>
          <a:p>
            <a:pPr>
              <a:defRPr/>
            </a:pPr>
            <a:r>
              <a:rPr lang="el-GR" sz="2200" dirty="0" smtClean="0"/>
              <a:t>κι η Ελευσίνα κόκκινο γεράνι</a:t>
            </a:r>
            <a:br>
              <a:rPr lang="el-GR" sz="2200" dirty="0" smtClean="0"/>
            </a:br>
            <a:r>
              <a:rPr lang="el-GR" sz="2200" dirty="0" smtClean="0"/>
              <a:t>θα σου ’βαζα λουλούδια στα μαλλιά </a:t>
            </a:r>
          </a:p>
          <a:p>
            <a:pPr>
              <a:defRPr/>
            </a:pPr>
            <a:r>
              <a:rPr lang="el-GR" sz="2200" dirty="0" smtClean="0"/>
              <a:t>σαν βγαίναμε στου ήλιου το σεργιάνι</a:t>
            </a:r>
            <a:r>
              <a:rPr lang="en-US" sz="2200" dirty="0" smtClean="0"/>
              <a:t>.</a:t>
            </a:r>
            <a:r>
              <a:rPr lang="el-GR" sz="2200" dirty="0" smtClean="0"/>
              <a:t/>
            </a:r>
            <a:br>
              <a:rPr lang="el-GR" sz="2200" dirty="0" smtClean="0"/>
            </a:br>
            <a:r>
              <a:rPr lang="el-GR" sz="2200" dirty="0" smtClean="0"/>
              <a:t/>
            </a:r>
            <a:br>
              <a:rPr lang="el-GR" sz="2200" dirty="0" smtClean="0"/>
            </a:br>
            <a:r>
              <a:rPr lang="el-GR" sz="2200" dirty="0" smtClean="0"/>
              <a:t>Στο σοκάκι που μεγάλωσες Τασία                       5</a:t>
            </a:r>
          </a:p>
          <a:p>
            <a:pPr>
              <a:defRPr/>
            </a:pPr>
            <a:r>
              <a:rPr lang="el-GR" sz="2200" dirty="0" smtClean="0"/>
              <a:t>τώρα δέντρα δεν υπάρχουν με φυλλώματα</a:t>
            </a:r>
            <a:br>
              <a:rPr lang="el-GR" sz="2200" dirty="0" smtClean="0"/>
            </a:br>
            <a:r>
              <a:rPr lang="el-GR" sz="2200" dirty="0" smtClean="0"/>
              <a:t>μόνο σκόνη παγωνιά παγωνιά και υγρασία</a:t>
            </a:r>
          </a:p>
          <a:p>
            <a:pPr>
              <a:defRPr/>
            </a:pPr>
            <a:r>
              <a:rPr lang="el-GR" sz="2200" dirty="0" smtClean="0"/>
              <a:t>και μας πνίγουν τα δεκάξι τα πατώματα</a:t>
            </a:r>
            <a:r>
              <a:rPr lang="en-US" sz="2200" dirty="0" smtClean="0"/>
              <a:t>.</a:t>
            </a:r>
            <a:r>
              <a:rPr lang="el-GR" sz="2200" dirty="0" smtClean="0"/>
              <a:t/>
            </a:r>
            <a:br>
              <a:rPr lang="el-GR" sz="2200" dirty="0" smtClean="0"/>
            </a:br>
            <a:r>
              <a:rPr lang="el-GR" sz="2200" dirty="0" smtClean="0"/>
              <a:t/>
            </a:r>
            <a:br>
              <a:rPr lang="el-GR" sz="2200" dirty="0" smtClean="0"/>
            </a:br>
            <a:r>
              <a:rPr lang="el-GR" sz="2100" dirty="0" smtClean="0"/>
              <a:t>Αν είχε η Αθήνα μια σκεπή </a:t>
            </a:r>
          </a:p>
          <a:p>
            <a:pPr>
              <a:defRPr/>
            </a:pPr>
            <a:r>
              <a:rPr lang="el-GR" sz="2100" dirty="0" smtClean="0"/>
              <a:t>να χτίσουνε φωλιά τα χελιδόνια		          10</a:t>
            </a:r>
            <a:br>
              <a:rPr lang="el-GR" sz="2100" dirty="0" smtClean="0"/>
            </a:br>
            <a:r>
              <a:rPr lang="el-GR" sz="2100" dirty="0" smtClean="0"/>
              <a:t>θα ’ρχόμουνα ξανά </a:t>
            </a:r>
            <a:r>
              <a:rPr lang="el-GR" sz="2100" dirty="0" err="1" smtClean="0"/>
              <a:t>ξανά</a:t>
            </a:r>
            <a:r>
              <a:rPr lang="el-GR" sz="2100" dirty="0" smtClean="0"/>
              <a:t> μ’ ένα φιλί </a:t>
            </a:r>
          </a:p>
          <a:p>
            <a:pPr>
              <a:defRPr/>
            </a:pPr>
            <a:r>
              <a:rPr lang="el-GR" sz="2100" dirty="0" smtClean="0"/>
              <a:t>να βγούμε στου ονείρου τα μπαλκόνια</a:t>
            </a:r>
            <a:r>
              <a:rPr lang="en-US" sz="2100" dirty="0" smtClean="0"/>
              <a:t>.</a:t>
            </a:r>
            <a:endParaRPr lang="en-US" sz="2100" dirty="0" smtClean="0">
              <a:effectLst>
                <a:outerShdw blurRad="38100" dist="38100" dir="2700000" algn="tl">
                  <a:srgbClr val="000000">
                    <a:alpha val="43137"/>
                  </a:srgbClr>
                </a:outerShdw>
              </a:effectLst>
            </a:endParaRPr>
          </a:p>
        </p:txBody>
      </p:sp>
      <p:sp>
        <p:nvSpPr>
          <p:cNvPr id="6" name="TextBox 4"/>
          <p:cNvSpPr txBox="1">
            <a:spLocks noChangeArrowheads="1"/>
          </p:cNvSpPr>
          <p:nvPr/>
        </p:nvSpPr>
        <p:spPr bwMode="auto">
          <a:xfrm>
            <a:off x="6553200" y="1981200"/>
            <a:ext cx="2362200" cy="2124075"/>
          </a:xfrm>
          <a:prstGeom prst="rect">
            <a:avLst/>
          </a:prstGeom>
          <a:solidFill>
            <a:schemeClr val="bg1">
              <a:alpha val="81000"/>
            </a:schemeClr>
          </a:solidFill>
          <a:ln w="15875">
            <a:solidFill>
              <a:schemeClr val="accent1"/>
            </a:solid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2200" dirty="0" smtClean="0">
                <a:effectLst>
                  <a:outerShdw blurRad="38100" dist="38100" dir="2700000" algn="tl">
                    <a:srgbClr val="000000">
                      <a:alpha val="43137"/>
                    </a:srgbClr>
                  </a:outerShdw>
                </a:effectLst>
              </a:rPr>
              <a:t>1. Για ποιο πράγμα εκδηλώνεται μεγαλύτερη νοσταλγία στην πρώτη στροφή του ποιήματος;  </a:t>
            </a:r>
            <a:endParaRPr lang="en-US" sz="2200" dirty="0" smtClean="0">
              <a:effectLst>
                <a:outerShdw blurRad="38100" dist="38100" dir="2700000" algn="tl">
                  <a:srgbClr val="000000">
                    <a:alpha val="43137"/>
                  </a:srgbClr>
                </a:outerShdw>
              </a:effectLst>
            </a:endParaRPr>
          </a:p>
        </p:txBody>
      </p:sp>
      <p:sp>
        <p:nvSpPr>
          <p:cNvPr id="10" name="TextBox 4"/>
          <p:cNvSpPr txBox="1">
            <a:spLocks noChangeArrowheads="1"/>
          </p:cNvSpPr>
          <p:nvPr/>
        </p:nvSpPr>
        <p:spPr bwMode="auto">
          <a:xfrm>
            <a:off x="6324600" y="4343400"/>
            <a:ext cx="2590800" cy="1784350"/>
          </a:xfrm>
          <a:prstGeom prst="rect">
            <a:avLst/>
          </a:prstGeom>
          <a:solidFill>
            <a:schemeClr val="bg1">
              <a:alpha val="81000"/>
            </a:schemeClr>
          </a:solidFill>
          <a:ln w="15875">
            <a:solidFill>
              <a:schemeClr val="accent1"/>
            </a:solid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2200" dirty="0" smtClean="0">
                <a:effectLst>
                  <a:outerShdw blurRad="38100" dist="38100" dir="2700000" algn="tl">
                    <a:srgbClr val="000000">
                      <a:alpha val="43137"/>
                    </a:srgbClr>
                  </a:outerShdw>
                </a:effectLst>
              </a:rPr>
              <a:t>2. Οι στίχοι 3 – 4  και οι στίχοι 11 – 12 μήπως εκφράζουν κάτι κοινό; Αν ναι, ποιο είναι αυτό;</a:t>
            </a:r>
            <a:endParaRPr lang="en-US" sz="2200" dirty="0" smtClean="0">
              <a:effectLst>
                <a:outerShdw blurRad="38100" dist="38100" dir="2700000" algn="tl">
                  <a:srgbClr val="000000">
                    <a:alpha val="43137"/>
                  </a:srgbClr>
                </a:outerShdw>
              </a:effectLst>
            </a:endParaRPr>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0"/>
                                        <p:tgtEl>
                                          <p:spTgt spid="9220"/>
                                        </p:tgtEl>
                                      </p:cBhvr>
                                    </p:animEffect>
                                    <p:anim calcmode="lin" valueType="num">
                                      <p:cBhvr>
                                        <p:cTn id="8" dur="5000" fill="hold"/>
                                        <p:tgtEl>
                                          <p:spTgt spid="9220"/>
                                        </p:tgtEl>
                                        <p:attrNameLst>
                                          <p:attrName>ppt_x</p:attrName>
                                        </p:attrNameLst>
                                      </p:cBhvr>
                                      <p:tavLst>
                                        <p:tav tm="0">
                                          <p:val>
                                            <p:strVal val="#ppt_x"/>
                                          </p:val>
                                        </p:tav>
                                        <p:tav tm="100000">
                                          <p:val>
                                            <p:strVal val="#ppt_x"/>
                                          </p:val>
                                        </p:tav>
                                      </p:tavLst>
                                    </p:anim>
                                    <p:anim calcmode="lin" valueType="num">
                                      <p:cBhvr>
                                        <p:cTn id="9" dur="5000" fill="hold"/>
                                        <p:tgtEl>
                                          <p:spTgt spid="92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AE458867-C8EB-4C0D-8FC3-1E098061E097}" type="slidenum">
              <a:rPr lang="el-GR" smtClean="0">
                <a:solidFill>
                  <a:srgbClr val="898989"/>
                </a:solidFill>
                <a:ea typeface="ＭＳ Ｐゴシック" pitchFamily="34" charset="-128"/>
              </a:rPr>
              <a:pPr/>
              <a:t>6</a:t>
            </a:fld>
            <a:endParaRPr lang="el-GR" smtClean="0">
              <a:solidFill>
                <a:srgbClr val="898989"/>
              </a:solidFill>
              <a:ea typeface="ＭＳ Ｐゴシック" pitchFamily="34" charset="-128"/>
            </a:endParaRPr>
          </a:p>
        </p:txBody>
      </p:sp>
      <p:pic>
        <p:nvPicPr>
          <p:cNvPr id="9220" name="Picture 5"/>
          <p:cNvPicPr>
            <a:picLocks noChangeAspect="1" noChangeArrowheads="1"/>
          </p:cNvPicPr>
          <p:nvPr/>
        </p:nvPicPr>
        <p:blipFill>
          <a:blip r:embed="rId2" cstate="print"/>
          <a:srcRect/>
          <a:stretch>
            <a:fillRect/>
          </a:stretch>
        </p:blipFill>
        <p:spPr bwMode="auto">
          <a:xfrm>
            <a:off x="7412038" y="530225"/>
            <a:ext cx="1411287" cy="1450975"/>
          </a:xfrm>
          <a:prstGeom prst="rect">
            <a:avLst/>
          </a:prstGeom>
          <a:noFill/>
          <a:ln w="9525">
            <a:noFill/>
            <a:miter lim="800000"/>
            <a:headEnd/>
            <a:tailEnd/>
          </a:ln>
        </p:spPr>
      </p:pic>
      <p:sp>
        <p:nvSpPr>
          <p:cNvPr id="6" name="TextBox 4"/>
          <p:cNvSpPr txBox="1">
            <a:spLocks noChangeArrowheads="1"/>
          </p:cNvSpPr>
          <p:nvPr/>
        </p:nvSpPr>
        <p:spPr bwMode="auto">
          <a:xfrm flipH="1">
            <a:off x="228600" y="2133600"/>
            <a:ext cx="8534400" cy="3554413"/>
          </a:xfrm>
          <a:prstGeom prst="rect">
            <a:avLst/>
          </a:prstGeom>
          <a:solidFill>
            <a:schemeClr val="bg1">
              <a:alpha val="81000"/>
            </a:schemeClr>
          </a:solidFill>
          <a:ln>
            <a:solidFill>
              <a:schemeClr val="accent1"/>
            </a:solid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dirty="0" smtClean="0">
                <a:effectLst>
                  <a:outerShdw blurRad="38100" dist="38100" dir="2700000" algn="tl">
                    <a:srgbClr val="000000">
                      <a:alpha val="43137"/>
                    </a:srgbClr>
                  </a:outerShdw>
                </a:effectLst>
              </a:rPr>
              <a:t>Οι άσχημες συνθήκες ζωής στις πόλεις περιγράφονται και στο επόμενο ποίημα του Νίκου Γκάτσου. Το ποίημα αυτό έχει μελοποιηθεί </a:t>
            </a:r>
          </a:p>
          <a:p>
            <a:pPr algn="ctr" eaLnBrk="1" hangingPunct="1">
              <a:defRPr/>
            </a:pPr>
            <a:r>
              <a:rPr lang="el-GR" sz="3000" dirty="0" smtClean="0">
                <a:effectLst>
                  <a:outerShdw blurRad="38100" dist="38100" dir="2700000" algn="tl">
                    <a:srgbClr val="000000">
                      <a:alpha val="43137"/>
                    </a:srgbClr>
                  </a:outerShdw>
                </a:effectLst>
              </a:rPr>
              <a:t>από το Μάνο Χατζηδάκη </a:t>
            </a:r>
          </a:p>
          <a:p>
            <a:pPr algn="ctr" eaLnBrk="1" hangingPunct="1">
              <a:defRPr/>
            </a:pPr>
            <a:r>
              <a:rPr lang="el-GR" sz="3000" dirty="0" smtClean="0">
                <a:effectLst>
                  <a:outerShdw blurRad="38100" dist="38100" dir="2700000" algn="tl">
                    <a:srgbClr val="000000">
                      <a:alpha val="43137"/>
                    </a:srgbClr>
                  </a:outerShdw>
                </a:effectLst>
              </a:rPr>
              <a:t>και έχει ερμηνευτεί από τη Μαρία Φαραντούρη, </a:t>
            </a:r>
          </a:p>
          <a:p>
            <a:pPr algn="ctr" eaLnBrk="1" hangingPunct="1">
              <a:defRPr/>
            </a:pPr>
            <a:r>
              <a:rPr lang="el-GR" sz="3000" dirty="0" smtClean="0">
                <a:effectLst>
                  <a:outerShdw blurRad="38100" dist="38100" dir="2700000" algn="tl">
                    <a:srgbClr val="000000">
                      <a:alpha val="43137"/>
                    </a:srgbClr>
                  </a:outerShdw>
                </a:effectLst>
              </a:rPr>
              <a:t>αλλά και από πολλούς άλλους τραγουδιστές. </a:t>
            </a:r>
          </a:p>
          <a:p>
            <a:pPr algn="ctr" eaLnBrk="1" hangingPunct="1">
              <a:lnSpc>
                <a:spcPct val="150000"/>
              </a:lnSpc>
              <a:defRPr/>
            </a:pPr>
            <a:r>
              <a:rPr lang="el-GR" sz="3000" dirty="0" smtClean="0">
                <a:effectLst>
                  <a:outerShdw blurRad="38100" dist="38100" dir="2700000" algn="tl">
                    <a:srgbClr val="000000">
                      <a:alpha val="43137"/>
                    </a:srgbClr>
                  </a:outerShdw>
                </a:effectLst>
              </a:rPr>
              <a:t>Εμείς θα το ακούσουμε από τη Μαρία Φαραντούρη</a:t>
            </a:r>
            <a:endParaRPr lang="en-US" sz="3000" dirty="0" smtClean="0">
              <a:effectLst>
                <a:outerShdw blurRad="38100" dist="38100" dir="2700000" algn="tl">
                  <a:srgbClr val="000000">
                    <a:alpha val="43137"/>
                  </a:srgbClr>
                </a:outerShdw>
              </a:effectLst>
            </a:endParaRPr>
          </a:p>
        </p:txBody>
      </p:sp>
      <p:sp>
        <p:nvSpPr>
          <p:cNvPr id="8" name="7 - Ορθογώνιο"/>
          <p:cNvSpPr/>
          <p:nvPr/>
        </p:nvSpPr>
        <p:spPr>
          <a:xfrm>
            <a:off x="381000" y="609600"/>
            <a:ext cx="6172200" cy="738664"/>
          </a:xfrm>
          <a:prstGeom prst="rect">
            <a:avLst/>
          </a:prstGeom>
          <a:solidFill>
            <a:schemeClr val="bg1"/>
          </a:solidFill>
          <a:ln w="19050">
            <a:solidFill>
              <a:schemeClr val="accent1"/>
            </a:solidFill>
          </a:ln>
          <a:scene3d>
            <a:camera prst="perspectiveHeroicExtremeLeftFacing"/>
            <a:lightRig rig="threePt" dir="t"/>
          </a:scene3d>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l-GR" sz="4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Κοιμήσου Περσεφόνη</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0"/>
                                        <p:tgtEl>
                                          <p:spTgt spid="9220"/>
                                        </p:tgtEl>
                                      </p:cBhvr>
                                    </p:animEffect>
                                    <p:anim calcmode="lin" valueType="num">
                                      <p:cBhvr>
                                        <p:cTn id="8" dur="5000" fill="hold"/>
                                        <p:tgtEl>
                                          <p:spTgt spid="9220"/>
                                        </p:tgtEl>
                                        <p:attrNameLst>
                                          <p:attrName>ppt_x</p:attrName>
                                        </p:attrNameLst>
                                      </p:cBhvr>
                                      <p:tavLst>
                                        <p:tav tm="0">
                                          <p:val>
                                            <p:strVal val="#ppt_x"/>
                                          </p:val>
                                        </p:tav>
                                        <p:tav tm="100000">
                                          <p:val>
                                            <p:strVal val="#ppt_x"/>
                                          </p:val>
                                        </p:tav>
                                      </p:tavLst>
                                    </p:anim>
                                    <p:anim calcmode="lin" valueType="num">
                                      <p:cBhvr>
                                        <p:cTn id="9" dur="5000" fill="hold"/>
                                        <p:tgtEl>
                                          <p:spTgt spid="92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9552A275-18E4-42C4-9F22-4FDD3E55E127}" type="slidenum">
              <a:rPr lang="el-GR" smtClean="0">
                <a:solidFill>
                  <a:srgbClr val="898989"/>
                </a:solidFill>
                <a:ea typeface="ＭＳ Ｐゴシック" pitchFamily="34" charset="-128"/>
              </a:rPr>
              <a:pPr/>
              <a:t>7</a:t>
            </a:fld>
            <a:endParaRPr lang="el-GR" smtClean="0">
              <a:solidFill>
                <a:srgbClr val="898989"/>
              </a:solidFill>
              <a:ea typeface="ＭＳ Ｐゴシック" pitchFamily="34" charset="-128"/>
            </a:endParaRPr>
          </a:p>
        </p:txBody>
      </p:sp>
      <p:pic>
        <p:nvPicPr>
          <p:cNvPr id="9220" name="Picture 5"/>
          <p:cNvPicPr>
            <a:picLocks noChangeAspect="1" noChangeArrowheads="1"/>
          </p:cNvPicPr>
          <p:nvPr/>
        </p:nvPicPr>
        <p:blipFill>
          <a:blip r:embed="rId2" cstate="print"/>
          <a:srcRect/>
          <a:stretch>
            <a:fillRect/>
          </a:stretch>
        </p:blipFill>
        <p:spPr bwMode="auto">
          <a:xfrm>
            <a:off x="7412038" y="530225"/>
            <a:ext cx="1411287" cy="1450975"/>
          </a:xfrm>
          <a:prstGeom prst="rect">
            <a:avLst/>
          </a:prstGeom>
          <a:noFill/>
          <a:ln w="9525">
            <a:noFill/>
            <a:miter lim="800000"/>
            <a:headEnd/>
            <a:tailEnd/>
          </a:ln>
        </p:spPr>
      </p:pic>
      <p:sp>
        <p:nvSpPr>
          <p:cNvPr id="6" name="TextBox 4"/>
          <p:cNvSpPr txBox="1">
            <a:spLocks noChangeArrowheads="1"/>
          </p:cNvSpPr>
          <p:nvPr/>
        </p:nvSpPr>
        <p:spPr bwMode="auto">
          <a:xfrm flipH="1">
            <a:off x="152400" y="2743200"/>
            <a:ext cx="8763000" cy="3324225"/>
          </a:xfrm>
          <a:prstGeom prst="rect">
            <a:avLst/>
          </a:prstGeom>
          <a:solidFill>
            <a:schemeClr val="bg1">
              <a:alpha val="81000"/>
            </a:schemeClr>
          </a:solidFill>
          <a:ln>
            <a:solidFill>
              <a:schemeClr val="accent1"/>
            </a:solid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3000" dirty="0" smtClean="0">
                <a:effectLst>
                  <a:outerShdw blurRad="38100" dist="38100" dir="2700000" algn="tl">
                    <a:srgbClr val="000000">
                      <a:alpha val="43137"/>
                    </a:srgbClr>
                  </a:outerShdw>
                </a:effectLst>
              </a:rPr>
              <a:t>Η Περσεφόνη ήταν, σύμφωνα με την αρχαία ελληνική μυθολογία, η κόρη της θεάς Δήμητρας, της θεάς της γεωργίας. Ο Άδης, όμως, την ερωτεύτηκε και την πήρε μαζί του στον κάτω κόσμο. </a:t>
            </a:r>
          </a:p>
          <a:p>
            <a:pPr algn="ctr" eaLnBrk="1" hangingPunct="1">
              <a:defRPr/>
            </a:pPr>
            <a:r>
              <a:rPr lang="el-GR" sz="3000" dirty="0" smtClean="0">
                <a:effectLst>
                  <a:outerShdw blurRad="38100" dist="38100" dir="2700000" algn="tl">
                    <a:srgbClr val="000000">
                      <a:alpha val="43137"/>
                    </a:srgbClr>
                  </a:outerShdw>
                </a:effectLst>
              </a:rPr>
              <a:t>Εκεί την κρατούσε για 6 μήνες (όσο διαρκούσε και η κακοκαιρία) και την απελευθέρωνε </a:t>
            </a:r>
          </a:p>
          <a:p>
            <a:pPr algn="ctr" eaLnBrk="1" hangingPunct="1">
              <a:defRPr/>
            </a:pPr>
            <a:r>
              <a:rPr lang="el-GR" sz="3000" dirty="0" smtClean="0">
                <a:effectLst>
                  <a:outerShdw blurRad="38100" dist="38100" dir="2700000" algn="tl">
                    <a:srgbClr val="000000">
                      <a:alpha val="43137"/>
                    </a:srgbClr>
                  </a:outerShdw>
                </a:effectLst>
              </a:rPr>
              <a:t>για άλλους 6 (όσο κρατούσε ο καλός καιρός)</a:t>
            </a:r>
            <a:r>
              <a:rPr lang="en-US" sz="3000" dirty="0" smtClean="0">
                <a:effectLst>
                  <a:outerShdw blurRad="38100" dist="38100" dir="2700000" algn="tl">
                    <a:srgbClr val="000000">
                      <a:alpha val="43137"/>
                    </a:srgbClr>
                  </a:outerShdw>
                </a:effectLst>
              </a:rPr>
              <a:t>.</a:t>
            </a:r>
          </a:p>
        </p:txBody>
      </p:sp>
      <p:sp>
        <p:nvSpPr>
          <p:cNvPr id="8" name="7 - Ορθογώνιο"/>
          <p:cNvSpPr/>
          <p:nvPr/>
        </p:nvSpPr>
        <p:spPr>
          <a:xfrm>
            <a:off x="381000" y="609600"/>
            <a:ext cx="6172200" cy="1384995"/>
          </a:xfrm>
          <a:prstGeom prst="rect">
            <a:avLst/>
          </a:prstGeom>
          <a:solidFill>
            <a:schemeClr val="bg1"/>
          </a:solidFill>
          <a:ln w="19050">
            <a:solidFill>
              <a:schemeClr val="accent1"/>
            </a:solidFill>
          </a:ln>
          <a:scene3d>
            <a:camera prst="perspectiveHeroicExtremeLeftFacing"/>
            <a:lightRig rig="threePt" dir="t"/>
          </a:scene3d>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l-GR" sz="4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Κοιμήσου Περσεφόνη</a:t>
            </a:r>
          </a:p>
          <a:p>
            <a:pPr algn="ctr">
              <a:defRPr/>
            </a:pPr>
            <a:r>
              <a:rPr lang="el-GR" sz="4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(συνέχεια)</a:t>
            </a: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0"/>
                                        <p:tgtEl>
                                          <p:spTgt spid="9220"/>
                                        </p:tgtEl>
                                      </p:cBhvr>
                                    </p:animEffect>
                                    <p:anim calcmode="lin" valueType="num">
                                      <p:cBhvr>
                                        <p:cTn id="8" dur="5000" fill="hold"/>
                                        <p:tgtEl>
                                          <p:spTgt spid="9220"/>
                                        </p:tgtEl>
                                        <p:attrNameLst>
                                          <p:attrName>ppt_x</p:attrName>
                                        </p:attrNameLst>
                                      </p:cBhvr>
                                      <p:tavLst>
                                        <p:tav tm="0">
                                          <p:val>
                                            <p:strVal val="#ppt_x"/>
                                          </p:val>
                                        </p:tav>
                                        <p:tav tm="100000">
                                          <p:val>
                                            <p:strVal val="#ppt_x"/>
                                          </p:val>
                                        </p:tav>
                                      </p:tavLst>
                                    </p:anim>
                                    <p:anim calcmode="lin" valueType="num">
                                      <p:cBhvr>
                                        <p:cTn id="9" dur="5000" fill="hold"/>
                                        <p:tgtEl>
                                          <p:spTgt spid="92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93CF726C-D1C6-4B1F-8A19-543A2A83475F}" type="slidenum">
              <a:rPr lang="el-GR" smtClean="0">
                <a:solidFill>
                  <a:srgbClr val="898989"/>
                </a:solidFill>
                <a:ea typeface="ＭＳ Ｐゴシック" pitchFamily="34" charset="-128"/>
              </a:rPr>
              <a:pPr/>
              <a:t>8</a:t>
            </a:fld>
            <a:endParaRPr lang="el-GR" smtClean="0">
              <a:solidFill>
                <a:srgbClr val="898989"/>
              </a:solidFill>
              <a:ea typeface="ＭＳ Ｐゴシック" pitchFamily="34" charset="-128"/>
            </a:endParaRPr>
          </a:p>
        </p:txBody>
      </p:sp>
      <p:pic>
        <p:nvPicPr>
          <p:cNvPr id="9220" name="Picture 5"/>
          <p:cNvPicPr>
            <a:picLocks noChangeAspect="1" noChangeArrowheads="1"/>
          </p:cNvPicPr>
          <p:nvPr/>
        </p:nvPicPr>
        <p:blipFill>
          <a:blip r:embed="rId2" cstate="print"/>
          <a:srcRect/>
          <a:stretch>
            <a:fillRect/>
          </a:stretch>
        </p:blipFill>
        <p:spPr bwMode="auto">
          <a:xfrm>
            <a:off x="7412038" y="530225"/>
            <a:ext cx="1411287" cy="1450975"/>
          </a:xfrm>
          <a:prstGeom prst="rect">
            <a:avLst/>
          </a:prstGeom>
          <a:noFill/>
          <a:ln w="9525">
            <a:noFill/>
            <a:miter lim="800000"/>
            <a:headEnd/>
            <a:tailEnd/>
          </a:ln>
        </p:spPr>
      </p:pic>
      <p:sp>
        <p:nvSpPr>
          <p:cNvPr id="7" name="TextBox 4"/>
          <p:cNvSpPr txBox="1">
            <a:spLocks noChangeArrowheads="1"/>
          </p:cNvSpPr>
          <p:nvPr/>
        </p:nvSpPr>
        <p:spPr bwMode="auto">
          <a:xfrm>
            <a:off x="228600" y="301625"/>
            <a:ext cx="6019800" cy="6403975"/>
          </a:xfrm>
          <a:prstGeom prst="rect">
            <a:avLst/>
          </a:prstGeom>
          <a:solidFill>
            <a:schemeClr val="bg1">
              <a:alpha val="81000"/>
            </a:schemeClr>
          </a:solidFill>
          <a:ln>
            <a:solidFill>
              <a:schemeClr val="accent1"/>
            </a:solid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defRPr/>
            </a:pPr>
            <a:r>
              <a:rPr lang="el-GR" sz="2200" b="1" i="1" dirty="0" smtClean="0">
                <a:solidFill>
                  <a:schemeClr val="bg2">
                    <a:lumMod val="50000"/>
                  </a:schemeClr>
                </a:solidFill>
              </a:rPr>
              <a:t>στίχοι</a:t>
            </a:r>
            <a:r>
              <a:rPr lang="el-GR" sz="2200" dirty="0" smtClean="0"/>
              <a:t>: Νίκος Γκάτσος</a:t>
            </a:r>
          </a:p>
          <a:p>
            <a:pPr>
              <a:defRPr/>
            </a:pPr>
            <a:r>
              <a:rPr lang="el-GR" sz="2200" b="1" i="1" dirty="0" smtClean="0">
                <a:solidFill>
                  <a:schemeClr val="bg2">
                    <a:lumMod val="50000"/>
                  </a:schemeClr>
                </a:solidFill>
              </a:rPr>
              <a:t>μουσική</a:t>
            </a:r>
            <a:r>
              <a:rPr lang="el-GR" sz="2200" dirty="0" smtClean="0"/>
              <a:t>: Μάνος Χατζηδάκις</a:t>
            </a:r>
          </a:p>
          <a:p>
            <a:pPr>
              <a:defRPr/>
            </a:pPr>
            <a:r>
              <a:rPr lang="el-GR" sz="2200" b="1" i="1" dirty="0" smtClean="0">
                <a:solidFill>
                  <a:schemeClr val="bg2">
                    <a:lumMod val="50000"/>
                  </a:schemeClr>
                </a:solidFill>
              </a:rPr>
              <a:t>ερμηνεία</a:t>
            </a:r>
            <a:r>
              <a:rPr lang="el-GR" sz="2200" dirty="0" smtClean="0"/>
              <a:t>: Μαρία Φαραντούρη</a:t>
            </a:r>
            <a:r>
              <a:rPr lang="el-GR" sz="3200" dirty="0" smtClean="0"/>
              <a:t/>
            </a:r>
            <a:br>
              <a:rPr lang="el-GR" sz="3200" dirty="0" smtClean="0"/>
            </a:br>
            <a:endParaRPr lang="el-GR" sz="400" dirty="0" smtClean="0"/>
          </a:p>
          <a:p>
            <a:pPr>
              <a:defRPr/>
            </a:pPr>
            <a:endParaRPr lang="el-GR" sz="400" dirty="0" smtClean="0"/>
          </a:p>
          <a:p>
            <a:pPr>
              <a:defRPr/>
            </a:pPr>
            <a:endParaRPr lang="el-GR" sz="400" dirty="0" smtClean="0"/>
          </a:p>
          <a:p>
            <a:pPr>
              <a:defRPr/>
            </a:pPr>
            <a:endParaRPr lang="el-GR" sz="400" dirty="0" smtClean="0"/>
          </a:p>
          <a:p>
            <a:pPr>
              <a:defRPr/>
            </a:pPr>
            <a:endParaRPr lang="el-GR" sz="400" dirty="0" smtClean="0"/>
          </a:p>
          <a:p>
            <a:pPr>
              <a:defRPr/>
            </a:pPr>
            <a:r>
              <a:rPr lang="el-GR" sz="2100" dirty="0" smtClean="0"/>
              <a:t>Εκεί που φύτρωνε φλισκούνι κι άγρια μέντα</a:t>
            </a:r>
            <a:br>
              <a:rPr lang="el-GR" sz="2100" dirty="0" smtClean="0"/>
            </a:br>
            <a:r>
              <a:rPr lang="el-GR" sz="2100" dirty="0" smtClean="0"/>
              <a:t>κι έβγαζε η γη το πρώτο της κυκλάμινο</a:t>
            </a:r>
            <a:br>
              <a:rPr lang="el-GR" sz="2100" dirty="0" smtClean="0"/>
            </a:br>
            <a:r>
              <a:rPr lang="el-GR" sz="2100" dirty="0" smtClean="0"/>
              <a:t>τώρα χωριάτες παζαρεύουν τα τσιμέντα</a:t>
            </a:r>
            <a:br>
              <a:rPr lang="el-GR" sz="2100" dirty="0" smtClean="0"/>
            </a:br>
            <a:r>
              <a:rPr lang="el-GR" sz="2100" dirty="0" smtClean="0"/>
              <a:t>και τα πουλιά πέφτουν νεκρά στην υψικάμινο.</a:t>
            </a:r>
            <a:r>
              <a:rPr lang="el-GR" sz="2200" dirty="0" smtClean="0"/>
              <a:t/>
            </a:r>
            <a:br>
              <a:rPr lang="el-GR" sz="2200" dirty="0" smtClean="0"/>
            </a:br>
            <a:r>
              <a:rPr lang="el-GR" sz="1000" dirty="0" smtClean="0"/>
              <a:t/>
            </a:r>
            <a:br>
              <a:rPr lang="el-GR" sz="1000" dirty="0" smtClean="0"/>
            </a:br>
            <a:r>
              <a:rPr lang="el-GR" sz="2100" dirty="0" smtClean="0"/>
              <a:t>Κοιμήσου Περσεφόνη / στην αγκαλιά της γης</a:t>
            </a:r>
            <a:br>
              <a:rPr lang="el-GR" sz="2100" dirty="0" smtClean="0"/>
            </a:br>
            <a:r>
              <a:rPr lang="el-GR" sz="2100" dirty="0" smtClean="0"/>
              <a:t>στου κόσμου το μπαλκόνι / ποτέ μην ξαναβγείς.</a:t>
            </a:r>
            <a:br>
              <a:rPr lang="el-GR" sz="2100" dirty="0" smtClean="0"/>
            </a:br>
            <a:r>
              <a:rPr lang="el-GR" sz="1000" dirty="0" smtClean="0"/>
              <a:t/>
            </a:r>
            <a:br>
              <a:rPr lang="el-GR" sz="1000" dirty="0" smtClean="0"/>
            </a:br>
            <a:r>
              <a:rPr lang="el-GR" sz="2100" dirty="0" smtClean="0"/>
              <a:t>Εκεί που σμίγανε τα χέρια τους οι μύστες</a:t>
            </a:r>
            <a:br>
              <a:rPr lang="el-GR" sz="2100" dirty="0" smtClean="0"/>
            </a:br>
            <a:r>
              <a:rPr lang="el-GR" sz="2100" dirty="0" smtClean="0"/>
              <a:t>ευλαβικά πριν μπουν στο θυσιαστήριο</a:t>
            </a:r>
            <a:br>
              <a:rPr lang="el-GR" sz="2100" dirty="0" smtClean="0"/>
            </a:br>
            <a:r>
              <a:rPr lang="el-GR" sz="2100" dirty="0" smtClean="0"/>
              <a:t>τώρα πετάνε αποτσίγαρα οι τουρίστες</a:t>
            </a:r>
            <a:br>
              <a:rPr lang="el-GR" sz="2100" dirty="0" smtClean="0"/>
            </a:br>
            <a:r>
              <a:rPr lang="el-GR" sz="2100" dirty="0" smtClean="0"/>
              <a:t>και το καινούργιο πάν να δουν διυλιστήριο.</a:t>
            </a:r>
            <a:br>
              <a:rPr lang="el-GR" sz="2100" dirty="0" smtClean="0"/>
            </a:br>
            <a:r>
              <a:rPr lang="el-GR" sz="1000" dirty="0" smtClean="0"/>
              <a:t/>
            </a:r>
            <a:br>
              <a:rPr lang="el-GR" sz="1000" dirty="0" smtClean="0"/>
            </a:br>
            <a:r>
              <a:rPr lang="el-GR" sz="2200" dirty="0" smtClean="0"/>
              <a:t>Εκεί που η θάλασσα γινόταν ευλογία</a:t>
            </a:r>
            <a:br>
              <a:rPr lang="el-GR" sz="2200" dirty="0" smtClean="0"/>
            </a:br>
            <a:r>
              <a:rPr lang="el-GR" sz="2200" dirty="0" smtClean="0"/>
              <a:t>κι ήταν ευχή του κάμπου τα βελάσματα</a:t>
            </a:r>
            <a:br>
              <a:rPr lang="el-GR" sz="2200" dirty="0" smtClean="0"/>
            </a:br>
            <a:r>
              <a:rPr lang="el-GR" sz="2200" dirty="0" smtClean="0"/>
              <a:t>τώρα καμιόνια κουβαλάν στα ναυπηγεία</a:t>
            </a:r>
            <a:br>
              <a:rPr lang="el-GR" sz="2200" dirty="0" smtClean="0"/>
            </a:br>
            <a:r>
              <a:rPr lang="el-GR" sz="2200" dirty="0" smtClean="0"/>
              <a:t>άδεια κορμιά σιδερικά παιδιά κι ελάσματα.</a:t>
            </a:r>
            <a:endParaRPr lang="en-US" sz="2100" dirty="0" smtClean="0">
              <a:effectLst>
                <a:outerShdw blurRad="38100" dist="38100" dir="2700000" algn="tl">
                  <a:srgbClr val="000000">
                    <a:alpha val="43137"/>
                  </a:srgbClr>
                </a:outerShdw>
              </a:effectLst>
            </a:endParaRPr>
          </a:p>
        </p:txBody>
      </p:sp>
      <p:sp>
        <p:nvSpPr>
          <p:cNvPr id="8" name="TextBox 4"/>
          <p:cNvSpPr txBox="1">
            <a:spLocks noChangeArrowheads="1"/>
          </p:cNvSpPr>
          <p:nvPr/>
        </p:nvSpPr>
        <p:spPr bwMode="auto">
          <a:xfrm>
            <a:off x="6477000" y="3810000"/>
            <a:ext cx="2438400" cy="1384300"/>
          </a:xfrm>
          <a:prstGeom prst="rect">
            <a:avLst/>
          </a:prstGeom>
          <a:solidFill>
            <a:schemeClr val="bg1"/>
          </a:solidFill>
          <a:ln>
            <a:no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n-US" sz="2800" dirty="0" smtClean="0">
                <a:effectLst>
                  <a:outerShdw blurRad="38100" dist="38100" dir="2700000" algn="tl">
                    <a:srgbClr val="000000">
                      <a:alpha val="43137"/>
                    </a:srgbClr>
                  </a:outerShdw>
                </a:effectLst>
                <a:hlinkClick r:id="rId3"/>
              </a:rPr>
              <a:t>www.youtube.com/watch?v=lImBKj9KV0k</a:t>
            </a:r>
            <a:r>
              <a:rPr lang="el-GR" sz="2800" dirty="0" smtClean="0">
                <a:effectLst>
                  <a:outerShdw blurRad="38100" dist="38100" dir="2700000" algn="tl">
                    <a:srgbClr val="000000">
                      <a:alpha val="43137"/>
                    </a:srgbClr>
                  </a:outerShdw>
                </a:effectLst>
              </a:rPr>
              <a:t> </a:t>
            </a:r>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0"/>
                                        <p:tgtEl>
                                          <p:spTgt spid="9220"/>
                                        </p:tgtEl>
                                      </p:cBhvr>
                                    </p:animEffect>
                                    <p:anim calcmode="lin" valueType="num">
                                      <p:cBhvr>
                                        <p:cTn id="8" dur="5000" fill="hold"/>
                                        <p:tgtEl>
                                          <p:spTgt spid="9220"/>
                                        </p:tgtEl>
                                        <p:attrNameLst>
                                          <p:attrName>ppt_x</p:attrName>
                                        </p:attrNameLst>
                                      </p:cBhvr>
                                      <p:tavLst>
                                        <p:tav tm="0">
                                          <p:val>
                                            <p:strVal val="#ppt_x"/>
                                          </p:val>
                                        </p:tav>
                                        <p:tav tm="100000">
                                          <p:val>
                                            <p:strVal val="#ppt_x"/>
                                          </p:val>
                                        </p:tav>
                                      </p:tavLst>
                                    </p:anim>
                                    <p:anim calcmode="lin" valueType="num">
                                      <p:cBhvr>
                                        <p:cTn id="9" dur="5000" fill="hold"/>
                                        <p:tgtEl>
                                          <p:spTgt spid="92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Θέση αριθμού διαφάνειας 2"/>
          <p:cNvSpPr>
            <a:spLocks noGrp="1"/>
          </p:cNvSpPr>
          <p:nvPr>
            <p:ph type="sldNum" sz="quarter" idx="12"/>
          </p:nvPr>
        </p:nvSpPr>
        <p:spPr bwMode="auto">
          <a:xfrm>
            <a:off x="7981950" y="6492875"/>
            <a:ext cx="1162050" cy="365125"/>
          </a:xfrm>
          <a:noFill/>
          <a:ln>
            <a:miter lim="800000"/>
            <a:headEnd/>
            <a:tailEnd/>
          </a:ln>
        </p:spPr>
        <p:txBody>
          <a:bodyPr wrap="square" numCol="1" anchorCtr="0" compatLnSpc="1">
            <a:prstTxWarp prst="textNoShape">
              <a:avLst/>
            </a:prstTxWarp>
          </a:bodyPr>
          <a:lstStyle/>
          <a:p>
            <a:fld id="{84606B81-4E7F-4BBC-BEB9-F18589B18EC4}" type="slidenum">
              <a:rPr lang="el-GR" smtClean="0">
                <a:solidFill>
                  <a:srgbClr val="898989"/>
                </a:solidFill>
                <a:ea typeface="ＭＳ Ｐゴシック" pitchFamily="34" charset="-128"/>
              </a:rPr>
              <a:pPr/>
              <a:t>9</a:t>
            </a:fld>
            <a:endParaRPr lang="el-GR" smtClean="0">
              <a:solidFill>
                <a:srgbClr val="898989"/>
              </a:solidFill>
              <a:ea typeface="ＭＳ Ｐゴシック" pitchFamily="34" charset="-128"/>
            </a:endParaRPr>
          </a:p>
        </p:txBody>
      </p:sp>
      <p:pic>
        <p:nvPicPr>
          <p:cNvPr id="9220" name="Picture 5"/>
          <p:cNvPicPr>
            <a:picLocks noChangeAspect="1" noChangeArrowheads="1"/>
          </p:cNvPicPr>
          <p:nvPr/>
        </p:nvPicPr>
        <p:blipFill>
          <a:blip r:embed="rId2" cstate="print"/>
          <a:srcRect/>
          <a:stretch>
            <a:fillRect/>
          </a:stretch>
        </p:blipFill>
        <p:spPr bwMode="auto">
          <a:xfrm>
            <a:off x="7412038" y="530225"/>
            <a:ext cx="1411287" cy="1450975"/>
          </a:xfrm>
          <a:prstGeom prst="rect">
            <a:avLst/>
          </a:prstGeom>
          <a:noFill/>
          <a:ln w="9525">
            <a:noFill/>
            <a:miter lim="800000"/>
            <a:headEnd/>
            <a:tailEnd/>
          </a:ln>
        </p:spPr>
      </p:pic>
      <p:sp>
        <p:nvSpPr>
          <p:cNvPr id="7" name="TextBox 4"/>
          <p:cNvSpPr txBox="1">
            <a:spLocks noChangeArrowheads="1"/>
          </p:cNvSpPr>
          <p:nvPr/>
        </p:nvSpPr>
        <p:spPr bwMode="auto">
          <a:xfrm>
            <a:off x="228600" y="301625"/>
            <a:ext cx="6019800" cy="6403975"/>
          </a:xfrm>
          <a:prstGeom prst="rect">
            <a:avLst/>
          </a:prstGeom>
          <a:solidFill>
            <a:schemeClr val="bg1">
              <a:alpha val="81000"/>
            </a:schemeClr>
          </a:solidFill>
          <a:ln>
            <a:solidFill>
              <a:schemeClr val="accent1"/>
            </a:solid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defRPr/>
            </a:pPr>
            <a:r>
              <a:rPr lang="el-GR" sz="2200" b="1" i="1" dirty="0" smtClean="0">
                <a:solidFill>
                  <a:schemeClr val="bg2">
                    <a:lumMod val="50000"/>
                  </a:schemeClr>
                </a:solidFill>
              </a:rPr>
              <a:t>στίχοι</a:t>
            </a:r>
            <a:r>
              <a:rPr lang="el-GR" sz="2200" dirty="0" smtClean="0"/>
              <a:t>: Νίκος Γκάτσος</a:t>
            </a:r>
          </a:p>
          <a:p>
            <a:pPr>
              <a:defRPr/>
            </a:pPr>
            <a:r>
              <a:rPr lang="el-GR" sz="2200" b="1" i="1" dirty="0" smtClean="0">
                <a:solidFill>
                  <a:schemeClr val="bg2">
                    <a:lumMod val="50000"/>
                  </a:schemeClr>
                </a:solidFill>
              </a:rPr>
              <a:t>μουσική</a:t>
            </a:r>
            <a:r>
              <a:rPr lang="el-GR" sz="2200" dirty="0" smtClean="0"/>
              <a:t>: Μάνος Χατζηδάκις</a:t>
            </a:r>
          </a:p>
          <a:p>
            <a:pPr>
              <a:defRPr/>
            </a:pPr>
            <a:r>
              <a:rPr lang="el-GR" sz="2200" b="1" i="1" dirty="0" smtClean="0">
                <a:solidFill>
                  <a:schemeClr val="bg2">
                    <a:lumMod val="50000"/>
                  </a:schemeClr>
                </a:solidFill>
              </a:rPr>
              <a:t>ερμηνεία</a:t>
            </a:r>
            <a:r>
              <a:rPr lang="el-GR" sz="2200" dirty="0" smtClean="0"/>
              <a:t>: Μαρία Φαραντούρη</a:t>
            </a:r>
            <a:r>
              <a:rPr lang="el-GR" sz="3200" dirty="0" smtClean="0"/>
              <a:t/>
            </a:r>
            <a:br>
              <a:rPr lang="el-GR" sz="3200" dirty="0" smtClean="0"/>
            </a:br>
            <a:endParaRPr lang="el-GR" sz="400" dirty="0" smtClean="0"/>
          </a:p>
          <a:p>
            <a:pPr>
              <a:defRPr/>
            </a:pPr>
            <a:endParaRPr lang="el-GR" sz="400" dirty="0" smtClean="0"/>
          </a:p>
          <a:p>
            <a:pPr>
              <a:defRPr/>
            </a:pPr>
            <a:endParaRPr lang="el-GR" sz="400" dirty="0" smtClean="0"/>
          </a:p>
          <a:p>
            <a:pPr>
              <a:defRPr/>
            </a:pPr>
            <a:endParaRPr lang="el-GR" sz="400" dirty="0" smtClean="0"/>
          </a:p>
          <a:p>
            <a:pPr>
              <a:defRPr/>
            </a:pPr>
            <a:endParaRPr lang="el-GR" sz="400" dirty="0" smtClean="0"/>
          </a:p>
          <a:p>
            <a:pPr>
              <a:defRPr/>
            </a:pPr>
            <a:r>
              <a:rPr lang="el-GR" sz="2100" dirty="0" smtClean="0"/>
              <a:t>Εκεί που φύτρωνε φλισκούνι κι άγρια μέντα</a:t>
            </a:r>
            <a:br>
              <a:rPr lang="el-GR" sz="2100" dirty="0" smtClean="0"/>
            </a:br>
            <a:r>
              <a:rPr lang="el-GR" sz="2100" dirty="0" smtClean="0"/>
              <a:t>κι έβγαζε η γη το πρώτο της κυκλάμινο</a:t>
            </a:r>
            <a:br>
              <a:rPr lang="el-GR" sz="2100" dirty="0" smtClean="0"/>
            </a:br>
            <a:r>
              <a:rPr lang="el-GR" sz="2100" dirty="0" smtClean="0"/>
              <a:t>τώρα χωριάτες παζαρεύουν τα τσιμέντα</a:t>
            </a:r>
            <a:br>
              <a:rPr lang="el-GR" sz="2100" dirty="0" smtClean="0"/>
            </a:br>
            <a:r>
              <a:rPr lang="el-GR" sz="2100" dirty="0" smtClean="0"/>
              <a:t>και τα πουλιά πέφτουν νεκρά στην υψικάμινο.</a:t>
            </a:r>
            <a:r>
              <a:rPr lang="el-GR" sz="2200" dirty="0" smtClean="0"/>
              <a:t/>
            </a:r>
            <a:br>
              <a:rPr lang="el-GR" sz="2200" dirty="0" smtClean="0"/>
            </a:br>
            <a:r>
              <a:rPr lang="el-GR" sz="1000" dirty="0" smtClean="0"/>
              <a:t/>
            </a:r>
            <a:br>
              <a:rPr lang="el-GR" sz="1000" dirty="0" smtClean="0"/>
            </a:br>
            <a:r>
              <a:rPr lang="el-GR" sz="2100" dirty="0" smtClean="0"/>
              <a:t>Κοιμήσου Περσεφόνη / στην αγκαλιά της γης</a:t>
            </a:r>
            <a:br>
              <a:rPr lang="el-GR" sz="2100" dirty="0" smtClean="0"/>
            </a:br>
            <a:r>
              <a:rPr lang="el-GR" sz="2100" dirty="0" smtClean="0"/>
              <a:t>στου κόσμου το μπαλκόνι / ποτέ μην ξαναβγείς.</a:t>
            </a:r>
            <a:br>
              <a:rPr lang="el-GR" sz="2100" dirty="0" smtClean="0"/>
            </a:br>
            <a:r>
              <a:rPr lang="el-GR" sz="1000" dirty="0" smtClean="0"/>
              <a:t/>
            </a:r>
            <a:br>
              <a:rPr lang="el-GR" sz="1000" dirty="0" smtClean="0"/>
            </a:br>
            <a:r>
              <a:rPr lang="el-GR" sz="2100" dirty="0" smtClean="0"/>
              <a:t>Εκεί που σμίγανε τα χέρια τους οι μύστες</a:t>
            </a:r>
            <a:br>
              <a:rPr lang="el-GR" sz="2100" dirty="0" smtClean="0"/>
            </a:br>
            <a:r>
              <a:rPr lang="el-GR" sz="2100" dirty="0" smtClean="0"/>
              <a:t>ευλαβικά πριν μπουν στο θυσιαστήριο</a:t>
            </a:r>
            <a:br>
              <a:rPr lang="el-GR" sz="2100" dirty="0" smtClean="0"/>
            </a:br>
            <a:r>
              <a:rPr lang="el-GR" sz="2100" dirty="0" smtClean="0"/>
              <a:t>τώρα πετάνε αποτσίγαρα οι τουρίστες</a:t>
            </a:r>
            <a:br>
              <a:rPr lang="el-GR" sz="2100" dirty="0" smtClean="0"/>
            </a:br>
            <a:r>
              <a:rPr lang="el-GR" sz="2100" dirty="0" smtClean="0"/>
              <a:t>και το καινούργιο πάν να δουν διυλιστήριο.</a:t>
            </a:r>
            <a:br>
              <a:rPr lang="el-GR" sz="2100" dirty="0" smtClean="0"/>
            </a:br>
            <a:r>
              <a:rPr lang="el-GR" sz="1000" dirty="0" smtClean="0"/>
              <a:t/>
            </a:r>
            <a:br>
              <a:rPr lang="el-GR" sz="1000" dirty="0" smtClean="0"/>
            </a:br>
            <a:r>
              <a:rPr lang="el-GR" sz="2200" dirty="0" smtClean="0"/>
              <a:t>Εκεί που η θάλασσα γινόταν ευλογία</a:t>
            </a:r>
            <a:br>
              <a:rPr lang="el-GR" sz="2200" dirty="0" smtClean="0"/>
            </a:br>
            <a:r>
              <a:rPr lang="el-GR" sz="2200" dirty="0" smtClean="0"/>
              <a:t>κι ήταν ευχή του κάμπου τα βελάσματα</a:t>
            </a:r>
            <a:br>
              <a:rPr lang="el-GR" sz="2200" dirty="0" smtClean="0"/>
            </a:br>
            <a:r>
              <a:rPr lang="el-GR" sz="2200" dirty="0" smtClean="0"/>
              <a:t>τώρα καμιόνια κουβαλάν στα ναυπηγεία</a:t>
            </a:r>
            <a:br>
              <a:rPr lang="el-GR" sz="2200" dirty="0" smtClean="0"/>
            </a:br>
            <a:r>
              <a:rPr lang="el-GR" sz="2200" dirty="0" smtClean="0"/>
              <a:t>άδεια κορμιά σιδερικά παιδιά κι ελάσματα.</a:t>
            </a:r>
            <a:endParaRPr lang="en-US" sz="2100" dirty="0" smtClean="0">
              <a:effectLst>
                <a:outerShdw blurRad="38100" dist="38100" dir="2700000" algn="tl">
                  <a:srgbClr val="000000">
                    <a:alpha val="43137"/>
                  </a:srgbClr>
                </a:outerShdw>
              </a:effectLst>
            </a:endParaRPr>
          </a:p>
        </p:txBody>
      </p:sp>
      <p:sp>
        <p:nvSpPr>
          <p:cNvPr id="9" name="TextBox 4"/>
          <p:cNvSpPr txBox="1">
            <a:spLocks noChangeArrowheads="1"/>
          </p:cNvSpPr>
          <p:nvPr/>
        </p:nvSpPr>
        <p:spPr bwMode="auto">
          <a:xfrm>
            <a:off x="6553200" y="2362200"/>
            <a:ext cx="2362200" cy="3816350"/>
          </a:xfrm>
          <a:prstGeom prst="rect">
            <a:avLst/>
          </a:prstGeom>
          <a:solidFill>
            <a:schemeClr val="bg1">
              <a:alpha val="81000"/>
            </a:schemeClr>
          </a:solidFill>
          <a:ln w="15875">
            <a:solidFill>
              <a:schemeClr val="accent1"/>
            </a:solidFill>
          </a:ln>
          <a:extLst>
            <a:ext uri="{909E8E84-426E-40DD-AFC4-6F175D3DCCD1}"/>
            <a:ext uri="{91240B29-F687-4F45-9708-019B960494DF}"/>
          </a:extLst>
        </p:spPr>
        <p:txBody>
          <a:bodyPr>
            <a:spAutoFit/>
          </a:bodyPr>
          <a:lstStyle>
            <a:lvl1pPr eaLnBrk="0" hangingPunct="0">
              <a:defRPr>
                <a:solidFill>
                  <a:schemeClr val="tx1"/>
                </a:solidFill>
                <a:latin typeface="Calibri" pitchFamily="34" charset="0"/>
                <a:ea typeface="ＭＳ Ｐゴシック" charset="-128"/>
              </a:defRPr>
            </a:lvl1pPr>
            <a:lvl2pPr marL="742950" indent="-285750" eaLnBrk="0" hangingPunct="0">
              <a:defRPr>
                <a:solidFill>
                  <a:schemeClr val="tx1"/>
                </a:solidFill>
                <a:latin typeface="Calibri" pitchFamily="34" charset="0"/>
                <a:ea typeface="ＭＳ Ｐゴシック" charset="-128"/>
              </a:defRPr>
            </a:lvl2pPr>
            <a:lvl3pPr marL="1143000" indent="-228600" eaLnBrk="0" hangingPunct="0">
              <a:defRPr>
                <a:solidFill>
                  <a:schemeClr val="tx1"/>
                </a:solidFill>
                <a:latin typeface="Calibri" pitchFamily="34" charset="0"/>
                <a:ea typeface="ＭＳ Ｐゴシック" charset="-128"/>
              </a:defRPr>
            </a:lvl3pPr>
            <a:lvl4pPr marL="1600200" indent="-228600" eaLnBrk="0" hangingPunct="0">
              <a:defRPr>
                <a:solidFill>
                  <a:schemeClr val="tx1"/>
                </a:solidFill>
                <a:latin typeface="Calibri" pitchFamily="34" charset="0"/>
                <a:ea typeface="ＭＳ Ｐゴシック" charset="-128"/>
              </a:defRPr>
            </a:lvl4pPr>
            <a:lvl5pPr marL="2057400" indent="-228600" eaLnBrk="0" hangingPunct="0">
              <a:defRPr>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a:solidFill>
                  <a:schemeClr val="tx1"/>
                </a:solidFill>
                <a:latin typeface="Calibri" pitchFamily="34" charset="0"/>
                <a:ea typeface="ＭＳ Ｐゴシック" charset="-128"/>
              </a:defRPr>
            </a:lvl9pPr>
          </a:lstStyle>
          <a:p>
            <a:pPr algn="ctr" eaLnBrk="1" hangingPunct="1">
              <a:defRPr/>
            </a:pPr>
            <a:r>
              <a:rPr lang="el-GR" sz="2200" dirty="0" smtClean="0">
                <a:effectLst>
                  <a:outerShdw blurRad="38100" dist="38100" dir="2700000" algn="tl">
                    <a:srgbClr val="000000">
                      <a:alpha val="43137"/>
                    </a:srgbClr>
                  </a:outerShdw>
                </a:effectLst>
              </a:rPr>
              <a:t>1. Με ποιον τρόπο οι άνθρωποι αντιμετωπίζουν πλέον το περιβάλλον;  Δείχνουν σεβασμό ή μήπως δείχνουν αδιαφορία; Αξιοποιήστε και όσα διαβάσατε στο ποίημα</a:t>
            </a:r>
            <a:r>
              <a:rPr lang="en-US" sz="2200" dirty="0" smtClean="0">
                <a:effectLst>
                  <a:outerShdw blurRad="38100" dist="38100" dir="2700000" algn="tl">
                    <a:srgbClr val="000000">
                      <a:alpha val="43137"/>
                    </a:srgbClr>
                  </a:outerShdw>
                </a:effectLst>
              </a:rPr>
              <a:t>.</a:t>
            </a:r>
            <a:r>
              <a:rPr lang="el-GR" sz="2200" dirty="0" smtClean="0">
                <a:effectLst>
                  <a:outerShdw blurRad="38100" dist="38100" dir="2700000" algn="tl">
                    <a:srgbClr val="000000">
                      <a:alpha val="43137"/>
                    </a:srgbClr>
                  </a:outerShdw>
                </a:effectLst>
              </a:rPr>
              <a:t> </a:t>
            </a:r>
            <a:endParaRPr lang="en-US" sz="2200" dirty="0" smtClean="0">
              <a:effectLst>
                <a:outerShdw blurRad="38100" dist="38100" dir="2700000" algn="tl">
                  <a:srgbClr val="000000">
                    <a:alpha val="43137"/>
                  </a:srgbClr>
                </a:outerShdw>
              </a:effectLst>
            </a:endParaRPr>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9220"/>
                                        </p:tgtEl>
                                        <p:attrNameLst>
                                          <p:attrName>style.visibility</p:attrName>
                                        </p:attrNameLst>
                                      </p:cBhvr>
                                      <p:to>
                                        <p:strVal val="visible"/>
                                      </p:to>
                                    </p:set>
                                    <p:animEffect transition="in" filter="fade">
                                      <p:cBhvr>
                                        <p:cTn id="7" dur="5000"/>
                                        <p:tgtEl>
                                          <p:spTgt spid="9220"/>
                                        </p:tgtEl>
                                      </p:cBhvr>
                                    </p:animEffect>
                                    <p:anim calcmode="lin" valueType="num">
                                      <p:cBhvr>
                                        <p:cTn id="8" dur="5000" fill="hold"/>
                                        <p:tgtEl>
                                          <p:spTgt spid="9220"/>
                                        </p:tgtEl>
                                        <p:attrNameLst>
                                          <p:attrName>ppt_x</p:attrName>
                                        </p:attrNameLst>
                                      </p:cBhvr>
                                      <p:tavLst>
                                        <p:tav tm="0">
                                          <p:val>
                                            <p:strVal val="#ppt_x"/>
                                          </p:val>
                                        </p:tav>
                                        <p:tav tm="100000">
                                          <p:val>
                                            <p:strVal val="#ppt_x"/>
                                          </p:val>
                                        </p:tav>
                                      </p:tavLst>
                                    </p:anim>
                                    <p:anim calcmode="lin" valueType="num">
                                      <p:cBhvr>
                                        <p:cTn id="9" dur="5000" fill="hold"/>
                                        <p:tgtEl>
                                          <p:spTgt spid="92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υματομορφή">
  <a:themeElements>
    <a:clrScheme name="Προσαρμοσμένο 48">
      <a:dk1>
        <a:sysClr val="windowText" lastClr="000000"/>
      </a:dk1>
      <a:lt1>
        <a:sysClr val="window" lastClr="FFFFFF"/>
      </a:lt1>
      <a:dk2>
        <a:srgbClr val="073E87"/>
      </a:dk2>
      <a:lt2>
        <a:srgbClr val="C6E7FC"/>
      </a:lt2>
      <a:accent1>
        <a:srgbClr val="282A07"/>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Κυματομορφή">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υματομορφή">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16139</TotalTime>
  <Words>540</Words>
  <Application>Microsoft Office PowerPoint</Application>
  <PresentationFormat>Προβολή στην οθόνη (4:3)</PresentationFormat>
  <Paragraphs>133</Paragraphs>
  <Slides>19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19</vt:i4>
      </vt:variant>
    </vt:vector>
  </HeadingPairs>
  <TitlesOfParts>
    <vt:vector size="25" baseType="lpstr">
      <vt:lpstr>Calibri</vt:lpstr>
      <vt:lpstr>ＭＳ Ｐゴシック</vt:lpstr>
      <vt:lpstr>Arial</vt:lpstr>
      <vt:lpstr>Candara</vt:lpstr>
      <vt:lpstr>Symbol</vt:lpstr>
      <vt:lpstr>Κυματομορφή</vt:lpstr>
      <vt:lpstr>Ε΄ Δημοτικού  Γλώσσα  2η ενότητα – 1η υποενότητα   Η ζωή στην πόλη</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Ενότητα 1: Η τάξη μου</dc:title>
  <dc:creator>ÎÎ¬Î½Ï„Î¹Î± Î Î±Ï€Î±Î³ÎµÏ‰ÏÎ³Î¯Î¿Ï…</dc:creator>
  <cp:lastModifiedBy>Χρήστος Μερεντίτης</cp:lastModifiedBy>
  <cp:revision>496</cp:revision>
  <dcterms:created xsi:type="dcterms:W3CDTF">2015-06-06T08:58:39Z</dcterms:created>
  <dcterms:modified xsi:type="dcterms:W3CDTF">2015-09-19T13:02:34Z</dcterms:modified>
</cp:coreProperties>
</file>