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456" r:id="rId3"/>
    <p:sldId id="496" r:id="rId4"/>
    <p:sldId id="498" r:id="rId5"/>
    <p:sldId id="493" r:id="rId6"/>
    <p:sldId id="502" r:id="rId7"/>
    <p:sldId id="494" r:id="rId8"/>
    <p:sldId id="500" r:id="rId9"/>
    <p:sldId id="501" r:id="rId10"/>
    <p:sldId id="438" r:id="rId1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79" autoAdjust="0"/>
    <p:restoredTop sz="94660"/>
  </p:normalViewPr>
  <p:slideViewPr>
    <p:cSldViewPr>
      <p:cViewPr varScale="1">
        <p:scale>
          <a:sx n="65" d="100"/>
          <a:sy n="65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81B1DDD0-60AF-4A17-89E8-C53F8B3A280D}" type="datetimeFigureOut">
              <a:rPr lang="el-GR"/>
              <a:pPr>
                <a:defRPr/>
              </a:pPr>
              <a:t>2/2/2016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FBFDC26B-A7E8-4295-8EB3-192B69C45C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3BAF-5D9D-4ABE-A5BC-B6C8B47363B1}" type="datetime1">
              <a:rPr lang="el-GR"/>
              <a:pPr>
                <a:defRPr/>
              </a:pPr>
              <a:t>2/2/2016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1A588-98EB-44D3-8D98-B7F6D300F96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5686B-83BD-444B-8871-4B4ADD49044D}" type="datetime1">
              <a:rPr lang="el-GR"/>
              <a:pPr>
                <a:defRPr/>
              </a:pPr>
              <a:t>2/2/2016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C5EE5-716F-446B-ABA6-8EDC6D06FD2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3F1D9-B7FF-4039-99D1-DE4AC30E7437}" type="datetime1">
              <a:rPr lang="el-GR"/>
              <a:pPr>
                <a:defRPr/>
              </a:pPr>
              <a:t>2/2/2016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9A94F-AE8B-44C5-99E8-C8348B6A7B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12C96-8EB3-4FDC-AC91-EB4D7800CE86}" type="datetime1">
              <a:rPr lang="el-GR"/>
              <a:pPr>
                <a:defRPr/>
              </a:pPr>
              <a:t>2/2/2016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69BBB-E2CF-4E24-B5B7-E3E40789C3A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06C83-E12E-4E7B-AE8E-0E7091F35703}" type="datetime1">
              <a:rPr lang="el-GR"/>
              <a:pPr>
                <a:defRPr/>
              </a:pPr>
              <a:t>2/2/2016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6267F-DA59-4784-93D7-10357B6B6B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11A8D-2F94-4DA5-9459-647F043198F9}" type="datetime1">
              <a:rPr lang="el-GR"/>
              <a:pPr>
                <a:defRPr/>
              </a:pPr>
              <a:t>2/2/2016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48C20-6540-4E1A-97FC-6242877B991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0B83B-DB09-412C-86D1-60CB7C9F261B}" type="datetime1">
              <a:rPr lang="el-GR"/>
              <a:pPr>
                <a:defRPr/>
              </a:pPr>
              <a:t>2/2/2016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61FC-5818-4548-B056-133D04F6D0A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79E1C-E0C4-4343-9FFF-311D8FFE2202}" type="datetime1">
              <a:rPr lang="el-GR"/>
              <a:pPr>
                <a:defRPr/>
              </a:pPr>
              <a:t>2/2/2016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AB1D1-2A08-46BB-8D9C-D0797DF404E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09D45-B494-4A66-85F1-62A1A9EC23ED}" type="datetime1">
              <a:rPr lang="el-GR"/>
              <a:pPr>
                <a:defRPr/>
              </a:pPr>
              <a:t>2/2/2016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5E911-F20B-4DA4-8159-3FD7841E3B3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E9EED-12C8-4EF5-B572-A12D204C83F9}" type="datetime1">
              <a:rPr lang="el-GR"/>
              <a:pPr>
                <a:defRPr/>
              </a:pPr>
              <a:t>2/2/2016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7806A-F840-430F-A65E-0CE47305A2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9D0A8-2EF4-4959-926E-744259E31AE6}" type="datetime1">
              <a:rPr lang="el-GR"/>
              <a:pPr>
                <a:defRPr/>
              </a:pPr>
              <a:t>2/2/2016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E963-D5BC-4643-82A8-D50ABA2E319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7EF890B3-DC4F-4B54-91B9-0DB6BE347B8B}" type="datetime1">
              <a:rPr lang="el-GR"/>
              <a:pPr>
                <a:defRPr/>
              </a:pPr>
              <a:t>2/2/2016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84A9538A-82A2-428F-A32A-BE70A6B5AC4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194" r:id="rId2"/>
    <p:sldLayoutId id="2147484200" r:id="rId3"/>
    <p:sldLayoutId id="2147484195" r:id="rId4"/>
    <p:sldLayoutId id="2147484196" r:id="rId5"/>
    <p:sldLayoutId id="2147484197" r:id="rId6"/>
    <p:sldLayoutId id="2147484201" r:id="rId7"/>
    <p:sldLayoutId id="2147484202" r:id="rId8"/>
    <p:sldLayoutId id="2147484203" r:id="rId9"/>
    <p:sldLayoutId id="2147484198" r:id="rId10"/>
    <p:sldLayoutId id="21474842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http://www.greekfestival.gr/uploads/Venues/Epidaurus_Theater.jpg" TargetMode="Externa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upload.wikimedia.org/wikipedia/commons/c/cb/Ancient_greek_theater_greek.sv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http://upload.wikimedia.org/wikipedia/commons/thumb/c/cb/Ancient_greek_theater_greek.svg/800px-Ancient_greek_theater_greek.svg.p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upload.wikimedia.org/wikipedia/commons/c/cb/Ancient_greek_theater_greek.sv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http://upload.wikimedia.org/wikipedia/commons/thumb/c/cb/Ancient_greek_theater_greek.svg/800px-Ancient_greek_theater_greek.svg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Τίτλος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7795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i="1" dirty="0" smtClean="0">
                <a:ea typeface="ＭＳ Ｐゴシック" charset="-128"/>
              </a:rPr>
              <a:t>Δ΄ Δημοτικού  Γλώσσα </a:t>
            </a:r>
            <a:br>
              <a:rPr lang="el-GR" b="1" i="1" dirty="0" smtClean="0">
                <a:ea typeface="ＭＳ Ｐゴシック" charset="-128"/>
              </a:rPr>
            </a:br>
            <a:r>
              <a:rPr lang="en-US" b="1" i="1" dirty="0" smtClean="0">
                <a:ea typeface="ＭＳ Ｐゴシック" charset="-128"/>
              </a:rPr>
              <a:t>9</a:t>
            </a:r>
            <a:r>
              <a:rPr lang="el-GR" b="1" i="1" baseline="30000" dirty="0" smtClean="0">
                <a:ea typeface="ＭＳ Ｐゴシック" charset="-128"/>
              </a:rPr>
              <a:t>η</a:t>
            </a:r>
            <a:r>
              <a:rPr lang="el-GR" b="1" i="1" dirty="0" smtClean="0">
                <a:ea typeface="ＭＳ Ｐゴシック" charset="-128"/>
              </a:rPr>
              <a:t> </a:t>
            </a:r>
            <a:r>
              <a:rPr lang="el-GR" b="1" i="1" dirty="0" smtClean="0">
                <a:ea typeface="ＭＳ Ｐゴシック" charset="-128"/>
              </a:rPr>
              <a:t>ενότητα 	</a:t>
            </a:r>
            <a:br>
              <a:rPr lang="el-GR" b="1" i="1" dirty="0" smtClean="0">
                <a:ea typeface="ＭＳ Ｐゴシック" charset="-128"/>
              </a:rPr>
            </a:br>
            <a:r>
              <a:rPr lang="el-GR" b="1" i="1" dirty="0" smtClean="0">
                <a:ea typeface="ＭＳ Ｐゴシック" charset="-128"/>
              </a:rPr>
              <a:t>Η  </a:t>
            </a:r>
            <a:r>
              <a:rPr lang="el-GR" b="1" i="1" dirty="0" smtClean="0">
                <a:ea typeface="ＭＳ Ｐゴシック" charset="-128"/>
              </a:rPr>
              <a:t>παράσταση αρχίζει</a:t>
            </a:r>
            <a:endParaRPr lang="el-GR" dirty="0" smtClean="0">
              <a:ea typeface="ＭＳ Ｐゴシック" charset="-128"/>
            </a:endParaRPr>
          </a:p>
        </p:txBody>
      </p:sp>
      <p:sp>
        <p:nvSpPr>
          <p:cNvPr id="8195" name="Υπότιτλος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473200"/>
          </a:xfrm>
        </p:spPr>
        <p:txBody>
          <a:bodyPr/>
          <a:lstStyle/>
          <a:p>
            <a:pPr algn="l" eaLnBrk="1" hangingPunct="1"/>
            <a:r>
              <a:rPr lang="el-GR" sz="2800" b="1" i="1" smtClean="0">
                <a:solidFill>
                  <a:schemeClr val="bg1"/>
                </a:solidFill>
                <a:ea typeface="ＭＳ Ｐゴシック" pitchFamily="34" charset="-128"/>
              </a:rPr>
              <a:t>Όνομα δασκάλου</a:t>
            </a:r>
          </a:p>
          <a:p>
            <a:pPr algn="l" eaLnBrk="1" hangingPunct="1"/>
            <a:r>
              <a:rPr lang="el-GR" sz="2800" b="1" i="1" smtClean="0">
                <a:solidFill>
                  <a:schemeClr val="bg1"/>
                </a:solidFill>
                <a:ea typeface="ＭＳ Ｐゴシック" pitchFamily="34" charset="-128"/>
              </a:rPr>
              <a:t>Σχολείο</a:t>
            </a: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20000" y="4419600"/>
            <a:ext cx="1203325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954878-D6AE-487E-99DE-CB534957C50E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10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5" descr="F:\Teacherland.gr\φωτογραφίες\congratulations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90600" y="2819400"/>
            <a:ext cx="732313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 decel="100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264552-472B-47CB-8114-DEE3A8C7ED6B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2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2590800"/>
            <a:ext cx="8458200" cy="32162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αυτήν την ενότητα 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μιλήσαμε για το θέατρο, </a:t>
            </a:r>
          </a:p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τον ευθύ και τον πλάγιο λόγο, για το σχηματισμό του Παρακειμένου και του Υπερσυντέλικου και είδαμε πώς γίνεται μια περίληψη και πώς δίνουμε εντολές. </a:t>
            </a:r>
          </a:p>
          <a:p>
            <a:pPr algn="ctr" eaLnBrk="1" hangingPunct="1">
              <a:defRPr/>
            </a:pPr>
            <a:endParaRPr lang="el-GR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Πάμε τώρα να δούμε μια σειρά από άλλες ασκήσεις  και κείμενα σχετικά με το θέατρο.  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5" name="Picture 10" descr="http://workoutfinishers.com/version2/wp-content/uploads/2013/03/blue-number-one-md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3400" y="4572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264552-472B-47CB-8114-DEE3A8C7ED6B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3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304800"/>
            <a:ext cx="7848600" cy="98488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Ελάτε, αρχικά, να διαβάσουμε το επόμενο κείμενο και να συμπληρώσουμε τις καταλήξεις των λέξεων 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381000" y="1600200"/>
            <a:ext cx="8458200" cy="500136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Στην οδό Σκουπιδοπόλεως όλα ήταν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ήσ__χα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ώσπου εμφανίστηκαν κάποια παιδιά που ήθελαν να … παίξουν! Σε αυτό τον δρόμο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χ___ράνε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100 αυτοκίνητα, 33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φ___νακλάδες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22 στύλοι της ΔΕΗ, 2 κάδοι, </a:t>
            </a:r>
          </a:p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αλλά ούτε μία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π___δική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χαρά. Οι μεγάλοι τα έχουν μπερδέψει. Πιστεύουν ότι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φασαρ__α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είναι τα παιδιά που παίζουν και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ησ__χία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οι κόρνες και οι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κα___γάδες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Η ομάδα του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νεαν__κού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θεάτρου «Συντεχνία του Γέλιου», παρουσιάζει την παράσταση «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Τζέλλα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Λέλλα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Τέσσερα φιλαράκια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μεταμορφ__΄νουν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το αφιλόξενο αστικό τοπίο σε έναν απέραντο παιχνιδότοπο.   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6553200" y="1600200"/>
            <a:ext cx="3810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953000" y="2514600"/>
            <a:ext cx="4572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828800" y="2895600"/>
            <a:ext cx="5334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200400" y="3352800"/>
            <a:ext cx="5334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αι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5638800" y="3810000"/>
            <a:ext cx="3810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ί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7162800" y="4267200"/>
            <a:ext cx="4572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581400" y="4724400"/>
            <a:ext cx="3810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5257800" y="5562600"/>
            <a:ext cx="4572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ώ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3429000" y="4267200"/>
            <a:ext cx="3810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264552-472B-47CB-8114-DEE3A8C7ED6B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4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304800"/>
            <a:ext cx="70104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τ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ίδιο θα κάνουμε και σε αυτό το κείμενο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304800" y="1143000"/>
            <a:ext cx="8534400" cy="410881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μυστικά των ήχων</a:t>
            </a:r>
          </a:p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πρέπει να κάνει ο κύριος Κιχ, για να μαγέψει τον φοβερό Μουσικόδοντα; Η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καλλιτεχν__κή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ομ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άδα Κοπέρνικος παρουσιάζει την εκπαιδευτική μουσικοθεατρική παράσταση «Ο κύριος Κιχ και το μουσικό κουτί των ήχων», που θα σας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βοηθ__σει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να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διακρίν__τε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τα μουσικά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ηχοχρ__΄ματα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και να πλάσετε με τη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φαντασ__΄α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σας την εικόνα που </a:t>
            </a:r>
            <a:r>
              <a:rPr lang="el-GR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κρ__΄βεται</a:t>
            </a: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πίσω από κάθε ήχο. 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6400800" y="2057400"/>
            <a:ext cx="3048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7162800" y="3352800"/>
            <a:ext cx="3810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600200" y="3810000"/>
            <a:ext cx="3810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029200" y="3810000"/>
            <a:ext cx="4572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ώ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38400" y="4267200"/>
            <a:ext cx="4572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ί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6553200" y="4267200"/>
            <a:ext cx="457200" cy="53860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ύ</a:t>
            </a:r>
            <a:endParaRPr lang="en-US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12 - Εικόνα" descr="piode7GBT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04800" y="4953000"/>
            <a:ext cx="2743200" cy="168243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264552-472B-47CB-8114-DEE3A8C7ED6B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5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95400" y="2743200"/>
            <a:ext cx="6400800" cy="13388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Παιδιά, πάμε τώρα να γνωρίσουμε ένα από τα ομορφότερα και αρχαιότερα θέατρα του κόσμου, το αρχαίο θέατρο της Επιδαύρου! </a:t>
            </a:r>
          </a:p>
        </p:txBody>
      </p:sp>
      <p:pic>
        <p:nvPicPr>
          <p:cNvPr id="6" name="Picture 2" descr="http://images.clipartpanda.com/numbers-clipart-1-10-4cb4KkKgi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" y="381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www.greekfestival.gr/uploads/Venues/Epidaurus_Theater.jpg"/>
          <p:cNvPicPr>
            <a:picLocks noChangeAspect="1" noChangeArrowheads="1"/>
          </p:cNvPicPr>
          <p:nvPr/>
        </p:nvPicPr>
        <p:blipFill>
          <a:blip r:embed="rId4" r:link="rId5" cstate="email"/>
          <a:srcRect/>
          <a:stretch>
            <a:fillRect/>
          </a:stretch>
        </p:blipFill>
        <p:spPr bwMode="auto">
          <a:xfrm>
            <a:off x="914400" y="4572000"/>
            <a:ext cx="680555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μνημεία Επιδαύρου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5003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1" name="AutoShape 3"/>
          <p:cNvSpPr>
            <a:spLocks noChangeArrowheads="1"/>
          </p:cNvSpPr>
          <p:nvPr/>
        </p:nvSpPr>
        <p:spPr bwMode="auto">
          <a:xfrm>
            <a:off x="250825" y="5373688"/>
            <a:ext cx="1152525" cy="503237"/>
          </a:xfrm>
          <a:prstGeom prst="rightArrow">
            <a:avLst>
              <a:gd name="adj1" fmla="val 50000"/>
              <a:gd name="adj2" fmla="val 5725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500" b="1" i="1">
                <a:latin typeface="Times New Roman" pitchFamily="18" charset="0"/>
              </a:rPr>
              <a:t>Άβατον</a:t>
            </a:r>
          </a:p>
        </p:txBody>
      </p:sp>
      <p:sp>
        <p:nvSpPr>
          <p:cNvPr id="135172" name="AutoShape 4"/>
          <p:cNvSpPr>
            <a:spLocks noChangeArrowheads="1"/>
          </p:cNvSpPr>
          <p:nvPr/>
        </p:nvSpPr>
        <p:spPr bwMode="auto">
          <a:xfrm>
            <a:off x="2771775" y="4941888"/>
            <a:ext cx="2016125" cy="647700"/>
          </a:xfrm>
          <a:prstGeom prst="leftArrow">
            <a:avLst>
              <a:gd name="adj1" fmla="val 50000"/>
              <a:gd name="adj2" fmla="val 7781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1400" b="1"/>
              <a:t>Θόλος ή Θυμέλη</a:t>
            </a:r>
            <a:endParaRPr lang="el-GR" sz="1400"/>
          </a:p>
        </p:txBody>
      </p:sp>
      <p:sp>
        <p:nvSpPr>
          <p:cNvPr id="135173" name="AutoShape 5"/>
          <p:cNvSpPr>
            <a:spLocks noChangeArrowheads="1"/>
          </p:cNvSpPr>
          <p:nvPr/>
        </p:nvSpPr>
        <p:spPr bwMode="auto">
          <a:xfrm rot="826501">
            <a:off x="3203575" y="4221163"/>
            <a:ext cx="1368425" cy="503237"/>
          </a:xfrm>
          <a:prstGeom prst="rightArrow">
            <a:avLst>
              <a:gd name="adj1" fmla="val 50000"/>
              <a:gd name="adj2" fmla="val 679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500" b="1" i="1">
                <a:latin typeface="Times New Roman" pitchFamily="18" charset="0"/>
              </a:rPr>
              <a:t>στάδιον</a:t>
            </a:r>
          </a:p>
        </p:txBody>
      </p:sp>
      <p:sp>
        <p:nvSpPr>
          <p:cNvPr id="135174" name="AutoShape 6"/>
          <p:cNvSpPr>
            <a:spLocks noChangeArrowheads="1"/>
          </p:cNvSpPr>
          <p:nvPr/>
        </p:nvSpPr>
        <p:spPr bwMode="auto">
          <a:xfrm>
            <a:off x="539750" y="549275"/>
            <a:ext cx="1979613" cy="576263"/>
          </a:xfrm>
          <a:prstGeom prst="rightArrow">
            <a:avLst>
              <a:gd name="adj1" fmla="val 50000"/>
              <a:gd name="adj2" fmla="val 858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500" b="1" i="1">
                <a:latin typeface="Times New Roman" pitchFamily="18" charset="0"/>
              </a:rPr>
              <a:t>αρχαίο θέατρο</a:t>
            </a:r>
          </a:p>
        </p:txBody>
      </p:sp>
      <p:sp>
        <p:nvSpPr>
          <p:cNvPr id="135176" name="AutoShape 8"/>
          <p:cNvSpPr>
            <a:spLocks noChangeArrowheads="1"/>
          </p:cNvSpPr>
          <p:nvPr/>
        </p:nvSpPr>
        <p:spPr bwMode="auto">
          <a:xfrm>
            <a:off x="684213" y="3141663"/>
            <a:ext cx="1979612" cy="576262"/>
          </a:xfrm>
          <a:prstGeom prst="rightArrow">
            <a:avLst>
              <a:gd name="adj1" fmla="val 50000"/>
              <a:gd name="adj2" fmla="val 858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500" b="1" i="1">
                <a:latin typeface="Times New Roman" pitchFamily="18" charset="0"/>
              </a:rPr>
              <a:t>ρωμαϊκό Ωδείο</a:t>
            </a:r>
          </a:p>
        </p:txBody>
      </p:sp>
      <p:sp>
        <p:nvSpPr>
          <p:cNvPr id="135178" name="AutoShape 10"/>
          <p:cNvSpPr>
            <a:spLocks noChangeArrowheads="1"/>
          </p:cNvSpPr>
          <p:nvPr/>
        </p:nvSpPr>
        <p:spPr bwMode="auto">
          <a:xfrm>
            <a:off x="179388" y="1773238"/>
            <a:ext cx="1439862" cy="504825"/>
          </a:xfrm>
          <a:prstGeom prst="rightArrow">
            <a:avLst>
              <a:gd name="adj1" fmla="val 50000"/>
              <a:gd name="adj2" fmla="val 7130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 b="1" i="1">
                <a:latin typeface="Times New Roman" pitchFamily="18" charset="0"/>
              </a:rPr>
              <a:t>Καταγώγιον</a:t>
            </a:r>
            <a:r>
              <a:rPr lang="el-GR" sz="1500" b="1" i="1">
                <a:latin typeface="Times New Roman" pitchFamily="18" charset="0"/>
              </a:rPr>
              <a:t> </a:t>
            </a:r>
          </a:p>
        </p:txBody>
      </p:sp>
      <p:sp>
        <p:nvSpPr>
          <p:cNvPr id="135179" name="Rectangle 11"/>
          <p:cNvSpPr>
            <a:spLocks noChangeArrowheads="1"/>
          </p:cNvSpPr>
          <p:nvPr/>
        </p:nvSpPr>
        <p:spPr bwMode="auto">
          <a:xfrm>
            <a:off x="5364163" y="4652963"/>
            <a:ext cx="3241675" cy="16557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 i="1" dirty="0"/>
              <a:t>αεροφωτογραφία </a:t>
            </a:r>
          </a:p>
          <a:p>
            <a:pPr algn="ctr"/>
            <a:r>
              <a:rPr lang="el-GR" b="1" i="1" dirty="0"/>
              <a:t>του αρχαιολογικού </a:t>
            </a:r>
          </a:p>
          <a:p>
            <a:pPr algn="ctr"/>
            <a:r>
              <a:rPr lang="el-GR" b="1" i="1" dirty="0"/>
              <a:t>χώρου της </a:t>
            </a:r>
            <a:r>
              <a:rPr lang="el-GR" b="1" i="1" dirty="0" smtClean="0"/>
              <a:t>Επιδαύρου. </a:t>
            </a:r>
          </a:p>
          <a:p>
            <a:pPr algn="ctr"/>
            <a:r>
              <a:rPr lang="el-GR" b="1" i="1" dirty="0" smtClean="0"/>
              <a:t>Διακρίνεται </a:t>
            </a:r>
          </a:p>
          <a:p>
            <a:pPr algn="ctr"/>
            <a:r>
              <a:rPr lang="el-GR" b="1" i="1" dirty="0" smtClean="0"/>
              <a:t>το αρχαίο θέατρο. </a:t>
            </a:r>
            <a:endParaRPr lang="el-GR" b="1" i="1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264552-472B-47CB-8114-DEE3A8C7ED6B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7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2895600"/>
            <a:ext cx="8458200" cy="310854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el-GR" sz="2800" dirty="0" smtClean="0"/>
              <a:t>Ελάτε τώρα να δούμε ποια ήταν </a:t>
            </a:r>
          </a:p>
          <a:p>
            <a:pPr algn="ctr"/>
            <a:r>
              <a:rPr lang="el-GR" sz="2800" dirty="0" smtClean="0"/>
              <a:t>τα κυριότερα μέρη εν</a:t>
            </a:r>
            <a:r>
              <a:rPr lang="el-GR" sz="2800" dirty="0" smtClean="0"/>
              <a:t>ός</a:t>
            </a:r>
            <a:r>
              <a:rPr lang="el-GR" sz="2800" dirty="0" smtClean="0"/>
              <a:t> αρχαίου ελληνικού θεάτρου</a:t>
            </a:r>
            <a:r>
              <a:rPr lang="el-GR" sz="2800" dirty="0" smtClean="0"/>
              <a:t>. </a:t>
            </a:r>
          </a:p>
          <a:p>
            <a:pPr algn="ctr"/>
            <a:endParaRPr lang="el-GR" sz="2800" dirty="0" smtClean="0"/>
          </a:p>
          <a:p>
            <a:pPr algn="ctr"/>
            <a:r>
              <a:rPr lang="el-GR" sz="2800" dirty="0" smtClean="0"/>
              <a:t>Μετά θα παίξουμε ένα παιχνίδι! </a:t>
            </a:r>
          </a:p>
          <a:p>
            <a:pPr algn="ctr"/>
            <a:r>
              <a:rPr lang="el-GR" sz="2800" dirty="0" smtClean="0"/>
              <a:t>Θα κερδίσει όποιος θυμηθεί</a:t>
            </a:r>
          </a:p>
          <a:p>
            <a:pPr algn="ctr"/>
            <a:r>
              <a:rPr lang="el-GR" sz="2800" dirty="0" smtClean="0"/>
              <a:t> περισσότερα από τα μέρη </a:t>
            </a:r>
          </a:p>
          <a:p>
            <a:pPr algn="ctr"/>
            <a:r>
              <a:rPr lang="el-GR" sz="2800" dirty="0" smtClean="0"/>
              <a:t>των αρχαίων ελληνικών θεάτρων!  </a:t>
            </a:r>
            <a:endParaRPr lang="el-GR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Αρχείο:Ancient greek theater greek.sv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 cstate="email"/>
          <a:srcRect/>
          <a:stretch>
            <a:fillRect/>
          </a:stretch>
        </p:blipFill>
        <p:spPr bwMode="auto">
          <a:xfrm>
            <a:off x="0" y="620713"/>
            <a:ext cx="9144000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5651500" y="333375"/>
            <a:ext cx="936625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b="1" i="1"/>
              <a:t>κοίλον</a:t>
            </a:r>
            <a:endParaRPr lang="el-GR" b="1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543800" y="228600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Αρχείο:Ancient greek theater greek.sv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 cstate="email"/>
          <a:srcRect/>
          <a:stretch>
            <a:fillRect/>
          </a:stretch>
        </p:blipFill>
        <p:spPr bwMode="auto">
          <a:xfrm>
            <a:off x="0" y="620713"/>
            <a:ext cx="9144000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7451725" y="1628775"/>
            <a:ext cx="792163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8101013" y="2924175"/>
            <a:ext cx="863600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8351838" y="4292600"/>
            <a:ext cx="792162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6156325" y="5516563"/>
            <a:ext cx="1079500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2555875" y="2276475"/>
            <a:ext cx="2303463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323850" y="2349500"/>
            <a:ext cx="1152525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0" y="4724400"/>
            <a:ext cx="1258888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1116013" y="5805488"/>
            <a:ext cx="1258887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491" name="Rectangle 13"/>
          <p:cNvSpPr>
            <a:spLocks noChangeArrowheads="1"/>
          </p:cNvSpPr>
          <p:nvPr/>
        </p:nvSpPr>
        <p:spPr bwMode="auto">
          <a:xfrm>
            <a:off x="4067175" y="4797425"/>
            <a:ext cx="1152525" cy="5032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492" name="Rectangle 15"/>
          <p:cNvSpPr>
            <a:spLocks noChangeArrowheads="1"/>
          </p:cNvSpPr>
          <p:nvPr/>
        </p:nvSpPr>
        <p:spPr bwMode="auto">
          <a:xfrm>
            <a:off x="4140200" y="5516563"/>
            <a:ext cx="1511300" cy="3603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493" name="WordArt 16"/>
          <p:cNvSpPr>
            <a:spLocks noChangeArrowheads="1" noChangeShapeType="1" noTextEdit="1"/>
          </p:cNvSpPr>
          <p:nvPr/>
        </p:nvSpPr>
        <p:spPr bwMode="auto">
          <a:xfrm>
            <a:off x="5795963" y="404813"/>
            <a:ext cx="1651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1.</a:t>
            </a:r>
          </a:p>
        </p:txBody>
      </p:sp>
      <p:sp>
        <p:nvSpPr>
          <p:cNvPr id="20494" name="WordArt 17"/>
          <p:cNvSpPr>
            <a:spLocks noChangeArrowheads="1" noChangeShapeType="1" noTextEdit="1"/>
          </p:cNvSpPr>
          <p:nvPr/>
        </p:nvSpPr>
        <p:spPr bwMode="auto">
          <a:xfrm>
            <a:off x="7380288" y="1371600"/>
            <a:ext cx="392112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2. </a:t>
            </a:r>
          </a:p>
        </p:txBody>
      </p:sp>
      <p:sp>
        <p:nvSpPr>
          <p:cNvPr id="20495" name="WordArt 18"/>
          <p:cNvSpPr>
            <a:spLocks noChangeArrowheads="1" noChangeShapeType="1" noTextEdit="1"/>
          </p:cNvSpPr>
          <p:nvPr/>
        </p:nvSpPr>
        <p:spPr bwMode="auto">
          <a:xfrm>
            <a:off x="7885113" y="2667000"/>
            <a:ext cx="344487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3. </a:t>
            </a:r>
          </a:p>
        </p:txBody>
      </p:sp>
      <p:sp>
        <p:nvSpPr>
          <p:cNvPr id="20496" name="WordArt 19"/>
          <p:cNvSpPr>
            <a:spLocks noChangeArrowheads="1" noChangeShapeType="1" noTextEdit="1"/>
          </p:cNvSpPr>
          <p:nvPr/>
        </p:nvSpPr>
        <p:spPr bwMode="auto">
          <a:xfrm>
            <a:off x="8101013" y="3886200"/>
            <a:ext cx="433387" cy="347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4. </a:t>
            </a:r>
          </a:p>
        </p:txBody>
      </p:sp>
      <p:sp>
        <p:nvSpPr>
          <p:cNvPr id="20497" name="WordArt 20"/>
          <p:cNvSpPr>
            <a:spLocks noChangeArrowheads="1" noChangeShapeType="1" noTextEdit="1"/>
          </p:cNvSpPr>
          <p:nvPr/>
        </p:nvSpPr>
        <p:spPr bwMode="auto">
          <a:xfrm>
            <a:off x="6096000" y="5715000"/>
            <a:ext cx="325437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5. </a:t>
            </a:r>
          </a:p>
        </p:txBody>
      </p:sp>
      <p:sp>
        <p:nvSpPr>
          <p:cNvPr id="20498" name="WordArt 21"/>
          <p:cNvSpPr>
            <a:spLocks noChangeArrowheads="1" noChangeShapeType="1" noTextEdit="1"/>
          </p:cNvSpPr>
          <p:nvPr/>
        </p:nvSpPr>
        <p:spPr bwMode="auto">
          <a:xfrm>
            <a:off x="3779838" y="5661025"/>
            <a:ext cx="28892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8.</a:t>
            </a:r>
          </a:p>
        </p:txBody>
      </p:sp>
      <p:sp>
        <p:nvSpPr>
          <p:cNvPr id="20499" name="WordArt 22"/>
          <p:cNvSpPr>
            <a:spLocks noChangeArrowheads="1" noChangeShapeType="1" noTextEdit="1"/>
          </p:cNvSpPr>
          <p:nvPr/>
        </p:nvSpPr>
        <p:spPr bwMode="auto">
          <a:xfrm>
            <a:off x="3995738" y="5013325"/>
            <a:ext cx="28892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7. </a:t>
            </a:r>
          </a:p>
        </p:txBody>
      </p:sp>
      <p:sp>
        <p:nvSpPr>
          <p:cNvPr id="20500" name="WordArt 25"/>
          <p:cNvSpPr>
            <a:spLocks noChangeArrowheads="1" noChangeShapeType="1" noTextEdit="1"/>
          </p:cNvSpPr>
          <p:nvPr/>
        </p:nvSpPr>
        <p:spPr bwMode="auto">
          <a:xfrm>
            <a:off x="2555875" y="2420938"/>
            <a:ext cx="287338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11.</a:t>
            </a:r>
          </a:p>
        </p:txBody>
      </p:sp>
      <p:sp>
        <p:nvSpPr>
          <p:cNvPr id="20501" name="WordArt 26"/>
          <p:cNvSpPr>
            <a:spLocks noChangeArrowheads="1" noChangeShapeType="1" noTextEdit="1"/>
          </p:cNvSpPr>
          <p:nvPr/>
        </p:nvSpPr>
        <p:spPr bwMode="auto">
          <a:xfrm>
            <a:off x="304800" y="2057400"/>
            <a:ext cx="354012" cy="292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12.</a:t>
            </a:r>
          </a:p>
        </p:txBody>
      </p:sp>
      <p:sp>
        <p:nvSpPr>
          <p:cNvPr id="20502" name="WordArt 27"/>
          <p:cNvSpPr>
            <a:spLocks noChangeArrowheads="1" noChangeShapeType="1" noTextEdit="1"/>
          </p:cNvSpPr>
          <p:nvPr/>
        </p:nvSpPr>
        <p:spPr bwMode="auto">
          <a:xfrm>
            <a:off x="609600" y="4419600"/>
            <a:ext cx="4413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13.</a:t>
            </a:r>
          </a:p>
        </p:txBody>
      </p:sp>
      <p:sp>
        <p:nvSpPr>
          <p:cNvPr id="20503" name="WordArt 28"/>
          <p:cNvSpPr>
            <a:spLocks noChangeArrowheads="1" noChangeShapeType="1" noTextEdit="1"/>
          </p:cNvSpPr>
          <p:nvPr/>
        </p:nvSpPr>
        <p:spPr bwMode="auto">
          <a:xfrm>
            <a:off x="914400" y="5638800"/>
            <a:ext cx="3651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14.</a:t>
            </a:r>
          </a:p>
        </p:txBody>
      </p:sp>
      <p:sp>
        <p:nvSpPr>
          <p:cNvPr id="20504" name="Line 29"/>
          <p:cNvSpPr>
            <a:spLocks noChangeShapeType="1"/>
          </p:cNvSpPr>
          <p:nvPr/>
        </p:nvSpPr>
        <p:spPr bwMode="auto">
          <a:xfrm>
            <a:off x="6372225" y="5157788"/>
            <a:ext cx="11525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0505" name="WordArt 30"/>
          <p:cNvSpPr>
            <a:spLocks noChangeArrowheads="1" noChangeShapeType="1" noTextEdit="1"/>
          </p:cNvSpPr>
          <p:nvPr/>
        </p:nvSpPr>
        <p:spPr bwMode="auto">
          <a:xfrm>
            <a:off x="7596188" y="5878513"/>
            <a:ext cx="28892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6.</a:t>
            </a:r>
          </a:p>
        </p:txBody>
      </p:sp>
      <p:sp>
        <p:nvSpPr>
          <p:cNvPr id="20507" name="WordArt 33"/>
          <p:cNvSpPr>
            <a:spLocks noChangeArrowheads="1" noChangeShapeType="1" noTextEdit="1"/>
          </p:cNvSpPr>
          <p:nvPr/>
        </p:nvSpPr>
        <p:spPr bwMode="auto">
          <a:xfrm>
            <a:off x="4038600" y="4038600"/>
            <a:ext cx="363537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9.</a:t>
            </a:r>
          </a:p>
        </p:txBody>
      </p:sp>
      <p:sp>
        <p:nvSpPr>
          <p:cNvPr id="20508" name="WordArt 34"/>
          <p:cNvSpPr>
            <a:spLocks noChangeArrowheads="1" noChangeShapeType="1" noTextEdit="1"/>
          </p:cNvSpPr>
          <p:nvPr/>
        </p:nvSpPr>
        <p:spPr bwMode="auto">
          <a:xfrm>
            <a:off x="4572000" y="3276600"/>
            <a:ext cx="381000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10.</a:t>
            </a:r>
          </a:p>
        </p:txBody>
      </p:sp>
      <p:sp>
        <p:nvSpPr>
          <p:cNvPr id="20509" name="Freeform 35"/>
          <p:cNvSpPr>
            <a:spLocks/>
          </p:cNvSpPr>
          <p:nvPr/>
        </p:nvSpPr>
        <p:spPr bwMode="auto">
          <a:xfrm>
            <a:off x="5662613" y="4670425"/>
            <a:ext cx="827087" cy="558800"/>
          </a:xfrm>
          <a:custGeom>
            <a:avLst/>
            <a:gdLst>
              <a:gd name="T0" fmla="*/ 1312999600 w 521"/>
              <a:gd name="T1" fmla="*/ 617437472 h 352"/>
              <a:gd name="T2" fmla="*/ 1219753125 w 521"/>
              <a:gd name="T3" fmla="*/ 592235918 h 352"/>
              <a:gd name="T4" fmla="*/ 1078624527 w 521"/>
              <a:gd name="T5" fmla="*/ 546873121 h 352"/>
              <a:gd name="T6" fmla="*/ 892134752 w 521"/>
              <a:gd name="T7" fmla="*/ 335181558 h 352"/>
              <a:gd name="T8" fmla="*/ 751005955 w 521"/>
              <a:gd name="T9" fmla="*/ 289817174 h 352"/>
              <a:gd name="T10" fmla="*/ 423385994 w 521"/>
              <a:gd name="T11" fmla="*/ 55443443 h 352"/>
              <a:gd name="T12" fmla="*/ 282257296 w 521"/>
              <a:gd name="T13" fmla="*/ 7559675 h 352"/>
              <a:gd name="T14" fmla="*/ 0 w 521"/>
              <a:gd name="T15" fmla="*/ 171370615 h 352"/>
              <a:gd name="T16" fmla="*/ 95765860 w 521"/>
              <a:gd name="T17" fmla="*/ 312499366 h 352"/>
              <a:gd name="T18" fmla="*/ 118446473 w 521"/>
              <a:gd name="T19" fmla="*/ 383063716 h 352"/>
              <a:gd name="T20" fmla="*/ 330139420 w 521"/>
              <a:gd name="T21" fmla="*/ 405745909 h 352"/>
              <a:gd name="T22" fmla="*/ 587195181 w 521"/>
              <a:gd name="T23" fmla="*/ 546873121 h 352"/>
              <a:gd name="T24" fmla="*/ 632557945 w 521"/>
              <a:gd name="T25" fmla="*/ 617437472 h 352"/>
              <a:gd name="T26" fmla="*/ 657759480 w 521"/>
              <a:gd name="T27" fmla="*/ 710684014 h 352"/>
              <a:gd name="T28" fmla="*/ 821570254 w 521"/>
              <a:gd name="T29" fmla="*/ 756046811 h 352"/>
              <a:gd name="T30" fmla="*/ 914815340 w 521"/>
              <a:gd name="T31" fmla="*/ 803930557 h 352"/>
              <a:gd name="T32" fmla="*/ 960178104 w 521"/>
              <a:gd name="T33" fmla="*/ 874495106 h 352"/>
              <a:gd name="T34" fmla="*/ 1123987291 w 521"/>
              <a:gd name="T35" fmla="*/ 849293552 h 352"/>
              <a:gd name="T36" fmla="*/ 1219753125 w 521"/>
              <a:gd name="T37" fmla="*/ 733366207 h 352"/>
              <a:gd name="T38" fmla="*/ 1265115889 w 521"/>
              <a:gd name="T39" fmla="*/ 662801856 h 352"/>
              <a:gd name="T40" fmla="*/ 1312999600 w 521"/>
              <a:gd name="T41" fmla="*/ 617437472 h 35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521"/>
              <a:gd name="T64" fmla="*/ 0 h 352"/>
              <a:gd name="T65" fmla="*/ 521 w 521"/>
              <a:gd name="T66" fmla="*/ 352 h 35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521" h="352">
                <a:moveTo>
                  <a:pt x="521" y="245"/>
                </a:moveTo>
                <a:cubicBezTo>
                  <a:pt x="509" y="242"/>
                  <a:pt x="496" y="239"/>
                  <a:pt x="484" y="235"/>
                </a:cubicBezTo>
                <a:cubicBezTo>
                  <a:pt x="465" y="229"/>
                  <a:pt x="428" y="217"/>
                  <a:pt x="428" y="217"/>
                </a:cubicBezTo>
                <a:cubicBezTo>
                  <a:pt x="394" y="167"/>
                  <a:pt x="417" y="197"/>
                  <a:pt x="354" y="133"/>
                </a:cubicBezTo>
                <a:cubicBezTo>
                  <a:pt x="340" y="119"/>
                  <a:pt x="298" y="115"/>
                  <a:pt x="298" y="115"/>
                </a:cubicBezTo>
                <a:cubicBezTo>
                  <a:pt x="267" y="70"/>
                  <a:pt x="217" y="44"/>
                  <a:pt x="168" y="22"/>
                </a:cubicBezTo>
                <a:cubicBezTo>
                  <a:pt x="150" y="14"/>
                  <a:pt x="112" y="3"/>
                  <a:pt x="112" y="3"/>
                </a:cubicBezTo>
                <a:cubicBezTo>
                  <a:pt x="27" y="12"/>
                  <a:pt x="24" y="0"/>
                  <a:pt x="0" y="68"/>
                </a:cubicBezTo>
                <a:cubicBezTo>
                  <a:pt x="34" y="102"/>
                  <a:pt x="25" y="85"/>
                  <a:pt x="38" y="124"/>
                </a:cubicBezTo>
                <a:cubicBezTo>
                  <a:pt x="41" y="133"/>
                  <a:pt x="38" y="148"/>
                  <a:pt x="47" y="152"/>
                </a:cubicBezTo>
                <a:cubicBezTo>
                  <a:pt x="73" y="162"/>
                  <a:pt x="103" y="158"/>
                  <a:pt x="131" y="161"/>
                </a:cubicBezTo>
                <a:cubicBezTo>
                  <a:pt x="160" y="206"/>
                  <a:pt x="188" y="201"/>
                  <a:pt x="233" y="217"/>
                </a:cubicBezTo>
                <a:cubicBezTo>
                  <a:pt x="239" y="226"/>
                  <a:pt x="247" y="235"/>
                  <a:pt x="251" y="245"/>
                </a:cubicBezTo>
                <a:cubicBezTo>
                  <a:pt x="256" y="257"/>
                  <a:pt x="253" y="272"/>
                  <a:pt x="261" y="282"/>
                </a:cubicBezTo>
                <a:cubicBezTo>
                  <a:pt x="275" y="300"/>
                  <a:pt x="304" y="295"/>
                  <a:pt x="326" y="300"/>
                </a:cubicBezTo>
                <a:cubicBezTo>
                  <a:pt x="338" y="306"/>
                  <a:pt x="352" y="310"/>
                  <a:pt x="363" y="319"/>
                </a:cubicBezTo>
                <a:cubicBezTo>
                  <a:pt x="371" y="326"/>
                  <a:pt x="370" y="345"/>
                  <a:pt x="381" y="347"/>
                </a:cubicBezTo>
                <a:cubicBezTo>
                  <a:pt x="402" y="352"/>
                  <a:pt x="424" y="340"/>
                  <a:pt x="446" y="337"/>
                </a:cubicBezTo>
                <a:cubicBezTo>
                  <a:pt x="466" y="283"/>
                  <a:pt x="441" y="335"/>
                  <a:pt x="484" y="291"/>
                </a:cubicBezTo>
                <a:cubicBezTo>
                  <a:pt x="492" y="283"/>
                  <a:pt x="495" y="272"/>
                  <a:pt x="502" y="263"/>
                </a:cubicBezTo>
                <a:cubicBezTo>
                  <a:pt x="507" y="256"/>
                  <a:pt x="515" y="251"/>
                  <a:pt x="521" y="24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6096000" y="457200"/>
            <a:ext cx="936625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b="1" i="1"/>
              <a:t>κοίλον</a:t>
            </a:r>
            <a:endParaRPr lang="el-GR" b="1"/>
          </a:p>
        </p:txBody>
      </p:sp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467600" y="152400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4114800" y="3581400"/>
            <a:ext cx="1389063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4114800" y="4343400"/>
            <a:ext cx="1389063" cy="27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2000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0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0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5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4" grpId="0" animBg="1"/>
      <p:bldP spid="20485" grpId="0" animBg="1"/>
      <p:bldP spid="20486" grpId="0" animBg="1"/>
      <p:bldP spid="20487" grpId="0" animBg="1"/>
      <p:bldP spid="20488" grpId="0" animBg="1"/>
      <p:bldP spid="20489" grpId="0" animBg="1"/>
      <p:bldP spid="20490" grpId="0" animBg="1"/>
      <p:bldP spid="20491" grpId="0" animBg="1"/>
      <p:bldP spid="20492" grpId="0" animBg="1"/>
      <p:bldP spid="20509" grpId="0" animBg="1"/>
      <p:bldP spid="31" grpId="0" animBg="1"/>
      <p:bldP spid="33" grpId="0" animBg="1"/>
      <p:bldP spid="3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48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282A07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16733</TotalTime>
  <Words>405</Words>
  <Application>Microsoft Office PowerPoint</Application>
  <PresentationFormat>Προβολή στην οθόνη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Κυματομορφή</vt:lpstr>
      <vt:lpstr>Δ΄ Δημοτικού  Γλώσσα  9η ενότητα   Η  παράσταση αρχίζει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Χρήστος Μερεντίτης</cp:lastModifiedBy>
  <cp:revision>516</cp:revision>
  <dcterms:created xsi:type="dcterms:W3CDTF">2015-06-06T08:58:39Z</dcterms:created>
  <dcterms:modified xsi:type="dcterms:W3CDTF">2016-02-02T20:05:49Z</dcterms:modified>
</cp:coreProperties>
</file>