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407" r:id="rId3"/>
    <p:sldId id="456" r:id="rId4"/>
    <p:sldId id="448" r:id="rId5"/>
    <p:sldId id="450" r:id="rId6"/>
    <p:sldId id="457" r:id="rId7"/>
    <p:sldId id="451" r:id="rId8"/>
    <p:sldId id="438" r:id="rId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660"/>
  </p:normalViewPr>
  <p:slideViewPr>
    <p:cSldViewPr>
      <p:cViewPr varScale="1">
        <p:scale>
          <a:sx n="68" d="100"/>
          <a:sy n="68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B29873FB-3147-4125-AE57-B1AD6EA9B1E0}" type="datetimeFigureOut">
              <a:rPr lang="el-GR"/>
              <a:pPr>
                <a:defRPr/>
              </a:pPr>
              <a:t>9/10/2015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1473FFB2-E141-463F-A232-01038CDB75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6AC08-6936-4B3F-95CA-5C1626774290}" type="datetime1">
              <a:rPr lang="el-GR"/>
              <a:pPr>
                <a:defRPr/>
              </a:pPr>
              <a:t>9/10/2015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5501D-62A4-4EBB-B657-4BF63B9A0A4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19ADD-75C1-41A6-A0C8-8B724E59E54A}" type="datetime1">
              <a:rPr lang="el-GR"/>
              <a:pPr>
                <a:defRPr/>
              </a:pPr>
              <a:t>9/10/2015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DFD03-B5FF-410E-B182-6755730CAAE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97BEE-30AE-4E1B-BB7E-94FF0654AE6E}" type="datetime1">
              <a:rPr lang="el-GR"/>
              <a:pPr>
                <a:defRPr/>
              </a:pPr>
              <a:t>9/10/2015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B3E76-612C-4A7E-B662-9CF39DDC5A1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2C1AF-5313-4516-8C98-FF8960138402}" type="datetime1">
              <a:rPr lang="el-GR"/>
              <a:pPr>
                <a:defRPr/>
              </a:pPr>
              <a:t>9/10/2015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7B2A4-7DA8-4852-ABE0-9CD92BA00DC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86C3-2B93-4FDB-9530-288F62FA1112}" type="datetime1">
              <a:rPr lang="el-GR"/>
              <a:pPr>
                <a:defRPr/>
              </a:pPr>
              <a:t>9/10/2015</a:t>
            </a:fld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60766-2200-412C-A711-568B83883B5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3B596-084A-43A0-B2B1-1DC96FB98204}" type="datetime1">
              <a:rPr lang="el-GR"/>
              <a:pPr>
                <a:defRPr/>
              </a:pPr>
              <a:t>9/10/2015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0C600-62FD-47A5-A628-584EC4F885B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365CA-B6C9-4AD6-86B2-019A266AC99C}" type="datetime1">
              <a:rPr lang="el-GR"/>
              <a:pPr>
                <a:defRPr/>
              </a:pPr>
              <a:t>9/10/2015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8AEF9-E4CC-4A30-9EE7-B1B5251CC9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BCD80-B3AB-494F-BFFA-165283054C0A}" type="datetime1">
              <a:rPr lang="el-GR"/>
              <a:pPr>
                <a:defRPr/>
              </a:pPr>
              <a:t>9/10/2015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F47EE-1305-45D7-97C6-4E0BCB6BC85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82BD7-8761-421F-82FC-7C27C1798F0D}" type="datetime1">
              <a:rPr lang="el-GR"/>
              <a:pPr>
                <a:defRPr/>
              </a:pPr>
              <a:t>9/10/2015</a:t>
            </a:fld>
            <a:endParaRPr lang="el-GR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03F4E-F144-4F0C-A4D0-BB60CCE1186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7C7A1-B2D3-48C6-9AF5-71319B7F72D5}" type="datetime1">
              <a:rPr lang="el-GR"/>
              <a:pPr>
                <a:defRPr/>
              </a:pPr>
              <a:t>9/10/2015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71293-EEF4-418C-A3E6-72A0A377F53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60DEC-D179-4F78-A360-4B301932C0DD}" type="datetime1">
              <a:rPr lang="el-GR"/>
              <a:pPr>
                <a:defRPr/>
              </a:pPr>
              <a:t>9/10/2015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50251-1354-4AB0-90E1-F37ECD21CE1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DC3750E5-702A-42AE-BE22-2E1CFA16CACC}" type="datetime1">
              <a:rPr lang="el-GR"/>
              <a:pPr>
                <a:defRPr/>
              </a:pPr>
              <a:t>9/10/2015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37D3A7FA-2B90-459A-9191-4ED71AFE8BC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43" r:id="rId2"/>
    <p:sldLayoutId id="2147484149" r:id="rId3"/>
    <p:sldLayoutId id="2147484144" r:id="rId4"/>
    <p:sldLayoutId id="2147484145" r:id="rId5"/>
    <p:sldLayoutId id="2147484146" r:id="rId6"/>
    <p:sldLayoutId id="2147484150" r:id="rId7"/>
    <p:sldLayoutId id="2147484151" r:id="rId8"/>
    <p:sldLayoutId id="2147484152" r:id="rId9"/>
    <p:sldLayoutId id="2147484147" r:id="rId10"/>
    <p:sldLayoutId id="214748415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google.gr/url?sa=i&amp;rct=j&amp;q=&amp;esrc=s&amp;source=images&amp;cd=&amp;cad=rja&amp;uact=8&amp;ved=&amp;url=http://www.playbuzz.com/felixstablum10/the-definitive-political-orientation-test&amp;bvm=bv.104317490,d.bGg&amp;psig=AFQjCNE7JGwULJlpGMDQSlMlv7sVd9Yt9Q&amp;ust=144381183737363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gr/url?sa=i&amp;rct=j&amp;q=&amp;esrc=s&amp;source=images&amp;cd=&amp;cad=rja&amp;uact=8&amp;ved=0CAcQjRxqFQoTCLnZwp-uqcgCFQYKLAodGC8PKw&amp;url=http://tododeporte.info/content/y-el-tata-va&amp;bvm=bv.104317490,d.bGg&amp;psig=AFQjCNFNmtBJ5qD71RFW-WRtyHvz3J0zgA&amp;ust=144406679168607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gr/url?sa=i&amp;rct=j&amp;q=&amp;esrc=s&amp;source=images&amp;cd=&amp;cad=rja&amp;uact=8&amp;ved=0CAcQjRxqFQoTCLnZwp-uqcgCFQYKLAodGC8PKw&amp;url=http://tododeporte.info/content/y-el-tata-va&amp;bvm=bv.104317490,d.bGg&amp;psig=AFQjCNFNmtBJ5qD71RFW-WRtyHvz3J0zgA&amp;ust=144406679168607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google.gr/url?sa=i&amp;rct=j&amp;q=&amp;esrc=s&amp;source=images&amp;cd=&amp;cad=rja&amp;uact=8&amp;ved=0CAcQjRxqFQoTCPPY5bz6ocgCFYvsFAod2_UGNg&amp;url=http://klc.lk/event/tv-presentation-course-june-batch-2015&amp;psig=AFQjCNFQMqGt5DEHqfitHXoNCnpSN_2MLQ&amp;ust=144381233707063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Τίτλος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7795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i="1" dirty="0" smtClean="0">
                <a:ea typeface="ＭＳ Ｐゴシック" charset="-128"/>
              </a:rPr>
              <a:t>Γ΄ Δημοτικού  Γλώσσα </a:t>
            </a:r>
            <a:br>
              <a:rPr lang="el-GR" b="1" i="1" dirty="0" smtClean="0">
                <a:ea typeface="ＭＳ Ｐゴシック" charset="-128"/>
              </a:rPr>
            </a:br>
            <a:r>
              <a:rPr lang="el-GR" b="1" i="1" dirty="0" smtClean="0">
                <a:ea typeface="ＭＳ Ｐゴシック" charset="-128"/>
              </a:rPr>
              <a:t>2</a:t>
            </a:r>
            <a:r>
              <a:rPr lang="el-GR" b="1" i="1" baseline="30000" dirty="0" smtClean="0">
                <a:ea typeface="ＭＳ Ｐゴシック" charset="-128"/>
              </a:rPr>
              <a:t>η</a:t>
            </a:r>
            <a:r>
              <a:rPr lang="el-GR" b="1" i="1" dirty="0" smtClean="0">
                <a:ea typeface="ＭＳ Ｐゴシック" charset="-128"/>
              </a:rPr>
              <a:t> ενότητα – </a:t>
            </a:r>
            <a:r>
              <a:rPr lang="en-US" b="1" i="1" dirty="0" smtClean="0">
                <a:ea typeface="ＭＳ Ｐゴシック" charset="-128"/>
              </a:rPr>
              <a:t>2</a:t>
            </a:r>
            <a:r>
              <a:rPr lang="el-GR" b="1" i="1" baseline="30000" dirty="0" smtClean="0">
                <a:ea typeface="ＭＳ Ｐゴシック" charset="-128"/>
              </a:rPr>
              <a:t>η</a:t>
            </a:r>
            <a:r>
              <a:rPr lang="el-GR" b="1" i="1" dirty="0" smtClean="0">
                <a:ea typeface="ＭＳ Ｐゴシック" charset="-128"/>
              </a:rPr>
              <a:t> </a:t>
            </a:r>
            <a:r>
              <a:rPr lang="el-GR" b="1" i="1" dirty="0" smtClean="0">
                <a:ea typeface="ＭＳ Ｐゴシック" charset="-128"/>
              </a:rPr>
              <a:t>υποενότητα 	</a:t>
            </a:r>
            <a:br>
              <a:rPr lang="el-GR" b="1" i="1" dirty="0" smtClean="0">
                <a:ea typeface="ＭＳ Ｐゴシック" charset="-128"/>
              </a:rPr>
            </a:br>
            <a:r>
              <a:rPr lang="el-GR" b="1" i="1" dirty="0" smtClean="0">
                <a:ea typeface="ＭＳ Ｐゴシック" charset="-128"/>
              </a:rPr>
              <a:t>Στο σπίτι και στη γειτονιά</a:t>
            </a:r>
            <a:endParaRPr lang="el-GR" dirty="0" smtClean="0">
              <a:ea typeface="ＭＳ Ｐゴシック" charset="-128"/>
            </a:endParaRPr>
          </a:p>
        </p:txBody>
      </p:sp>
      <p:sp>
        <p:nvSpPr>
          <p:cNvPr id="8195" name="Υπότιτλος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473200"/>
          </a:xfrm>
        </p:spPr>
        <p:txBody>
          <a:bodyPr/>
          <a:lstStyle/>
          <a:p>
            <a:pPr algn="l" eaLnBrk="1" hangingPunct="1"/>
            <a:r>
              <a:rPr lang="el-GR" sz="2800" b="1" i="1" smtClean="0">
                <a:solidFill>
                  <a:schemeClr val="bg1"/>
                </a:solidFill>
                <a:ea typeface="ＭＳ Ｐゴシック" pitchFamily="34" charset="-128"/>
              </a:rPr>
              <a:t>Όνομα δασκάλου</a:t>
            </a:r>
          </a:p>
          <a:p>
            <a:pPr algn="l" eaLnBrk="1" hangingPunct="1"/>
            <a:r>
              <a:rPr lang="el-GR" sz="2800" b="1" i="1" smtClean="0">
                <a:solidFill>
                  <a:schemeClr val="bg1"/>
                </a:solidFill>
                <a:ea typeface="ＭＳ Ｐゴシック" pitchFamily="34" charset="-128"/>
              </a:rPr>
              <a:t>Σχολείο</a:t>
            </a: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20000" y="4419600"/>
            <a:ext cx="1203325" cy="123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3F3697-D02B-425C-993A-95FB48A266F4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2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0" y="2362200"/>
            <a:ext cx="8686800" cy="3970318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Στην δεύτερη ενότητα </a:t>
            </a: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ειδικότερα στη δεύτερη υποενότητα του </a:t>
            </a: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μαθήματος της Γλώσσας </a:t>
            </a:r>
          </a:p>
          <a:p>
            <a:pPr algn="ctr"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 Γ΄ Δημοτικού </a:t>
            </a: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διαβάσαμε ένα πολύ ενδιαφέρον κείμενο της Έλλης Αλεξίου και είδαμε μια σειρά από σημαντικά γραμματικά φαινόμενα. </a:t>
            </a:r>
          </a:p>
          <a:p>
            <a:pPr algn="ctr"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ελάτε να κάνουμε μια επανάληψη.</a:t>
            </a:r>
          </a:p>
          <a:p>
            <a:pPr algn="ctr" eaLnBrk="1" hangingPunct="1">
              <a:defRPr/>
            </a:pPr>
            <a:endParaRPr lang="el-G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Ας ξεκινήσουμε με τις παράγωγες </a:t>
            </a:r>
          </a:p>
          <a:p>
            <a:pPr algn="ctr"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λέξεις του ρήματος </a:t>
            </a:r>
            <a:r>
              <a:rPr lang="el-G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δέχομαι</a:t>
            </a: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3F3697-D02B-425C-993A-95FB48A266F4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3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685800" y="304800"/>
            <a:ext cx="7696200" cy="144655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Παιδιά, θα σας πω ένα μυστικό, αλλά μην το πείτε πουθενά! Μαθαίνοντας μία μόνο λέξη μπορούμε να μάθουμε πολλές άλλες </a:t>
            </a:r>
          </a:p>
          <a:p>
            <a:pPr algn="ctr" eaLnBrk="1" hangingPunct="1">
              <a:defRPr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που βγαίνουν από αυτό! Ελάτε, λοιπόν, να δούμε </a:t>
            </a:r>
          </a:p>
          <a:p>
            <a:pPr algn="ctr" eaLnBrk="1" hangingPunct="1">
              <a:defRPr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τις σύνθετες και τις παράγωγες του ρήματος </a:t>
            </a:r>
            <a:r>
              <a:rPr lang="el-GR" sz="2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δέχομαι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3400" y="1981200"/>
            <a:ext cx="7848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87A9A5-A496-404B-B974-576AEBB8B2E0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4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1676400" y="457200"/>
            <a:ext cx="7162800" cy="1200150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Συμπληρώστε στις επόμενες προτάσεις </a:t>
            </a:r>
          </a:p>
          <a:p>
            <a:pPr algn="ctr" eaLnBrk="1" hangingPunct="1">
              <a:defRPr/>
            </a:pP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 την παράγωγη λέξη του ρήματος </a:t>
            </a: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δέχομαι. </a:t>
            </a: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ορισμένες από αυτές υπάρχει και μια μικρή ... βοήθεια. </a:t>
            </a:r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304800" y="2057400"/>
            <a:ext cx="8610600" cy="8617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500" dirty="0"/>
              <a:t>   (1)  </a:t>
            </a:r>
            <a:r>
              <a:rPr lang="el-GR" sz="2500" dirty="0" smtClean="0"/>
              <a:t>Πολύ ______________ (α + καταδέχομαι) έχεις γίνει τώρα τελευταία.  Έχουμε μία εβδομάδα να σε δούμε.</a:t>
            </a:r>
            <a:endParaRPr lang="el-GR" sz="2400" dirty="0"/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1905000" y="2057400"/>
            <a:ext cx="2286000" cy="477054"/>
          </a:xfrm>
          <a:prstGeom prst="rect">
            <a:avLst/>
          </a:prstGeom>
          <a:solidFill>
            <a:schemeClr val="bg1"/>
          </a:solidFill>
          <a:ln w="15875"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ακατάδεκτος</a:t>
            </a:r>
            <a:endParaRPr lang="el-GR" sz="25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6" name="TextBox 4"/>
          <p:cNvSpPr txBox="1">
            <a:spLocks noChangeArrowheads="1"/>
          </p:cNvSpPr>
          <p:nvPr/>
        </p:nvSpPr>
        <p:spPr bwMode="auto">
          <a:xfrm>
            <a:off x="304800" y="3200400"/>
            <a:ext cx="8610600" cy="124649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500" dirty="0"/>
              <a:t>   (2)  </a:t>
            </a:r>
            <a:r>
              <a:rPr lang="el-GR" sz="2500" dirty="0" smtClean="0"/>
              <a:t>Το ξέρω ότι είναι δύσκολο να το ___________, (από + δέχομαι) αλλά πρέπει. Η ομαδάρα μας είναι πολύ καλύτερη από τη δικιά σου! </a:t>
            </a:r>
            <a:endParaRPr lang="el-GR" sz="2400" dirty="0"/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5943600" y="3200400"/>
            <a:ext cx="1905000" cy="477054"/>
          </a:xfrm>
          <a:prstGeom prst="rect">
            <a:avLst/>
          </a:prstGeom>
          <a:solidFill>
            <a:schemeClr val="bg1"/>
          </a:solidFill>
          <a:ln w="15875"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el-GR" sz="2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ποδεχτείς,</a:t>
            </a:r>
            <a:endParaRPr lang="el-GR" sz="25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8" name="TextBox 4"/>
          <p:cNvSpPr txBox="1">
            <a:spLocks noChangeArrowheads="1"/>
          </p:cNvSpPr>
          <p:nvPr/>
        </p:nvSpPr>
        <p:spPr bwMode="auto">
          <a:xfrm>
            <a:off x="533400" y="4495800"/>
            <a:ext cx="8610600" cy="8617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500" dirty="0"/>
              <a:t>   (3) </a:t>
            </a:r>
            <a:r>
              <a:rPr lang="el-GR" sz="2500" dirty="0" smtClean="0"/>
              <a:t>Μίλησε με προσβλητικό και ____________ (α + παραδέχομαι) τρόπο στον υπάλληλο της υπηρεσίας. </a:t>
            </a:r>
            <a:r>
              <a:rPr lang="el-GR" sz="2500" dirty="0"/>
              <a:t>		 </a:t>
            </a:r>
            <a:endParaRPr lang="el-GR" sz="2400" dirty="0"/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6019800" y="4495800"/>
            <a:ext cx="2133600" cy="477054"/>
          </a:xfrm>
          <a:prstGeom prst="rect">
            <a:avLst/>
          </a:prstGeom>
          <a:solidFill>
            <a:schemeClr val="bg1"/>
          </a:solidFill>
          <a:ln w="15875"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απαράδεκτο</a:t>
            </a:r>
            <a:endParaRPr lang="el-GR" sz="25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0" name="TextBox 4"/>
          <p:cNvSpPr txBox="1">
            <a:spLocks noChangeArrowheads="1"/>
          </p:cNvSpPr>
          <p:nvPr/>
        </p:nvSpPr>
        <p:spPr bwMode="auto">
          <a:xfrm>
            <a:off x="304800" y="5638800"/>
            <a:ext cx="8610600" cy="8617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500" dirty="0"/>
              <a:t>   (4)  </a:t>
            </a:r>
            <a:r>
              <a:rPr lang="el-GR" sz="2500" dirty="0" smtClean="0"/>
              <a:t>    Δεν είναι σίγουρο ότι θα βρέξει, αλλά είναι ένα ___________. </a:t>
            </a:r>
            <a:endParaRPr lang="el-GR" sz="2400" dirty="0"/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381000" y="6019800"/>
            <a:ext cx="2133600" cy="477838"/>
          </a:xfrm>
          <a:prstGeom prst="rect">
            <a:avLst/>
          </a:prstGeom>
          <a:solidFill>
            <a:schemeClr val="bg1"/>
          </a:solidFill>
          <a:ln w="15875"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sz="2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νδεχόμενο.</a:t>
            </a:r>
            <a:endParaRPr lang="el-GR" sz="25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52" name="Picture 9" descr="https://encrypted-tbn0.gstatic.com/images?q=tbn:ANd9GcSji1527IwrM6q9_q1z-aeDsn0XcOuKgj6MUJRiSCfUCKESWFjZ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" y="457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10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8EE4C3-E9F2-4BD6-86CD-2170DBB87B7E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5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362200" y="457200"/>
            <a:ext cx="4876800" cy="1200329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(α)  Διαβάστε το επόμενο ανέκδοτο </a:t>
            </a:r>
          </a:p>
          <a:p>
            <a:pPr algn="ctr" eaLnBrk="1" hangingPunct="1">
              <a:defRPr/>
            </a:pP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συμπληρώστε στο τετράδιό σας </a:t>
            </a:r>
          </a:p>
          <a:p>
            <a:pPr algn="ctr" eaLnBrk="1" hangingPunct="1">
              <a:defRPr/>
            </a:pP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 ρήματα με τις καταλήξεις τους.  </a:t>
            </a:r>
            <a:endParaRPr lang="el-G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304800" y="1905000"/>
            <a:ext cx="8382000" cy="31085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l-GR" sz="2800" dirty="0" smtClean="0"/>
              <a:t>	Ένας τροχονόμος </a:t>
            </a:r>
            <a:r>
              <a:rPr lang="el-GR" sz="2800" dirty="0" err="1" smtClean="0"/>
              <a:t>βλέπ</a:t>
            </a:r>
            <a:r>
              <a:rPr lang="el-GR" sz="2800" dirty="0" smtClean="0"/>
              <a:t>__ έναν οδηγό που </a:t>
            </a:r>
            <a:r>
              <a:rPr lang="el-GR" sz="2800" dirty="0" err="1" smtClean="0"/>
              <a:t>πηγαίν</a:t>
            </a:r>
            <a:r>
              <a:rPr lang="el-GR" sz="2800" dirty="0" smtClean="0"/>
              <a:t>__ στο αντίθετο ρεύμα κυκλοφορίας και στον σταματάει. </a:t>
            </a:r>
          </a:p>
          <a:p>
            <a:pPr algn="just" eaLnBrk="0" hangingPunct="0"/>
            <a:r>
              <a:rPr lang="el-GR" sz="2800" dirty="0" smtClean="0"/>
              <a:t>	- «Πού </a:t>
            </a:r>
            <a:r>
              <a:rPr lang="el-GR" sz="2800" dirty="0" err="1" smtClean="0"/>
              <a:t>πηγαίν</a:t>
            </a:r>
            <a:r>
              <a:rPr lang="el-GR" sz="2800" dirty="0" smtClean="0"/>
              <a:t>____, κύριε;» τον </a:t>
            </a:r>
            <a:r>
              <a:rPr lang="el-GR" sz="2800" dirty="0" err="1" smtClean="0"/>
              <a:t>ρωτ</a:t>
            </a:r>
            <a:r>
              <a:rPr lang="el-GR" sz="2800" dirty="0" smtClean="0"/>
              <a:t>___.   </a:t>
            </a:r>
          </a:p>
          <a:p>
            <a:pPr algn="just" eaLnBrk="0" hangingPunct="0"/>
            <a:r>
              <a:rPr lang="el-GR" sz="2800" dirty="0"/>
              <a:t>	</a:t>
            </a:r>
            <a:r>
              <a:rPr lang="el-GR" sz="2800" dirty="0" smtClean="0"/>
              <a:t>- «Δεν θυμάμαι, αλλά όπου και αν πήγαινα, φαίνεται πως άργησα, γιατί όλοι </a:t>
            </a:r>
            <a:r>
              <a:rPr lang="el-GR" sz="2800" dirty="0" err="1" smtClean="0"/>
              <a:t>επιστρέφ</a:t>
            </a:r>
            <a:r>
              <a:rPr lang="el-GR" sz="2800" dirty="0" smtClean="0"/>
              <a:t>___   πίσω» απατά ο οδηγός</a:t>
            </a:r>
            <a:endParaRPr lang="el-GR" sz="2800" dirty="0"/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5029200" y="1905000"/>
            <a:ext cx="457200" cy="523220"/>
          </a:xfrm>
          <a:prstGeom prst="rect">
            <a:avLst/>
          </a:prstGeom>
          <a:solidFill>
            <a:schemeClr val="bg1"/>
          </a:solidFill>
          <a:ln w="15875"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</a:t>
            </a:r>
            <a:endParaRPr lang="el-GR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297" name="Picture 2" descr="http://us.cdn3.123rf.com/168nwm/darakchi/darakchi1304/darakchi130400029/18939225-numero-2-arial-tipo-de-letra-en-un-boton-azul-vidrioso-aislado-sobre-fondo-blanc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4800" y="3810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371600" y="2286000"/>
            <a:ext cx="457200" cy="523220"/>
          </a:xfrm>
          <a:prstGeom prst="rect">
            <a:avLst/>
          </a:prstGeom>
          <a:solidFill>
            <a:schemeClr val="bg1"/>
          </a:solidFill>
          <a:ln w="15875"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</a:t>
            </a:r>
            <a:endParaRPr lang="el-GR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3352800" y="3124200"/>
            <a:ext cx="762000" cy="523220"/>
          </a:xfrm>
          <a:prstGeom prst="rect">
            <a:avLst/>
          </a:prstGeom>
          <a:solidFill>
            <a:schemeClr val="bg1"/>
          </a:solidFill>
          <a:ln w="15875"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τε,</a:t>
            </a:r>
            <a:endParaRPr lang="el-GR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6477000" y="3200400"/>
            <a:ext cx="762000" cy="523220"/>
          </a:xfrm>
          <a:prstGeom prst="rect">
            <a:avLst/>
          </a:prstGeom>
          <a:solidFill>
            <a:schemeClr val="bg1"/>
          </a:solidFill>
          <a:ln w="15875"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ά</a:t>
            </a:r>
            <a:r>
              <a:rPr lang="el-GR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l-GR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6781800" y="4038600"/>
            <a:ext cx="762000" cy="523220"/>
          </a:xfrm>
          <a:prstGeom prst="rect">
            <a:avLst/>
          </a:prstGeom>
          <a:solidFill>
            <a:schemeClr val="bg1"/>
          </a:solidFill>
          <a:ln w="15875"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ουν</a:t>
            </a:r>
            <a:endParaRPr lang="el-GR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40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40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0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  <p:bldP spid="12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8EE4C3-E9F2-4BD6-86CD-2170DBB87B7E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6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362200" y="457200"/>
            <a:ext cx="4876800" cy="1200329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(β)  Διαβάστε το επόμενο κείμενο</a:t>
            </a:r>
          </a:p>
          <a:p>
            <a:pPr algn="ctr" eaLnBrk="1" hangingPunct="1">
              <a:defRPr/>
            </a:pP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συμπληρώστε στο τετράδιό σας </a:t>
            </a:r>
          </a:p>
          <a:p>
            <a:pPr algn="ctr" eaLnBrk="1" hangingPunct="1">
              <a:defRPr/>
            </a:pP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 ρήματα με τις καταλήξεις τους.  </a:t>
            </a:r>
            <a:endParaRPr lang="el-G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304800" y="1905000"/>
            <a:ext cx="8382000" cy="46782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l-GR" sz="2800" dirty="0" smtClean="0"/>
              <a:t>	</a:t>
            </a:r>
            <a:r>
              <a:rPr lang="el-GR" sz="2800" b="1" i="1" dirty="0" smtClean="0"/>
              <a:t>θεατρική παράσταση</a:t>
            </a:r>
          </a:p>
          <a:p>
            <a:pPr algn="just" eaLnBrk="0" hangingPunct="0"/>
            <a:r>
              <a:rPr lang="el-GR" sz="2800" dirty="0"/>
              <a:t>	</a:t>
            </a:r>
            <a:r>
              <a:rPr lang="el-GR" sz="2800" dirty="0" smtClean="0"/>
              <a:t>Ένας αυλητής με παρδαλά ρούχα </a:t>
            </a:r>
            <a:r>
              <a:rPr lang="el-GR" sz="2800" dirty="0" err="1" smtClean="0"/>
              <a:t>μαγεύ</a:t>
            </a:r>
            <a:r>
              <a:rPr lang="el-GR" sz="2800" dirty="0" smtClean="0"/>
              <a:t>___ τα παιδιά και τα ποντίκια της πολιτείας Χάμελιν στην Κάτω Σαξωνία. Παίζοντάς τους μια άγνωστη μελωδία στον αυλό του, τα ποντίκια </a:t>
            </a:r>
            <a:r>
              <a:rPr lang="el-GR" sz="2800" dirty="0" err="1" smtClean="0"/>
              <a:t>παρασύρ</a:t>
            </a:r>
            <a:r>
              <a:rPr lang="el-GR" sz="2800" dirty="0" smtClean="0"/>
              <a:t>____    έξω από τα όρια της πόλης. «Το μυστήριο της πολιτείας Χάμελιν» είναι το θεατρικό που </a:t>
            </a:r>
            <a:r>
              <a:rPr lang="el-GR" sz="2800" dirty="0" err="1" smtClean="0"/>
              <a:t>παίζετ</a:t>
            </a:r>
            <a:r>
              <a:rPr lang="el-GR" sz="2800" dirty="0" smtClean="0"/>
              <a:t>____ σε σκηνοθεσία Θωμά Μοσχοπούλου στο θέατρο Πόρτα. </a:t>
            </a:r>
            <a:r>
              <a:rPr lang="el-GR" sz="2800" dirty="0" err="1" smtClean="0"/>
              <a:t>Συμμετέχ</a:t>
            </a:r>
            <a:r>
              <a:rPr lang="el-GR" sz="2800" dirty="0" smtClean="0"/>
              <a:t>____  πολλοί νέοι και ταλαντούχοι ηθοποιοί </a:t>
            </a:r>
            <a:endParaRPr lang="el-GR" sz="2800" dirty="0"/>
          </a:p>
          <a:p>
            <a:pPr algn="just" eaLnBrk="0" hangingPunct="0"/>
            <a:endParaRPr lang="el-GR" sz="2800" dirty="0" smtClean="0"/>
          </a:p>
          <a:p>
            <a:pPr algn="just" eaLnBrk="0" hangingPunct="0"/>
            <a:r>
              <a:rPr lang="el-GR" dirty="0"/>
              <a:t> </a:t>
            </a:r>
            <a:r>
              <a:rPr lang="el-GR" dirty="0" smtClean="0"/>
              <a:t> 		</a:t>
            </a:r>
            <a:r>
              <a:rPr lang="el-GR" dirty="0"/>
              <a:t>	</a:t>
            </a:r>
            <a:r>
              <a:rPr lang="el-GR" dirty="0" smtClean="0"/>
              <a:t>(από το περιοδικό Ερευνητές, διασκευή, 16 Μαΐου 2015)</a:t>
            </a:r>
            <a:endParaRPr lang="el-GR" dirty="0"/>
          </a:p>
        </p:txBody>
      </p:sp>
      <p:pic>
        <p:nvPicPr>
          <p:cNvPr id="12297" name="Picture 2" descr="http://us.cdn3.123rf.com/168nwm/darakchi/darakchi1304/darakchi130400029/18939225-numero-2-arial-tipo-de-letra-en-un-boton-azul-vidrioso-aislado-sobre-fondo-blanc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4800" y="3810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7543800" y="2286000"/>
            <a:ext cx="609600" cy="523220"/>
          </a:xfrm>
          <a:prstGeom prst="rect">
            <a:avLst/>
          </a:prstGeom>
          <a:solidFill>
            <a:schemeClr val="bg1"/>
          </a:solidFill>
          <a:ln w="15875"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</a:t>
            </a:r>
            <a:endParaRPr lang="el-GR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5029200" y="3581400"/>
            <a:ext cx="1066800" cy="523220"/>
          </a:xfrm>
          <a:prstGeom prst="rect">
            <a:avLst/>
          </a:prstGeom>
          <a:solidFill>
            <a:schemeClr val="bg1"/>
          </a:solidFill>
          <a:ln w="15875"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ονται</a:t>
            </a:r>
            <a:endParaRPr lang="el-GR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4191000" y="4419600"/>
            <a:ext cx="838200" cy="523220"/>
          </a:xfrm>
          <a:prstGeom prst="rect">
            <a:avLst/>
          </a:prstGeom>
          <a:solidFill>
            <a:schemeClr val="bg1"/>
          </a:solidFill>
          <a:ln w="15875"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εται</a:t>
            </a:r>
            <a:endParaRPr lang="el-GR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7848600" y="4876800"/>
            <a:ext cx="762000" cy="523220"/>
          </a:xfrm>
          <a:prstGeom prst="rect">
            <a:avLst/>
          </a:prstGeom>
          <a:solidFill>
            <a:schemeClr val="bg1"/>
          </a:solidFill>
          <a:ln w="15875"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ουν</a:t>
            </a:r>
            <a:endParaRPr lang="el-GR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7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C9A0277-AD2D-4F13-9E50-5DB4B03379F8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7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1676400" y="304800"/>
            <a:ext cx="6934200" cy="1200329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Διαβάστε τις επόμενες προτάσεις και βρείτε τα υποκείμενα και τα αντικείμενα των ρημάτων. </a:t>
            </a:r>
          </a:p>
          <a:p>
            <a:pPr algn="ctr" eaLnBrk="1" hangingPunct="1">
              <a:defRPr/>
            </a:pP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κείμενο μιλάει για ένα εργαστήριο Φυσικής. </a:t>
            </a:r>
            <a:endParaRPr lang="el-G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1066800" y="1600200"/>
            <a:ext cx="7315200" cy="477054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l-GR" sz="2500" dirty="0"/>
              <a:t>  </a:t>
            </a:r>
            <a:r>
              <a:rPr lang="el-GR" sz="2500" dirty="0" smtClean="0"/>
              <a:t>(1) Τα παιδιά θα γνωρίσουν τον κόσμο της επιστήμης. </a:t>
            </a:r>
            <a:endParaRPr lang="el-GR" sz="2400" dirty="0"/>
          </a:p>
        </p:txBody>
      </p:sp>
      <p:pic>
        <p:nvPicPr>
          <p:cNvPr id="13318" name="Picture 6" descr="http://klc.lk/wp-content/uploads/2015/03/3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4800" y="228600"/>
            <a:ext cx="124301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533400" y="2209800"/>
            <a:ext cx="8382000" cy="477054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l-GR" sz="2500" b="1" i="1" dirty="0" smtClean="0">
                <a:solidFill>
                  <a:srgbClr val="FF0000"/>
                </a:solidFill>
              </a:rPr>
              <a:t>απάντηση</a:t>
            </a:r>
            <a:r>
              <a:rPr lang="el-GR" sz="2500" dirty="0" smtClean="0"/>
              <a:t>   	</a:t>
            </a:r>
            <a:r>
              <a:rPr lang="el-GR" sz="2500" b="1" i="1" u="sng" dirty="0" smtClean="0"/>
              <a:t>υποκείμενο</a:t>
            </a:r>
            <a:r>
              <a:rPr lang="el-GR" sz="2500" dirty="0" smtClean="0"/>
              <a:t>: Τα παιδιά,  </a:t>
            </a:r>
            <a:r>
              <a:rPr lang="el-GR" sz="2500" b="1" i="1" u="sng" dirty="0" smtClean="0"/>
              <a:t>αντικείμενο</a:t>
            </a:r>
            <a:r>
              <a:rPr lang="el-GR" sz="2500" dirty="0" smtClean="0"/>
              <a:t>: τον κόσμο</a:t>
            </a:r>
            <a:endParaRPr lang="el-GR" sz="2400" dirty="0"/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228600" y="3048000"/>
            <a:ext cx="8610600" cy="861774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l-GR" sz="2500" dirty="0"/>
              <a:t>  </a:t>
            </a:r>
            <a:r>
              <a:rPr lang="el-GR" sz="2500" dirty="0" smtClean="0"/>
              <a:t>(2) Οι «</a:t>
            </a:r>
            <a:r>
              <a:rPr lang="el-GR" sz="2500" i="1" dirty="0" smtClean="0"/>
              <a:t>εξερευνητές</a:t>
            </a:r>
            <a:r>
              <a:rPr lang="el-GR" sz="2500" dirty="0" smtClean="0"/>
              <a:t>» μας θα ερευνήσουν τη φύση και τους νόμους της!  </a:t>
            </a:r>
            <a:endParaRPr lang="el-GR" sz="2400" dirty="0"/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1524000" y="4114800"/>
            <a:ext cx="5791200" cy="861774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l-GR" sz="2500" b="1" i="1" dirty="0" smtClean="0">
                <a:solidFill>
                  <a:srgbClr val="FF0000"/>
                </a:solidFill>
              </a:rPr>
              <a:t>απάντηση</a:t>
            </a:r>
            <a:r>
              <a:rPr lang="el-GR" sz="2500" dirty="0" smtClean="0"/>
              <a:t>   </a:t>
            </a:r>
            <a:r>
              <a:rPr lang="el-GR" sz="2500" b="1" i="1" u="sng" dirty="0" smtClean="0"/>
              <a:t>υποκείμενο</a:t>
            </a:r>
            <a:r>
              <a:rPr lang="el-GR" sz="2500" dirty="0" smtClean="0"/>
              <a:t>: Οι εξερευνητές</a:t>
            </a:r>
          </a:p>
          <a:p>
            <a:pPr algn="ctr" eaLnBrk="0" hangingPunct="0"/>
            <a:r>
              <a:rPr lang="el-GR" sz="2500" b="1" i="1" u="sng" dirty="0" smtClean="0"/>
              <a:t>αντικείμενο</a:t>
            </a:r>
            <a:r>
              <a:rPr lang="el-GR" sz="2500" dirty="0" smtClean="0"/>
              <a:t>: τη φύση &amp; τους νόμους</a:t>
            </a:r>
            <a:endParaRPr lang="el-GR" sz="2400" dirty="0"/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381000" y="5181600"/>
            <a:ext cx="8534400" cy="477054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l-GR" sz="2500" dirty="0"/>
              <a:t>  </a:t>
            </a:r>
            <a:r>
              <a:rPr lang="el-GR" sz="2500" dirty="0" smtClean="0"/>
              <a:t>(3) Οι μαθητές θα κάνουν πολλά πειράματα!  </a:t>
            </a:r>
            <a:endParaRPr lang="el-GR" sz="2400" dirty="0"/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381000" y="5791200"/>
            <a:ext cx="8534400" cy="477054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l-GR" sz="2500" b="1" i="1" dirty="0" smtClean="0">
                <a:solidFill>
                  <a:srgbClr val="FF0000"/>
                </a:solidFill>
              </a:rPr>
              <a:t>απάντηση</a:t>
            </a:r>
            <a:r>
              <a:rPr lang="el-GR" sz="2500" dirty="0" smtClean="0"/>
              <a:t>   	</a:t>
            </a:r>
            <a:r>
              <a:rPr lang="el-GR" sz="2500" b="1" i="1" u="sng" dirty="0" smtClean="0"/>
              <a:t>υποκείμενο</a:t>
            </a:r>
            <a:r>
              <a:rPr lang="el-GR" sz="2500" dirty="0" smtClean="0"/>
              <a:t>: Οι μαθητές,  </a:t>
            </a:r>
            <a:r>
              <a:rPr lang="el-GR" sz="2500" b="1" i="1" u="sng" dirty="0" smtClean="0"/>
              <a:t>αντικείμενο</a:t>
            </a:r>
            <a:r>
              <a:rPr lang="el-GR" sz="2500" dirty="0" smtClean="0"/>
              <a:t>: πειράματα</a:t>
            </a:r>
            <a:endParaRPr lang="el-GR" sz="2400" dirty="0"/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40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40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AC903C-62A4-409D-9238-4D4FF104FAFB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8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5" descr="F:\Teacherland.gr\φωτογραφίες\congratulations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19200" y="3048000"/>
            <a:ext cx="66770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 decel="100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Προσαρμοσμένο 48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282A07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16250</TotalTime>
  <Words>352</Words>
  <Application>Microsoft Office PowerPoint</Application>
  <PresentationFormat>Προβολή στην οθόνη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4" baseType="lpstr">
      <vt:lpstr>Calibri</vt:lpstr>
      <vt:lpstr>ＭＳ Ｐゴシック</vt:lpstr>
      <vt:lpstr>Arial</vt:lpstr>
      <vt:lpstr>Candara</vt:lpstr>
      <vt:lpstr>Symbol</vt:lpstr>
      <vt:lpstr>Κυματομορφή</vt:lpstr>
      <vt:lpstr>Γ΄ Δημοτικού  Γλώσσα  2η ενότητα – 2η υποενότητα   Στο σπίτι και στη γειτονιά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1: Η τάξη μου</dc:title>
  <dc:creator>ÎÎ¬Î½Ï„Î¹Î± Î Î±Ï€Î±Î³ÎµÏ‰ÏÎ³Î¯Î¿Ï…</dc:creator>
  <cp:lastModifiedBy>Χρήστος Μερεντίτης</cp:lastModifiedBy>
  <cp:revision>490</cp:revision>
  <dcterms:created xsi:type="dcterms:W3CDTF">2015-06-06T08:58:39Z</dcterms:created>
  <dcterms:modified xsi:type="dcterms:W3CDTF">2015-10-09T09:19:56Z</dcterms:modified>
</cp:coreProperties>
</file>