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407" r:id="rId3"/>
    <p:sldId id="448" r:id="rId4"/>
    <p:sldId id="449" r:id="rId5"/>
    <p:sldId id="450" r:id="rId6"/>
    <p:sldId id="452" r:id="rId7"/>
    <p:sldId id="455" r:id="rId8"/>
    <p:sldId id="467" r:id="rId9"/>
    <p:sldId id="487" r:id="rId10"/>
    <p:sldId id="486" r:id="rId11"/>
    <p:sldId id="485" r:id="rId12"/>
    <p:sldId id="438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3" autoAdjust="0"/>
    <p:restoredTop sz="94660"/>
  </p:normalViewPr>
  <p:slideViewPr>
    <p:cSldViewPr>
      <p:cViewPr>
        <p:scale>
          <a:sx n="66" d="100"/>
          <a:sy n="66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1D48CC77-BB9C-4A49-98A6-D7B8427355BA}" type="datetimeFigureOut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02B17FA-C8BB-4FAD-9AF9-4E291AFF5A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2B17FA-C8BB-4FAD-9AF9-4E291AFF5AB7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2458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562FC6-5B41-4227-B699-5539BDA90400}" type="slidenum">
              <a:rPr lang="el-GR" smtClean="0">
                <a:ea typeface="ＭＳ Ｐゴシック" pitchFamily="34" charset="-128"/>
              </a:rPr>
              <a:pPr/>
              <a:t>7</a:t>
            </a:fld>
            <a:endParaRPr lang="el-G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67EC-AEA3-46DD-A376-2AD879932133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B1DD-5D46-4B08-97CE-3950F3FA06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CC3F7-6FB2-4774-B857-377BC0CF4181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D1AFC-F329-400B-A7B1-15D2CF2C75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7D3A3-2587-4AF8-A100-5B8DDCBE9E7F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13C0C-475B-4032-ACD7-0F8BBB3BC8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6B9B-6492-48DC-95BF-3CE1FEB7628B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6FF40-FC69-4119-82ED-D67BE1AF58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09B66-7E70-4205-86C6-46F50DF6AD19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EA8DA-E71D-4135-9029-4C804DEF04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D24EB-F7CA-4FF4-BA17-72185069E4DB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0774-1D39-4FA0-86F1-FD429D0845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A02BD-A7A0-4EBF-96F6-A3191603566F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C729-FD36-412C-8D60-4B58B8F554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3AFE8-3153-48F8-B176-E69634332077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8656-65DF-4FB4-B0FD-23B8016BBF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40C28-547A-4482-8C6D-96D328A7413C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60316-50EC-4974-8404-979CAB1E1A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F0AD-F4C5-4C08-A8AC-7253470C3632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4ED0-BEF2-4C0E-BA0C-A287176101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7051-162C-421B-B53B-CF191B34DD8E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A71B6-7BB6-475E-8C13-5007445FB0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CD9A946E-5DAD-4587-9974-1D4CA5C445D3}" type="datetime1">
              <a:rPr lang="el-GR"/>
              <a:pPr>
                <a:defRPr/>
              </a:pPr>
              <a:t>23/2/2016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1E480A5-7D62-4D4F-B097-2AC17F7C8A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0" r:id="rId2"/>
    <p:sldLayoutId id="2147484166" r:id="rId3"/>
    <p:sldLayoutId id="2147484161" r:id="rId4"/>
    <p:sldLayoutId id="2147484162" r:id="rId5"/>
    <p:sldLayoutId id="2147484163" r:id="rId6"/>
    <p:sldLayoutId id="2147484167" r:id="rId7"/>
    <p:sldLayoutId id="2147484168" r:id="rId8"/>
    <p:sldLayoutId id="2147484169" r:id="rId9"/>
    <p:sldLayoutId id="2147484164" r:id="rId10"/>
    <p:sldLayoutId id="214748417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981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1" dirty="0" smtClean="0">
                <a:ea typeface="ＭＳ Ｐゴシック" charset="-128"/>
              </a:rPr>
              <a:t>A</a:t>
            </a:r>
            <a:r>
              <a:rPr lang="el-GR" sz="4000" b="1" i="1" dirty="0" smtClean="0">
                <a:ea typeface="ＭＳ Ｐゴシック" charset="-128"/>
              </a:rPr>
              <a:t>΄ Δημοτικού  Γλώσσα </a:t>
            </a:r>
            <a:br>
              <a:rPr lang="el-GR" sz="4000" b="1" i="1" dirty="0" smtClean="0">
                <a:ea typeface="ＭＳ Ｐゴシック" charset="-128"/>
              </a:rPr>
            </a:br>
            <a:r>
              <a:rPr lang="en-US" sz="4000" b="1" i="1" dirty="0" smtClean="0">
                <a:ea typeface="ＭＳ Ｐゴシック" charset="-128"/>
              </a:rPr>
              <a:t>6</a:t>
            </a:r>
            <a:r>
              <a:rPr lang="el-GR" sz="4000" b="1" i="1" baseline="30000" dirty="0" smtClean="0">
                <a:ea typeface="ＭＳ Ｐゴシック" charset="-128"/>
              </a:rPr>
              <a:t>η</a:t>
            </a:r>
            <a:r>
              <a:rPr lang="el-GR" sz="4000" b="1" i="1" dirty="0" smtClean="0">
                <a:ea typeface="ＭＳ Ｐゴシック" charset="-128"/>
              </a:rPr>
              <a:t> ενότητα – </a:t>
            </a:r>
            <a:r>
              <a:rPr lang="el-GR" sz="4000" b="1" i="1" dirty="0" smtClean="0">
                <a:ea typeface="ＭＳ Ｐゴシック" charset="-128"/>
              </a:rPr>
              <a:t>5</a:t>
            </a:r>
            <a:r>
              <a:rPr lang="el-GR" sz="4000" b="1" i="1" baseline="30000" dirty="0" smtClean="0">
                <a:ea typeface="ＭＳ Ｐゴシック" charset="-128"/>
              </a:rPr>
              <a:t>η</a:t>
            </a:r>
            <a:r>
              <a:rPr lang="el-GR" sz="4000" b="1" i="1" dirty="0" smtClean="0">
                <a:ea typeface="ＭＳ Ｐゴシック" charset="-128"/>
              </a:rPr>
              <a:t> </a:t>
            </a:r>
            <a:r>
              <a:rPr lang="el-GR" sz="4000" b="1" i="1" dirty="0" smtClean="0">
                <a:ea typeface="ＭＳ Ｐゴシック" charset="-128"/>
              </a:rPr>
              <a:t>υποενότητα 	</a:t>
            </a:r>
            <a:br>
              <a:rPr lang="el-GR" sz="4000" b="1" i="1" dirty="0" smtClean="0">
                <a:ea typeface="ＭＳ Ｐゴシック" charset="-128"/>
              </a:rPr>
            </a:br>
            <a:r>
              <a:rPr lang="el-GR" sz="4000" b="1" i="1" dirty="0" smtClean="0">
                <a:ea typeface="ＭＳ Ｐゴシック" charset="-128"/>
              </a:rPr>
              <a:t>ο συνδυασμός Αυ / αυ</a:t>
            </a:r>
            <a:endParaRPr lang="el-GR" sz="4000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295400" y="3505200"/>
            <a:ext cx="6400800" cy="1473200"/>
          </a:xfrm>
        </p:spPr>
        <p:txBody>
          <a:bodyPr/>
          <a:lstStyle/>
          <a:p>
            <a:pPr algn="l" eaLnBrk="1" hangingPunct="1"/>
            <a:r>
              <a:rPr lang="el-GR" sz="2800" b="1" i="1" dirty="0" smtClean="0">
                <a:solidFill>
                  <a:schemeClr val="bg1"/>
                </a:solidFill>
                <a:ea typeface="ＭＳ Ｐゴシック" pitchFamily="34" charset="-128"/>
              </a:rPr>
              <a:t>Όνομα δασκάλου</a:t>
            </a:r>
          </a:p>
          <a:p>
            <a:pPr algn="l" eaLnBrk="1" hangingPunct="1"/>
            <a:r>
              <a:rPr lang="el-GR" sz="2800" b="1" i="1" dirty="0" smtClean="0">
                <a:solidFill>
                  <a:schemeClr val="bg1"/>
                </a:solidFill>
                <a:ea typeface="ＭＳ Ｐゴシック" pitchFamily="34" charset="-128"/>
              </a:rPr>
              <a:t>Σχολείο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0" y="4419600"/>
            <a:ext cx="12033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9F6BBA-BD48-40CC-9BE5-6F4C69C771A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10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57200" y="457200"/>
            <a:ext cx="4876800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 διαφάνεια </a:t>
            </a:r>
          </a:p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πορούμε να δούμε 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105400" y="4419600"/>
            <a:ext cx="3581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ναν  </a:t>
            </a:r>
            <a:r>
              <a:rPr lang="el-GR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κερ___νό</a:t>
            </a:r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162800" y="4419600"/>
            <a:ext cx="762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endParaRPr lang="en-US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10 - Εικόνα" descr="kcKn48EXi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81000" y="1828800"/>
            <a:ext cx="4765474" cy="44196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9F6BBA-BD48-40CC-9BE5-6F4C69C771A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11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57200" y="457200"/>
            <a:ext cx="4876800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 διαφάνεια </a:t>
            </a:r>
          </a:p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αίνεται 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105400" y="4419600"/>
            <a:ext cx="3581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νας  </a:t>
            </a:r>
            <a:r>
              <a:rPr lang="el-GR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ν___΄της</a:t>
            </a:r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781800" y="4419600"/>
            <a:ext cx="838200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αύ</a:t>
            </a:r>
            <a:endParaRPr lang="en-US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10 - Εικόνα" descr="sailor-clipart-occupations_navy.gif"/>
          <p:cNvPicPr>
            <a:picLocks noChangeAspect="1"/>
          </p:cNvPicPr>
          <p:nvPr/>
        </p:nvPicPr>
        <p:blipFill>
          <a:blip r:embed="rId3" cstate="email"/>
          <a:srcRect r="9201" b="28682"/>
          <a:stretch>
            <a:fillRect/>
          </a:stretch>
        </p:blipFill>
        <p:spPr>
          <a:xfrm>
            <a:off x="381000" y="1676400"/>
            <a:ext cx="2362200" cy="350520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96C0B1-CFCF-40CB-956B-9BFD7BF945E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12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2895600"/>
            <a:ext cx="66770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 decel="100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5C32E3-2381-4241-ABDC-D7A0CAA9E60A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2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419600" y="2438400"/>
            <a:ext cx="4495800" cy="553998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4 - Εικόνα" descr="F:\Teacherland.gr\teacherland\boygir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1000" y="1905000"/>
            <a:ext cx="35909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Ελλειψοειδής επεξήγηση"/>
          <p:cNvSpPr/>
          <p:nvPr/>
        </p:nvSpPr>
        <p:spPr>
          <a:xfrm>
            <a:off x="4648200" y="1524000"/>
            <a:ext cx="4191000" cy="3276600"/>
          </a:xfrm>
          <a:prstGeom prst="wedgeEllipseCallout">
            <a:avLst>
              <a:gd name="adj1" fmla="val -82146"/>
              <a:gd name="adj2" fmla="val 3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defRPr/>
            </a:pPr>
            <a:endParaRPr lang="el-G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Παιδιά, γεια σας! Σε αυτήν την ενότητα μάθαμε </a:t>
            </a:r>
          </a:p>
          <a:p>
            <a:pPr algn="ctr" eaLnBrk="1" hangingPunct="1">
              <a:defRPr/>
            </a:pP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μεγάλο </a:t>
            </a: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το μικρό  </a:t>
            </a: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r>
              <a:rPr lang="el-G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141E35-DE85-4263-8F02-AF63241E118D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3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114800" y="2590800"/>
            <a:ext cx="46482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Πάμε, λοιπόν, </a:t>
            </a:r>
            <a:endParaRPr lang="el-G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βρούμε το 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συνδυασμό </a:t>
            </a:r>
            <a:r>
              <a:rPr lang="el-G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r>
              <a:rPr lang="el-G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l-G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r>
              <a:rPr lang="el-G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ctr" eaLnBrk="1" hangingPunct="1">
              <a:defRPr/>
            </a:pP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μια σειρά από λέξεις.  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tumblr_mamhfvMetf1qa2258o1_400.gif ! ! !.gi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4800" y="2057400"/>
            <a:ext cx="3429000" cy="4572000"/>
          </a:xfrm>
          <a:prstGeom prst="rect">
            <a:avLst/>
          </a:prstGeom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F480BD-F9D2-4970-A347-7E7E73AD75A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4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000" y="381000"/>
            <a:ext cx="6934200" cy="176971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 διαφάνεια υπάρχουν ένα σωρό λέξεις με το </a:t>
            </a:r>
            <a:r>
              <a:rPr lang="el-G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r>
              <a:rPr lang="el-GR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Βρείτε το και κυκλώστε το!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2514600"/>
            <a:ext cx="8686800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αυλάκι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μαυρίζω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αύξηση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ναυτικός</a:t>
            </a:r>
            <a:endParaRPr lang="el-GR" sz="4000" spc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διασταύρωση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πύραυλος</a:t>
            </a:r>
            <a:endParaRPr lang="el-GR" sz="4000" spc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θαυμάσιος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el-GR" sz="4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τραύμα</a:t>
            </a:r>
            <a:endParaRPr lang="el-G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- Έλλειψη"/>
          <p:cNvSpPr/>
          <p:nvPr/>
        </p:nvSpPr>
        <p:spPr>
          <a:xfrm>
            <a:off x="304800" y="2819400"/>
            <a:ext cx="6858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6096000" y="3733800"/>
            <a:ext cx="6096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" name="9 - Έλλειψη"/>
          <p:cNvSpPr/>
          <p:nvPr/>
        </p:nvSpPr>
        <p:spPr>
          <a:xfrm>
            <a:off x="1752600" y="4648200"/>
            <a:ext cx="6858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2" name="11 - Έλλειψη"/>
          <p:cNvSpPr/>
          <p:nvPr/>
        </p:nvSpPr>
        <p:spPr>
          <a:xfrm>
            <a:off x="6096000" y="2819400"/>
            <a:ext cx="6858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14 - Έλλειψη"/>
          <p:cNvSpPr/>
          <p:nvPr/>
        </p:nvSpPr>
        <p:spPr>
          <a:xfrm>
            <a:off x="6781800" y="4648200"/>
            <a:ext cx="6096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9" name="28 - Έλλειψη"/>
          <p:cNvSpPr/>
          <p:nvPr/>
        </p:nvSpPr>
        <p:spPr>
          <a:xfrm>
            <a:off x="304800" y="3733800"/>
            <a:ext cx="685800" cy="5334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6" name="25 - Έλλειψη"/>
          <p:cNvSpPr/>
          <p:nvPr/>
        </p:nvSpPr>
        <p:spPr>
          <a:xfrm>
            <a:off x="6324600" y="5562600"/>
            <a:ext cx="6858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609600" y="5562600"/>
            <a:ext cx="6858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18" name="Picture 10" descr="http://workoutfinishers.com/version2/wp-content/uploads/2013/03/blue-number-one-md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" y="1066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2" grpId="0" animBg="1"/>
      <p:bldP spid="15" grpId="0" animBg="1"/>
      <p:bldP spid="29" grpId="0" animBg="1"/>
      <p:bldP spid="26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5DCAEB-C082-47C7-B5BA-DE11F405A9C2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5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914400" y="1905000"/>
            <a:ext cx="7391400" cy="2462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συνεχεία, θα δούμε εικόνες </a:t>
            </a: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δείχνουν πράγματα</a:t>
            </a: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που γράφονται  με το δίψηφο  </a:t>
            </a:r>
            <a:r>
              <a:rPr lang="el-GR" sz="4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r>
              <a:rPr lang="el-G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endParaRPr lang="el-G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Πες τι δείχνουν και γράψε </a:t>
            </a:r>
          </a:p>
          <a:p>
            <a:pPr algn="ctr"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τετράδιό σου την κάθε φράση.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http://images.clipartpanda.com/numbers-clipart-1-10-4cb4KkKgi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4800" y="457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- Εικόνα" descr="green-convertible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81000" y="5105400"/>
            <a:ext cx="4191000" cy="1366229"/>
          </a:xfrm>
          <a:prstGeom prst="rect">
            <a:avLst/>
          </a:prstGeom>
        </p:spPr>
      </p:pic>
      <p:pic>
        <p:nvPicPr>
          <p:cNvPr id="16" name="15 - Εικόνα" descr="lizard-clipart-lizard2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715000" y="4495800"/>
            <a:ext cx="1744980" cy="2134148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9F6BBA-BD48-40CC-9BE5-6F4C69C771A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6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638800" y="2819400"/>
            <a:ext cx="3200400" cy="166199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 διαφάνεια </a:t>
            </a:r>
          </a:p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φαίνεται … 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953000" y="5257800"/>
            <a:ext cx="3429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  __</a:t>
            </a:r>
            <a:r>
              <a:rPr lang="el-GR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τοκίνητο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943600" y="5257800"/>
            <a:ext cx="6858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endParaRPr lang="en-US" sz="3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11 - Εικόνα" descr="car-clipart-car-clip-art_140414233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4800" y="3276600"/>
            <a:ext cx="4648200" cy="2021967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5413B8-0CE7-4CA9-A5CD-A1ADE484AF97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7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3400" y="457200"/>
            <a:ext cx="3733800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την εικόνα</a:t>
            </a:r>
          </a:p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βλέπουμε … 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876800" y="4495800"/>
            <a:ext cx="3962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ια  </a:t>
            </a:r>
            <a:r>
              <a:rPr lang="el-GR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σ___΄ρα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6781800" y="4495800"/>
            <a:ext cx="685800" cy="61555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αύ</a:t>
            </a:r>
            <a:endParaRPr lang="el-GR" sz="3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- Εικόνα" descr="lizard_brown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762000" y="3505200"/>
            <a:ext cx="4114800" cy="24384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9F6BBA-BD48-40CC-9BE5-6F4C69C771A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8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57200" y="457200"/>
            <a:ext cx="4876800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 διαφάνεια </a:t>
            </a:r>
          </a:p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πάρχει … 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105400" y="4419600"/>
            <a:ext cx="3581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νας  </a:t>
            </a:r>
            <a:r>
              <a:rPr lang="el-GR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πύρ___λος</a:t>
            </a:r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86600" y="4419600"/>
            <a:ext cx="762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</a:t>
            </a:r>
            <a:endParaRPr lang="en-US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11 - Εικόνα" descr="cartoon-rocket-ship-clip-art-46854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8600" y="1990751"/>
            <a:ext cx="3831664" cy="4867249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9F6BBA-BD48-40CC-9BE5-6F4C69C771A0}" type="slidenum">
              <a:rPr lang="el-GR" smtClean="0">
                <a:solidFill>
                  <a:srgbClr val="898989"/>
                </a:solidFill>
                <a:ea typeface="ＭＳ Ｐゴシック" pitchFamily="34" charset="-128"/>
              </a:rPr>
              <a:pPr/>
              <a:t>9</a:t>
            </a:fld>
            <a:endParaRPr lang="el-GR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12038" y="530225"/>
            <a:ext cx="14112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57200" y="457200"/>
            <a:ext cx="4876800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αυτή τη διαφάνεια </a:t>
            </a:r>
          </a:p>
          <a:p>
            <a:pPr algn="ctr" eaLnBrk="1" hangingPunct="1">
              <a:defRPr/>
            </a:pP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λέπουμε </a:t>
            </a:r>
            <a:r>
              <a:rPr lang="el-G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endParaRPr lang="en-US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5105400" y="4419600"/>
            <a:ext cx="35814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ία </a:t>
            </a:r>
            <a:r>
              <a:rPr lang="el-GR" sz="3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διαστ___΄ρωση</a:t>
            </a:r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477000" y="5029200"/>
            <a:ext cx="838200" cy="6771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l-GR" sz="3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αύ</a:t>
            </a:r>
            <a:endParaRPr lang="en-US" sz="3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10 - Εικόνα" descr="crossroad_plain_10114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85800" y="2667000"/>
            <a:ext cx="3352800" cy="33528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4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82A0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17376</TotalTime>
  <Words>174</Words>
  <Application>Microsoft Office PowerPoint</Application>
  <PresentationFormat>Προβολή στην οθόνη (4:3)</PresentationFormat>
  <Paragraphs>57</Paragraphs>
  <Slides>12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Κυματομορφή</vt:lpstr>
      <vt:lpstr>A΄ Δημοτικού  Γλώσσα  6η ενότητα – 5η υποενότητα   ο συνδυασμός Αυ / αυ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603</cp:revision>
  <dcterms:created xsi:type="dcterms:W3CDTF">2015-06-06T08:58:39Z</dcterms:created>
  <dcterms:modified xsi:type="dcterms:W3CDTF">2016-02-23T09:39:26Z</dcterms:modified>
</cp:coreProperties>
</file>