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0"/>
  </p:notesMasterIdLst>
  <p:sldIdLst>
    <p:sldId id="642" r:id="rId2"/>
    <p:sldId id="641" r:id="rId3"/>
    <p:sldId id="660" r:id="rId4"/>
    <p:sldId id="662" r:id="rId5"/>
    <p:sldId id="661" r:id="rId6"/>
    <p:sldId id="664" r:id="rId7"/>
    <p:sldId id="665" r:id="rId8"/>
    <p:sldId id="666" r:id="rId9"/>
    <p:sldId id="667" r:id="rId10"/>
    <p:sldId id="677" r:id="rId11"/>
    <p:sldId id="669" r:id="rId12"/>
    <p:sldId id="670" r:id="rId13"/>
    <p:sldId id="671" r:id="rId14"/>
    <p:sldId id="672" r:id="rId15"/>
    <p:sldId id="673" r:id="rId16"/>
    <p:sldId id="674" r:id="rId17"/>
    <p:sldId id="675" r:id="rId18"/>
    <p:sldId id="676" r:id="rId19"/>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ern="1200">
        <a:solidFill>
          <a:schemeClr val="tx1"/>
        </a:solidFill>
        <a:latin typeface="Calibri" pitchFamily="34" charset="0"/>
        <a:ea typeface="ＭＳ Ｐゴシック" charset="-128"/>
        <a:cs typeface="+mn-cs"/>
      </a:defRPr>
    </a:lvl5pPr>
    <a:lvl6pPr marL="2286000" algn="l" defTabSz="914400" rtl="0" eaLnBrk="1" latinLnBrk="0" hangingPunct="1">
      <a:defRPr kern="1200">
        <a:solidFill>
          <a:schemeClr val="tx1"/>
        </a:solidFill>
        <a:latin typeface="Calibri" pitchFamily="34" charset="0"/>
        <a:ea typeface="ＭＳ Ｐゴシック" charset="-128"/>
        <a:cs typeface="+mn-cs"/>
      </a:defRPr>
    </a:lvl6pPr>
    <a:lvl7pPr marL="2743200" algn="l" defTabSz="914400" rtl="0" eaLnBrk="1" latinLnBrk="0" hangingPunct="1">
      <a:defRPr kern="1200">
        <a:solidFill>
          <a:schemeClr val="tx1"/>
        </a:solidFill>
        <a:latin typeface="Calibri" pitchFamily="34" charset="0"/>
        <a:ea typeface="ＭＳ Ｐゴシック" charset="-128"/>
        <a:cs typeface="+mn-cs"/>
      </a:defRPr>
    </a:lvl7pPr>
    <a:lvl8pPr marL="3200400" algn="l" defTabSz="914400" rtl="0" eaLnBrk="1" latinLnBrk="0" hangingPunct="1">
      <a:defRPr kern="1200">
        <a:solidFill>
          <a:schemeClr val="tx1"/>
        </a:solidFill>
        <a:latin typeface="Calibri" pitchFamily="34" charset="0"/>
        <a:ea typeface="ＭＳ Ｐゴシック" charset="-128"/>
        <a:cs typeface="+mn-cs"/>
      </a:defRPr>
    </a:lvl8pPr>
    <a:lvl9pPr marL="3657600" algn="l" defTabSz="914400" rtl="0" eaLnBrk="1" latinLnBrk="0" hangingPunct="1">
      <a:defRPr kern="1200">
        <a:solidFill>
          <a:schemeClr val="tx1"/>
        </a:solidFill>
        <a:latin typeface="Calibri"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65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674" autoAdjust="0"/>
  </p:normalViewPr>
  <p:slideViewPr>
    <p:cSldViewPr>
      <p:cViewPr>
        <p:scale>
          <a:sx n="60" d="100"/>
          <a:sy n="60" d="100"/>
        </p:scale>
        <p:origin x="2648" y="1552"/>
      </p:cViewPr>
      <p:guideLst>
        <p:guide orient="horz" pos="2160"/>
        <p:guide pos="2880"/>
      </p:guideLst>
    </p:cSldViewPr>
  </p:slideViewPr>
  <p:notesTextViewPr>
    <p:cViewPr>
      <p:scale>
        <a:sx n="1" d="1"/>
        <a:sy n="1" d="1"/>
      </p:scale>
      <p:origin x="0" y="0"/>
    </p:cViewPr>
  </p:notesTextViewPr>
  <p:sorterViewPr>
    <p:cViewPr>
      <p:scale>
        <a:sx n="100" d="100"/>
        <a:sy n="100" d="100"/>
      </p:scale>
      <p:origin x="0" y="582"/>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E8B0F47-ECC5-4826-9B6A-99C490CB823C}" type="datetimeFigureOut">
              <a:rPr lang="el-GR"/>
              <a:pPr>
                <a:defRPr/>
              </a:pPr>
              <a:t>1/10/15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45231DF-6639-43AB-8C7F-D9089371357D}" type="slidenum">
              <a:rPr lang="el-GR"/>
              <a:pPr>
                <a:defRPr/>
              </a:pPr>
              <a:t>‹#›</a:t>
            </a:fld>
            <a:endParaRPr lang="el-GR"/>
          </a:p>
        </p:txBody>
      </p:sp>
    </p:spTree>
    <p:extLst>
      <p:ext uri="{BB962C8B-B14F-4D97-AF65-F5344CB8AC3E}">
        <p14:creationId xmlns:p14="http://schemas.microsoft.com/office/powerpoint/2010/main" val="15753215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7"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8"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9"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11" name="Date Placeholder 3"/>
          <p:cNvSpPr>
            <a:spLocks noGrp="1"/>
          </p:cNvSpPr>
          <p:nvPr>
            <p:ph type="dt" sz="half" idx="10"/>
          </p:nvPr>
        </p:nvSpPr>
        <p:spPr/>
        <p:txBody>
          <a:bodyPr/>
          <a:lstStyle>
            <a:lvl1pPr>
              <a:defRPr/>
            </a:lvl1pPr>
          </a:lstStyle>
          <a:p>
            <a:pPr>
              <a:defRPr/>
            </a:pPr>
            <a:fld id="{5CB95246-609B-448C-9120-16ACAD3DD056}" type="datetime1">
              <a:rPr lang="el-GR"/>
              <a:pPr>
                <a:defRPr/>
              </a:pPr>
              <a:t>1/10/15</a:t>
            </a:fld>
            <a:endParaRPr lang="el-GR"/>
          </a:p>
        </p:txBody>
      </p:sp>
      <p:sp>
        <p:nvSpPr>
          <p:cNvPr id="12" name="Footer Placeholder 4"/>
          <p:cNvSpPr>
            <a:spLocks noGrp="1"/>
          </p:cNvSpPr>
          <p:nvPr>
            <p:ph type="ftr" sz="quarter" idx="11"/>
          </p:nvPr>
        </p:nvSpPr>
        <p:spPr/>
        <p:txBody>
          <a:bodyPr/>
          <a:lstStyle>
            <a:lvl1pPr>
              <a:defRPr/>
            </a:lvl1pPr>
          </a:lstStyle>
          <a:p>
            <a:pPr>
              <a:defRPr/>
            </a:pPr>
            <a:endParaRPr lang="el-GR"/>
          </a:p>
        </p:txBody>
      </p:sp>
      <p:sp>
        <p:nvSpPr>
          <p:cNvPr id="13" name="Slide Number Placeholder 5"/>
          <p:cNvSpPr>
            <a:spLocks noGrp="1"/>
          </p:cNvSpPr>
          <p:nvPr>
            <p:ph type="sldNum" sz="quarter" idx="12"/>
          </p:nvPr>
        </p:nvSpPr>
        <p:spPr/>
        <p:txBody>
          <a:bodyPr/>
          <a:lstStyle>
            <a:lvl1pPr>
              <a:defRPr/>
            </a:lvl1pPr>
          </a:lstStyle>
          <a:p>
            <a:pPr>
              <a:defRPr/>
            </a:pPr>
            <a:fld id="{EC75D686-0FE7-4675-8040-E1A51522DFB9}" type="slidenum">
              <a:rPr lang="el-GR"/>
              <a:pPr>
                <a:defRPr/>
              </a:pPr>
              <a:t>‹#›</a:t>
            </a:fld>
            <a:endParaRPr lang="el-GR"/>
          </a:p>
        </p:txBody>
      </p:sp>
    </p:spTree>
    <p:extLst>
      <p:ext uri="{BB962C8B-B14F-4D97-AF65-F5344CB8AC3E}">
        <p14:creationId xmlns:p14="http://schemas.microsoft.com/office/powerpoint/2010/main" val="3314400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lvl1pPr>
              <a:defRPr/>
            </a:lvl1pPr>
          </a:lstStyle>
          <a:p>
            <a:pPr>
              <a:defRPr/>
            </a:pPr>
            <a:fld id="{0A2E1BA5-3F38-497F-A1B4-E95BE6499A5B}" type="datetime1">
              <a:rPr lang="el-GR"/>
              <a:pPr>
                <a:defRPr/>
              </a:pPr>
              <a:t>1/10/15</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1D22A347-8E85-4C00-AB4F-A9FAC5D37CB1}" type="slidenum">
              <a:rPr lang="el-GR"/>
              <a:pPr>
                <a:defRPr/>
              </a:pPr>
              <a:t>‹#›</a:t>
            </a:fld>
            <a:endParaRPr lang="el-GR"/>
          </a:p>
        </p:txBody>
      </p:sp>
    </p:spTree>
    <p:extLst>
      <p:ext uri="{BB962C8B-B14F-4D97-AF65-F5344CB8AC3E}">
        <p14:creationId xmlns:p14="http://schemas.microsoft.com/office/powerpoint/2010/main" val="2404829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7"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8"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9"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useBgFill="1">
          <p:nvSpPr>
            <p:cNvPr id="10" name="Freeform 19"/>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1" name="Date Placeholder 3"/>
          <p:cNvSpPr>
            <a:spLocks noGrp="1"/>
          </p:cNvSpPr>
          <p:nvPr>
            <p:ph type="dt" sz="half" idx="10"/>
          </p:nvPr>
        </p:nvSpPr>
        <p:spPr/>
        <p:txBody>
          <a:bodyPr/>
          <a:lstStyle>
            <a:lvl1pPr>
              <a:defRPr/>
            </a:lvl1pPr>
          </a:lstStyle>
          <a:p>
            <a:pPr>
              <a:defRPr/>
            </a:pPr>
            <a:fld id="{F77FCF90-EF03-42AF-B519-A4D61C718AD2}" type="datetime1">
              <a:rPr lang="el-GR"/>
              <a:pPr>
                <a:defRPr/>
              </a:pPr>
              <a:t>1/10/15</a:t>
            </a:fld>
            <a:endParaRPr lang="el-GR"/>
          </a:p>
        </p:txBody>
      </p:sp>
      <p:sp>
        <p:nvSpPr>
          <p:cNvPr id="12" name="Footer Placeholder 4"/>
          <p:cNvSpPr>
            <a:spLocks noGrp="1"/>
          </p:cNvSpPr>
          <p:nvPr>
            <p:ph type="ftr" sz="quarter" idx="11"/>
          </p:nvPr>
        </p:nvSpPr>
        <p:spPr/>
        <p:txBody>
          <a:bodyPr/>
          <a:lstStyle>
            <a:lvl1pPr>
              <a:defRPr/>
            </a:lvl1pPr>
          </a:lstStyle>
          <a:p>
            <a:pPr>
              <a:defRPr/>
            </a:pPr>
            <a:endParaRPr lang="el-GR"/>
          </a:p>
        </p:txBody>
      </p:sp>
      <p:sp>
        <p:nvSpPr>
          <p:cNvPr id="13" name="Slide Number Placeholder 5"/>
          <p:cNvSpPr>
            <a:spLocks noGrp="1"/>
          </p:cNvSpPr>
          <p:nvPr>
            <p:ph type="sldNum" sz="quarter" idx="12"/>
          </p:nvPr>
        </p:nvSpPr>
        <p:spPr/>
        <p:txBody>
          <a:bodyPr/>
          <a:lstStyle>
            <a:lvl1pPr>
              <a:defRPr/>
            </a:lvl1pPr>
          </a:lstStyle>
          <a:p>
            <a:pPr>
              <a:defRPr/>
            </a:pPr>
            <a:fld id="{BE166A48-CD42-4F06-9FD5-6AD05ECB94BF}" type="slidenum">
              <a:rPr lang="el-GR"/>
              <a:pPr>
                <a:defRPr/>
              </a:pPr>
              <a:t>‹#›</a:t>
            </a:fld>
            <a:endParaRPr lang="el-GR"/>
          </a:p>
        </p:txBody>
      </p:sp>
    </p:spTree>
    <p:extLst>
      <p:ext uri="{BB962C8B-B14F-4D97-AF65-F5344CB8AC3E}">
        <p14:creationId xmlns:p14="http://schemas.microsoft.com/office/powerpoint/2010/main" val="366009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Title 6"/>
          <p:cNvSpPr>
            <a:spLocks noGrp="1"/>
          </p:cNvSpPr>
          <p:nvPr>
            <p:ph type="title"/>
          </p:nvPr>
        </p:nvSpPr>
        <p:spPr/>
        <p:txBody>
          <a:bodyPr/>
          <a:lstStyle/>
          <a:p>
            <a:r>
              <a:rPr lang="el-GR" smtClean="0"/>
              <a:t>Στυλ κύριου τίτλου</a:t>
            </a:r>
            <a:endParaRPr lang="en-US"/>
          </a:p>
        </p:txBody>
      </p:sp>
      <p:sp>
        <p:nvSpPr>
          <p:cNvPr id="4" name="Date Placeholder 3"/>
          <p:cNvSpPr>
            <a:spLocks noGrp="1"/>
          </p:cNvSpPr>
          <p:nvPr>
            <p:ph type="dt" sz="half" idx="10"/>
          </p:nvPr>
        </p:nvSpPr>
        <p:spPr/>
        <p:txBody>
          <a:bodyPr/>
          <a:lstStyle>
            <a:lvl1pPr>
              <a:defRPr/>
            </a:lvl1pPr>
          </a:lstStyle>
          <a:p>
            <a:pPr>
              <a:defRPr/>
            </a:pPr>
            <a:fld id="{791A4B82-6005-4C8F-AE94-2727298F45FB}" type="datetime1">
              <a:rPr lang="el-GR"/>
              <a:pPr>
                <a:defRPr/>
              </a:pPr>
              <a:t>1/10/15</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B7D3ED81-2A24-439E-809F-F844DC0C8D72}" type="slidenum">
              <a:rPr lang="el-GR"/>
              <a:pPr>
                <a:defRPr/>
              </a:pPr>
              <a:t>‹#›</a:t>
            </a:fld>
            <a:endParaRPr lang="el-GR"/>
          </a:p>
        </p:txBody>
      </p:sp>
    </p:spTree>
    <p:extLst>
      <p:ext uri="{BB962C8B-B14F-4D97-AF65-F5344CB8AC3E}">
        <p14:creationId xmlns:p14="http://schemas.microsoft.com/office/powerpoint/2010/main" val="2849267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14"/>
          <p:cNvSpPr>
            <a:spLocks/>
          </p:cNvSpPr>
          <p:nvPr/>
        </p:nvSpPr>
        <p:spPr bwMode="hidden">
          <a:xfrm>
            <a:off x="6046788" y="4203700"/>
            <a:ext cx="2876550" cy="714375"/>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6" name="Freeform 18"/>
          <p:cNvSpPr>
            <a:spLocks/>
          </p:cNvSpPr>
          <p:nvPr/>
        </p:nvSpPr>
        <p:spPr bwMode="hidden">
          <a:xfrm>
            <a:off x="2619375" y="4075113"/>
            <a:ext cx="5545138" cy="850900"/>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7" name="Freeform 22"/>
          <p:cNvSpPr>
            <a:spLocks/>
          </p:cNvSpPr>
          <p:nvPr/>
        </p:nvSpPr>
        <p:spPr bwMode="hidden">
          <a:xfrm>
            <a:off x="2828925" y="4087813"/>
            <a:ext cx="5467350" cy="77470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8" name="Freeform 26"/>
          <p:cNvSpPr>
            <a:spLocks/>
          </p:cNvSpPr>
          <p:nvPr/>
        </p:nvSpPr>
        <p:spPr bwMode="hidden">
          <a:xfrm>
            <a:off x="5610225" y="4073525"/>
            <a:ext cx="3306763" cy="652463"/>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useBgFill="1">
        <p:nvSpPr>
          <p:cNvPr id="9" name="Freeform 10"/>
          <p:cNvSpPr>
            <a:spLocks/>
          </p:cNvSpPr>
          <p:nvPr/>
        </p:nvSpPr>
        <p:spPr bwMode="hidden">
          <a:xfrm>
            <a:off x="211138" y="4059238"/>
            <a:ext cx="8723312" cy="1328737"/>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10" name="Date Placeholder 3"/>
          <p:cNvSpPr>
            <a:spLocks noGrp="1"/>
          </p:cNvSpPr>
          <p:nvPr>
            <p:ph type="dt" sz="half" idx="10"/>
          </p:nvPr>
        </p:nvSpPr>
        <p:spPr/>
        <p:txBody>
          <a:bodyPr/>
          <a:lstStyle>
            <a:lvl1pPr>
              <a:defRPr/>
            </a:lvl1pPr>
          </a:lstStyle>
          <a:p>
            <a:pPr>
              <a:defRPr/>
            </a:pPr>
            <a:fld id="{1E241622-2075-4F35-90DE-66B782E033E8}" type="datetime1">
              <a:rPr lang="el-GR"/>
              <a:pPr>
                <a:defRPr/>
              </a:pPr>
              <a:t>1/10/15</a:t>
            </a:fld>
            <a:endParaRPr lang="el-GR"/>
          </a:p>
        </p:txBody>
      </p:sp>
      <p:sp>
        <p:nvSpPr>
          <p:cNvPr id="11" name="Footer Placeholder 4"/>
          <p:cNvSpPr>
            <a:spLocks noGrp="1"/>
          </p:cNvSpPr>
          <p:nvPr>
            <p:ph type="ftr" sz="quarter" idx="11"/>
          </p:nvPr>
        </p:nvSpPr>
        <p:spPr/>
        <p:txBody>
          <a:bodyPr/>
          <a:lstStyle>
            <a:lvl1pPr>
              <a:defRPr/>
            </a:lvl1pPr>
          </a:lstStyle>
          <a:p>
            <a:pPr>
              <a:defRPr/>
            </a:pPr>
            <a:endParaRPr lang="el-GR"/>
          </a:p>
        </p:txBody>
      </p:sp>
      <p:sp>
        <p:nvSpPr>
          <p:cNvPr id="12" name="Slide Number Placeholder 5"/>
          <p:cNvSpPr>
            <a:spLocks noGrp="1"/>
          </p:cNvSpPr>
          <p:nvPr>
            <p:ph type="sldNum" sz="quarter" idx="12"/>
          </p:nvPr>
        </p:nvSpPr>
        <p:spPr/>
        <p:txBody>
          <a:bodyPr/>
          <a:lstStyle>
            <a:lvl1pPr>
              <a:defRPr/>
            </a:lvl1pPr>
          </a:lstStyle>
          <a:p>
            <a:pPr>
              <a:defRPr/>
            </a:pPr>
            <a:fld id="{C7023220-F6E5-4656-A640-91E4C892161D}" type="slidenum">
              <a:rPr lang="el-GR"/>
              <a:pPr>
                <a:defRPr/>
              </a:pPr>
              <a:t>‹#›</a:t>
            </a:fld>
            <a:endParaRPr lang="el-GR"/>
          </a:p>
        </p:txBody>
      </p:sp>
    </p:spTree>
    <p:extLst>
      <p:ext uri="{BB962C8B-B14F-4D97-AF65-F5344CB8AC3E}">
        <p14:creationId xmlns:p14="http://schemas.microsoft.com/office/powerpoint/2010/main" val="162441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Date Placeholder 3"/>
          <p:cNvSpPr>
            <a:spLocks noGrp="1"/>
          </p:cNvSpPr>
          <p:nvPr>
            <p:ph type="dt" sz="half" idx="15"/>
          </p:nvPr>
        </p:nvSpPr>
        <p:spPr/>
        <p:txBody>
          <a:bodyPr/>
          <a:lstStyle>
            <a:lvl1pPr>
              <a:defRPr/>
            </a:lvl1pPr>
          </a:lstStyle>
          <a:p>
            <a:pPr>
              <a:defRPr/>
            </a:pPr>
            <a:fld id="{6A4CAEB8-E90E-4610-87C7-764A92B16785}" type="datetime1">
              <a:rPr lang="el-GR"/>
              <a:pPr>
                <a:defRPr/>
              </a:pPr>
              <a:t>1/10/15</a:t>
            </a:fld>
            <a:endParaRPr lang="el-GR"/>
          </a:p>
        </p:txBody>
      </p:sp>
      <p:sp>
        <p:nvSpPr>
          <p:cNvPr id="6" name="Footer Placeholder 4"/>
          <p:cNvSpPr>
            <a:spLocks noGrp="1"/>
          </p:cNvSpPr>
          <p:nvPr>
            <p:ph type="ftr" sz="quarter" idx="16"/>
          </p:nvPr>
        </p:nvSpPr>
        <p:spPr/>
        <p:txBody>
          <a:bodyPr/>
          <a:lstStyle>
            <a:lvl1pPr>
              <a:defRPr/>
            </a:lvl1pPr>
          </a:lstStyle>
          <a:p>
            <a:pPr>
              <a:defRPr/>
            </a:pPr>
            <a:endParaRPr lang="el-GR"/>
          </a:p>
        </p:txBody>
      </p:sp>
      <p:sp>
        <p:nvSpPr>
          <p:cNvPr id="7" name="Slide Number Placeholder 5"/>
          <p:cNvSpPr>
            <a:spLocks noGrp="1"/>
          </p:cNvSpPr>
          <p:nvPr>
            <p:ph type="sldNum" sz="quarter" idx="17"/>
          </p:nvPr>
        </p:nvSpPr>
        <p:spPr/>
        <p:txBody>
          <a:bodyPr/>
          <a:lstStyle>
            <a:lvl1pPr>
              <a:defRPr/>
            </a:lvl1pPr>
          </a:lstStyle>
          <a:p>
            <a:pPr>
              <a:defRPr/>
            </a:pPr>
            <a:fld id="{341B31FF-FD90-4294-849A-0FEDA285BC42}" type="slidenum">
              <a:rPr lang="el-GR"/>
              <a:pPr>
                <a:defRPr/>
              </a:pPr>
              <a:t>‹#›</a:t>
            </a:fld>
            <a:endParaRPr lang="el-GR"/>
          </a:p>
        </p:txBody>
      </p:sp>
    </p:spTree>
    <p:extLst>
      <p:ext uri="{BB962C8B-B14F-4D97-AF65-F5344CB8AC3E}">
        <p14:creationId xmlns:p14="http://schemas.microsoft.com/office/powerpoint/2010/main" val="3830158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3"/>
          <p:cNvSpPr>
            <a:spLocks noGrp="1"/>
          </p:cNvSpPr>
          <p:nvPr>
            <p:ph type="dt" sz="half" idx="10"/>
          </p:nvPr>
        </p:nvSpPr>
        <p:spPr/>
        <p:txBody>
          <a:bodyPr/>
          <a:lstStyle>
            <a:lvl1pPr>
              <a:defRPr/>
            </a:lvl1pPr>
          </a:lstStyle>
          <a:p>
            <a:pPr>
              <a:defRPr/>
            </a:pPr>
            <a:fld id="{F2E9187D-FB07-4C13-B420-FC9B281E91F6}" type="datetime1">
              <a:rPr lang="el-GR"/>
              <a:pPr>
                <a:defRPr/>
              </a:pPr>
              <a:t>1/10/15</a:t>
            </a:fld>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BF22BADD-D44A-4529-A011-EC3E383CB5C7}" type="slidenum">
              <a:rPr lang="el-GR"/>
              <a:pPr>
                <a:defRPr/>
              </a:pPr>
              <a:t>‹#›</a:t>
            </a:fld>
            <a:endParaRPr lang="el-GR"/>
          </a:p>
        </p:txBody>
      </p:sp>
    </p:spTree>
    <p:extLst>
      <p:ext uri="{BB962C8B-B14F-4D97-AF65-F5344CB8AC3E}">
        <p14:creationId xmlns:p14="http://schemas.microsoft.com/office/powerpoint/2010/main" val="2219224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3"/>
          <p:cNvSpPr>
            <a:spLocks noGrp="1"/>
          </p:cNvSpPr>
          <p:nvPr>
            <p:ph type="dt" sz="half" idx="10"/>
          </p:nvPr>
        </p:nvSpPr>
        <p:spPr/>
        <p:txBody>
          <a:bodyPr/>
          <a:lstStyle>
            <a:lvl1pPr>
              <a:defRPr/>
            </a:lvl1pPr>
          </a:lstStyle>
          <a:p>
            <a:pPr>
              <a:defRPr/>
            </a:pPr>
            <a:fld id="{50A7A06C-E170-4E97-B235-F2173E4A3826}" type="datetime1">
              <a:rPr lang="el-GR"/>
              <a:pPr>
                <a:defRPr/>
              </a:pPr>
              <a:t>1/10/15</a:t>
            </a:fld>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18FD9A30-0D60-4824-9BCE-110F6DB27484}" type="slidenum">
              <a:rPr lang="el-GR"/>
              <a:pPr>
                <a:defRPr/>
              </a:pPr>
              <a:t>‹#›</a:t>
            </a:fld>
            <a:endParaRPr lang="el-GR"/>
          </a:p>
        </p:txBody>
      </p:sp>
    </p:spTree>
    <p:extLst>
      <p:ext uri="{BB962C8B-B14F-4D97-AF65-F5344CB8AC3E}">
        <p14:creationId xmlns:p14="http://schemas.microsoft.com/office/powerpoint/2010/main" val="3723645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6"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7"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useBgFill="1">
          <p:nvSpPr>
            <p:cNvPr id="8"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
        <p:nvSpPr>
          <p:cNvPr id="9" name="Date Placeholder 1"/>
          <p:cNvSpPr>
            <a:spLocks noGrp="1"/>
          </p:cNvSpPr>
          <p:nvPr>
            <p:ph type="dt" sz="half" idx="10"/>
          </p:nvPr>
        </p:nvSpPr>
        <p:spPr/>
        <p:txBody>
          <a:bodyPr/>
          <a:lstStyle>
            <a:lvl1pPr>
              <a:defRPr/>
            </a:lvl1pPr>
          </a:lstStyle>
          <a:p>
            <a:pPr>
              <a:defRPr/>
            </a:pPr>
            <a:fld id="{4DCF2496-AB5A-4A84-9E5C-2023A4E69A90}" type="datetime1">
              <a:rPr lang="el-GR"/>
              <a:pPr>
                <a:defRPr/>
              </a:pPr>
              <a:t>1/10/15</a:t>
            </a:fld>
            <a:endParaRPr lang="el-GR"/>
          </a:p>
        </p:txBody>
      </p:sp>
      <p:sp>
        <p:nvSpPr>
          <p:cNvPr id="10" name="Footer Placeholder 2"/>
          <p:cNvSpPr>
            <a:spLocks noGrp="1"/>
          </p:cNvSpPr>
          <p:nvPr>
            <p:ph type="ftr" sz="quarter" idx="11"/>
          </p:nvPr>
        </p:nvSpPr>
        <p:spPr/>
        <p:txBody>
          <a:bodyPr/>
          <a:lstStyle>
            <a:lvl1pPr>
              <a:defRPr/>
            </a:lvl1pPr>
          </a:lstStyle>
          <a:p>
            <a:pPr>
              <a:defRPr/>
            </a:pPr>
            <a:endParaRPr lang="el-GR"/>
          </a:p>
        </p:txBody>
      </p:sp>
      <p:sp>
        <p:nvSpPr>
          <p:cNvPr id="11" name="Slide Number Placeholder 3"/>
          <p:cNvSpPr>
            <a:spLocks noGrp="1"/>
          </p:cNvSpPr>
          <p:nvPr>
            <p:ph type="sldNum" sz="quarter" idx="12"/>
          </p:nvPr>
        </p:nvSpPr>
        <p:spPr/>
        <p:txBody>
          <a:bodyPr/>
          <a:lstStyle>
            <a:lvl1pPr>
              <a:defRPr/>
            </a:lvl1pPr>
          </a:lstStyle>
          <a:p>
            <a:pPr>
              <a:defRPr/>
            </a:pPr>
            <a:fld id="{9AFC0FD0-581D-4DB5-BEEE-EAD0AEF4EFA4}" type="slidenum">
              <a:rPr lang="el-GR"/>
              <a:pPr>
                <a:defRPr/>
              </a:pPr>
              <a:t>‹#›</a:t>
            </a:fld>
            <a:endParaRPr lang="el-GR"/>
          </a:p>
        </p:txBody>
      </p:sp>
    </p:spTree>
    <p:extLst>
      <p:ext uri="{BB962C8B-B14F-4D97-AF65-F5344CB8AC3E}">
        <p14:creationId xmlns:p14="http://schemas.microsoft.com/office/powerpoint/2010/main" val="1196299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8"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9"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0"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useBgFill="1">
          <p:nvSpPr>
            <p:cNvPr id="11" name="Freeform 28"/>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l-GR" smtClean="0"/>
              <a:t>Στυλ κύριου τίτλου</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2" name="Date Placeholder 4"/>
          <p:cNvSpPr>
            <a:spLocks noGrp="1"/>
          </p:cNvSpPr>
          <p:nvPr>
            <p:ph type="dt" sz="half" idx="10"/>
          </p:nvPr>
        </p:nvSpPr>
        <p:spPr/>
        <p:txBody>
          <a:bodyPr/>
          <a:lstStyle>
            <a:lvl1pPr>
              <a:defRPr/>
            </a:lvl1pPr>
          </a:lstStyle>
          <a:p>
            <a:pPr>
              <a:defRPr/>
            </a:pPr>
            <a:fld id="{3A5BC16C-7251-4A78-9BDB-F310BC4C61A6}" type="datetime1">
              <a:rPr lang="el-GR"/>
              <a:pPr>
                <a:defRPr/>
              </a:pPr>
              <a:t>1/10/15</a:t>
            </a:fld>
            <a:endParaRPr lang="el-GR"/>
          </a:p>
        </p:txBody>
      </p:sp>
      <p:sp>
        <p:nvSpPr>
          <p:cNvPr id="13" name="Footer Placeholder 5"/>
          <p:cNvSpPr>
            <a:spLocks noGrp="1"/>
          </p:cNvSpPr>
          <p:nvPr>
            <p:ph type="ftr" sz="quarter" idx="11"/>
          </p:nvPr>
        </p:nvSpPr>
        <p:spPr/>
        <p:txBody>
          <a:bodyPr/>
          <a:lstStyle>
            <a:lvl1pPr>
              <a:defRPr/>
            </a:lvl1pPr>
          </a:lstStyle>
          <a:p>
            <a:pPr>
              <a:defRPr/>
            </a:pPr>
            <a:endParaRPr lang="el-GR"/>
          </a:p>
        </p:txBody>
      </p:sp>
      <p:sp>
        <p:nvSpPr>
          <p:cNvPr id="14" name="Slide Number Placeholder 6"/>
          <p:cNvSpPr>
            <a:spLocks noGrp="1"/>
          </p:cNvSpPr>
          <p:nvPr>
            <p:ph type="sldNum" sz="quarter" idx="12"/>
          </p:nvPr>
        </p:nvSpPr>
        <p:spPr/>
        <p:txBody>
          <a:bodyPr/>
          <a:lstStyle>
            <a:lvl1pPr>
              <a:defRPr/>
            </a:lvl1pPr>
          </a:lstStyle>
          <a:p>
            <a:pPr>
              <a:defRPr/>
            </a:pPr>
            <a:fld id="{2F7C014F-4661-4139-A3D7-11BC699F77DB}" type="slidenum">
              <a:rPr lang="el-GR"/>
              <a:pPr>
                <a:defRPr/>
              </a:pPr>
              <a:t>‹#›</a:t>
            </a:fld>
            <a:endParaRPr lang="el-GR"/>
          </a:p>
        </p:txBody>
      </p:sp>
    </p:spTree>
    <p:extLst>
      <p:ext uri="{BB962C8B-B14F-4D97-AF65-F5344CB8AC3E}">
        <p14:creationId xmlns:p14="http://schemas.microsoft.com/office/powerpoint/2010/main" val="7731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8"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9"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0"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useBgFill="1">
          <p:nvSpPr>
            <p:cNvPr id="11"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l-GR" smtClean="0"/>
              <a:t>Στυλ κύριου τίτλου</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endParaRPr lang="en-US" noProof="0" dirty="0"/>
          </a:p>
        </p:txBody>
      </p:sp>
      <p:sp>
        <p:nvSpPr>
          <p:cNvPr id="12" name="Date Placeholder 4"/>
          <p:cNvSpPr>
            <a:spLocks noGrp="1"/>
          </p:cNvSpPr>
          <p:nvPr>
            <p:ph type="dt" sz="half" idx="10"/>
          </p:nvPr>
        </p:nvSpPr>
        <p:spPr/>
        <p:txBody>
          <a:bodyPr/>
          <a:lstStyle>
            <a:lvl1pPr>
              <a:defRPr/>
            </a:lvl1pPr>
          </a:lstStyle>
          <a:p>
            <a:pPr>
              <a:defRPr/>
            </a:pPr>
            <a:fld id="{0919801D-F8E4-49C3-AB7C-F1DF4E62E64F}" type="datetime1">
              <a:rPr lang="el-GR"/>
              <a:pPr>
                <a:defRPr/>
              </a:pPr>
              <a:t>1/10/15</a:t>
            </a:fld>
            <a:endParaRPr lang="el-GR"/>
          </a:p>
        </p:txBody>
      </p:sp>
      <p:sp>
        <p:nvSpPr>
          <p:cNvPr id="13" name="Footer Placeholder 5"/>
          <p:cNvSpPr>
            <a:spLocks noGrp="1"/>
          </p:cNvSpPr>
          <p:nvPr>
            <p:ph type="ftr" sz="quarter" idx="11"/>
          </p:nvPr>
        </p:nvSpPr>
        <p:spPr/>
        <p:txBody>
          <a:bodyPr/>
          <a:lstStyle>
            <a:lvl1pPr>
              <a:defRPr/>
            </a:lvl1pPr>
          </a:lstStyle>
          <a:p>
            <a:pPr>
              <a:defRPr/>
            </a:pPr>
            <a:endParaRPr lang="el-GR"/>
          </a:p>
        </p:txBody>
      </p:sp>
      <p:sp>
        <p:nvSpPr>
          <p:cNvPr id="14" name="Slide Number Placeholder 6"/>
          <p:cNvSpPr>
            <a:spLocks noGrp="1"/>
          </p:cNvSpPr>
          <p:nvPr>
            <p:ph type="sldNum" sz="quarter" idx="12"/>
          </p:nvPr>
        </p:nvSpPr>
        <p:spPr/>
        <p:txBody>
          <a:bodyPr/>
          <a:lstStyle>
            <a:lvl1pPr>
              <a:defRPr/>
            </a:lvl1pPr>
          </a:lstStyle>
          <a:p>
            <a:pPr>
              <a:defRPr/>
            </a:pPr>
            <a:fld id="{2ECC83FA-1699-4DB3-9534-BF1984B1B6BE}" type="slidenum">
              <a:rPr lang="el-GR"/>
              <a:pPr>
                <a:defRPr/>
              </a:pPr>
              <a:t>‹#›</a:t>
            </a:fld>
            <a:endParaRPr lang="el-GR"/>
          </a:p>
        </p:txBody>
      </p:sp>
    </p:spTree>
    <p:extLst>
      <p:ext uri="{BB962C8B-B14F-4D97-AF65-F5344CB8AC3E}">
        <p14:creationId xmlns:p14="http://schemas.microsoft.com/office/powerpoint/2010/main" val="33104937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3"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034"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035"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036"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useBgFill="1">
          <p:nvSpPr>
            <p:cNvPr id="1037"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
        <p:nvSpPr>
          <p:cNvPr id="1028"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smtClean="0"/>
              <a:t>Στυλ κύριου τίτλου</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defRPr sz="1000">
                <a:solidFill>
                  <a:schemeClr val="tx2"/>
                </a:solidFill>
              </a:defRPr>
            </a:lvl1pPr>
          </a:lstStyle>
          <a:p>
            <a:pPr>
              <a:defRPr/>
            </a:pPr>
            <a:fld id="{90537E7A-48DA-4484-ABD8-97D6D051D849}" type="datetime1">
              <a:rPr lang="el-GR"/>
              <a:pPr>
                <a:defRPr/>
              </a:pPr>
              <a:t>1/10/15</a:t>
            </a:fld>
            <a:endParaRPr lang="el-GR"/>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el-GR"/>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a:defRPr sz="1000">
                <a:solidFill>
                  <a:schemeClr val="tx2"/>
                </a:solidFill>
              </a:defRPr>
            </a:lvl1pPr>
          </a:lstStyle>
          <a:p>
            <a:pPr>
              <a:defRPr/>
            </a:pPr>
            <a:fld id="{2C9E2513-0BCB-4F03-B18B-3C51CED5F3F2}" type="slidenum">
              <a:rPr lang="el-GR"/>
              <a:pPr>
                <a:defRPr/>
              </a:pPr>
              <a:t>‹#›</a:t>
            </a:fld>
            <a:endParaRPr lang="el-GR"/>
          </a:p>
        </p:txBody>
      </p:sp>
      <p:sp>
        <p:nvSpPr>
          <p:cNvPr id="1032"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Tree>
  </p:cSld>
  <p:clrMap bg1="lt1" tx1="dk1" bg2="lt2" tx2="dk2" accent1="accent1" accent2="accent2" accent3="accent3" accent4="accent4" accent5="accent5" accent6="accent6" hlink="hlink" folHlink="folHlink"/>
  <p:sldLayoutIdLst>
    <p:sldLayoutId id="2147483955" r:id="rId1"/>
    <p:sldLayoutId id="2147483950" r:id="rId2"/>
    <p:sldLayoutId id="2147483956" r:id="rId3"/>
    <p:sldLayoutId id="2147483951" r:id="rId4"/>
    <p:sldLayoutId id="2147483952" r:id="rId5"/>
    <p:sldLayoutId id="2147483953" r:id="rId6"/>
    <p:sldLayoutId id="2147483957" r:id="rId7"/>
    <p:sldLayoutId id="2147483958" r:id="rId8"/>
    <p:sldLayoutId id="2147483959" r:id="rId9"/>
    <p:sldLayoutId id="2147483954" r:id="rId10"/>
    <p:sldLayoutId id="2147483960" r:id="rId11"/>
  </p:sldLayoutIdLst>
  <p:hf hdr="0" ftr="0" dt="0"/>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2.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2.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Τίτλος 1"/>
          <p:cNvSpPr>
            <a:spLocks noGrp="1"/>
          </p:cNvSpPr>
          <p:nvPr>
            <p:ph type="ctrTitle"/>
          </p:nvPr>
        </p:nvSpPr>
        <p:spPr>
          <a:xfrm>
            <a:off x="685800" y="1600200"/>
            <a:ext cx="7772400" cy="1779588"/>
          </a:xfrm>
        </p:spPr>
        <p:txBody>
          <a:bodyPr rtlCol="0">
            <a:normAutofit fontScale="90000"/>
          </a:bodyPr>
          <a:lstStyle/>
          <a:p>
            <a:pPr eaLnBrk="1" fontAlgn="auto" hangingPunct="1">
              <a:spcAft>
                <a:spcPts val="0"/>
              </a:spcAft>
              <a:defRPr/>
            </a:pPr>
            <a:r>
              <a:rPr lang="el-GR" b="1" i="1" dirty="0" smtClean="0">
                <a:ea typeface="ＭＳ Ｐゴシック" charset="-128"/>
              </a:rPr>
              <a:t>Το φυσικό περιβάλλον της Ελλάδας.</a:t>
            </a:r>
            <a:br>
              <a:rPr lang="el-GR" b="1" i="1" dirty="0" smtClean="0">
                <a:ea typeface="ＭＳ Ｐゴシック" charset="-128"/>
              </a:rPr>
            </a:br>
            <a:r>
              <a:rPr lang="el-GR" b="1" i="1" dirty="0" smtClean="0">
                <a:ea typeface="ＭＳ Ｐゴシック" charset="-128"/>
              </a:rPr>
              <a:t>Η θέση της Ελλάδας.</a:t>
            </a:r>
            <a:endParaRPr lang="el-GR" dirty="0" smtClean="0">
              <a:ea typeface="ＭＳ Ｐゴシック" charset="-128"/>
            </a:endParaRPr>
          </a:p>
        </p:txBody>
      </p:sp>
      <p:sp>
        <p:nvSpPr>
          <p:cNvPr id="8195" name="Υπότιτλος 2"/>
          <p:cNvSpPr>
            <a:spLocks noGrp="1"/>
          </p:cNvSpPr>
          <p:nvPr>
            <p:ph type="subTitle" idx="1"/>
          </p:nvPr>
        </p:nvSpPr>
        <p:spPr>
          <a:xfrm>
            <a:off x="1371600" y="3556000"/>
            <a:ext cx="6400800" cy="1473200"/>
          </a:xfrm>
        </p:spPr>
        <p:txBody>
          <a:bodyPr/>
          <a:lstStyle/>
          <a:p>
            <a:pPr eaLnBrk="1" hangingPunct="1"/>
            <a:r>
              <a:rPr lang="el-GR" smtClean="0">
                <a:solidFill>
                  <a:srgbClr val="898989"/>
                </a:solidFill>
                <a:ea typeface="ＭＳ Ｐゴシック" charset="-128"/>
              </a:rPr>
              <a:t>Όνομα δασκάλου</a:t>
            </a:r>
          </a:p>
          <a:p>
            <a:pPr eaLnBrk="1" hangingPunct="1"/>
            <a:r>
              <a:rPr lang="el-GR" smtClean="0">
                <a:solidFill>
                  <a:srgbClr val="898989"/>
                </a:solidFill>
                <a:ea typeface="ＭＳ Ｐゴシック" charset="-128"/>
              </a:rPr>
              <a:t>Σχολείο</a:t>
            </a:r>
          </a:p>
        </p:txBody>
      </p:sp>
      <p:pic>
        <p:nvPicPr>
          <p:cNvPr id="8196" name="Picture 5" descr="\\psf\Host\Volumes\Mac Basic\Doyleies\Site\Images\geography.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00" y="4038600"/>
            <a:ext cx="1050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7890178"/>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Θέση αριθμού διαφάνειας 2"/>
          <p:cNvSpPr>
            <a:spLocks noGrp="1"/>
          </p:cNvSpPr>
          <p:nvPr>
            <p:ph type="sldNum" sz="quarter" idx="12"/>
          </p:nvPr>
        </p:nvSpPr>
        <p:spPr bwMode="auto">
          <a:xfrm>
            <a:off x="7981950" y="6492875"/>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fld id="{42D8C396-80B0-4FC5-8483-D1446E7982E6}" type="slidenum">
              <a:rPr lang="el-GR" smtClean="0">
                <a:solidFill>
                  <a:srgbClr val="898989"/>
                </a:solidFill>
              </a:rPr>
              <a:pPr eaLnBrk="1" hangingPunct="1"/>
              <a:t>10</a:t>
            </a:fld>
            <a:endParaRPr lang="el-GR" smtClean="0">
              <a:solidFill>
                <a:srgbClr val="898989"/>
              </a:solidFill>
            </a:endParaRPr>
          </a:p>
        </p:txBody>
      </p:sp>
      <p:sp>
        <p:nvSpPr>
          <p:cNvPr id="3074" name="Τίτλος 1"/>
          <p:cNvSpPr>
            <a:spLocks noGrp="1"/>
          </p:cNvSpPr>
          <p:nvPr>
            <p:ph type="title"/>
          </p:nvPr>
        </p:nvSpPr>
        <p:spPr/>
        <p:txBody>
          <a:bodyPr rtlCol="0">
            <a:normAutofit/>
          </a:bodyPr>
          <a:lstStyle/>
          <a:p>
            <a:pPr algn="l" eaLnBrk="1" fontAlgn="auto" hangingPunct="1">
              <a:spcAft>
                <a:spcPts val="0"/>
              </a:spcAft>
              <a:defRPr/>
            </a:pPr>
            <a:r>
              <a:rPr lang="el-GR" sz="3200" dirty="0">
                <a:effectLst>
                  <a:outerShdw blurRad="38100" dist="38100" dir="2700000" algn="tl">
                    <a:srgbClr val="000000">
                      <a:alpha val="43137"/>
                    </a:srgbClr>
                  </a:outerShdw>
                </a:effectLst>
                <a:ea typeface="ＭＳ Ｐゴシック" charset="-128"/>
              </a:rPr>
              <a:t>Η θέση της Ελλάδας –  </a:t>
            </a:r>
            <a:r>
              <a:rPr lang="el-GR" sz="3200" dirty="0" smtClean="0">
                <a:effectLst>
                  <a:outerShdw blurRad="38100" dist="38100" dir="2700000" algn="tl">
                    <a:srgbClr val="000000">
                      <a:alpha val="43137"/>
                    </a:srgbClr>
                  </a:outerShdw>
                </a:effectLst>
                <a:ea typeface="ＭＳ Ｐゴシック" charset="-128"/>
              </a:rPr>
              <a:t>Σ</a:t>
            </a:r>
            <a:r>
              <a:rPr lang="el-GR" sz="3200" dirty="0" smtClean="0">
                <a:effectLst>
                  <a:outerShdw blurRad="38100" dist="38100" dir="2700000" algn="tl">
                    <a:srgbClr val="000000">
                      <a:alpha val="43137"/>
                    </a:srgbClr>
                  </a:outerShdw>
                </a:effectLst>
                <a:ea typeface="ＭＳ Ｐゴシック" charset="-128"/>
              </a:rPr>
              <a:t>ύνοψη</a:t>
            </a:r>
            <a:endParaRPr lang="el-GR" sz="3200" dirty="0" smtClean="0">
              <a:effectLst>
                <a:outerShdw blurRad="38100" dist="38100" dir="2700000" algn="tl">
                  <a:srgbClr val="000000">
                    <a:alpha val="43137"/>
                  </a:srgbClr>
                </a:outerShdw>
              </a:effectLst>
              <a:ea typeface="ＭＳ Ｐゴシック" charset="-128"/>
            </a:endParaRPr>
          </a:p>
        </p:txBody>
      </p:sp>
      <p:pic>
        <p:nvPicPr>
          <p:cNvPr id="9221" name="Picture 5" descr="\\psf\Host\Volumes\Mac Basic\Doyleies\Site\Images\geography.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53400" y="533400"/>
            <a:ext cx="6731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Εικόνα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400300"/>
            <a:ext cx="5239832" cy="4191000"/>
          </a:xfrm>
          <a:prstGeom prst="rect">
            <a:avLst/>
          </a:prstGeom>
          <a:noFill/>
          <a:ln>
            <a:noFill/>
          </a:ln>
        </p:spPr>
      </p:pic>
      <p:sp>
        <p:nvSpPr>
          <p:cNvPr id="7" name="TextBox 4"/>
          <p:cNvSpPr txBox="1">
            <a:spLocks noChangeArrowheads="1"/>
          </p:cNvSpPr>
          <p:nvPr/>
        </p:nvSpPr>
        <p:spPr bwMode="auto">
          <a:xfrm>
            <a:off x="5620832" y="2514600"/>
            <a:ext cx="3523168"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defRPr/>
            </a:pPr>
            <a:r>
              <a:rPr lang="el-GR" sz="2600" dirty="0" smtClean="0">
                <a:effectLst>
                  <a:outerShdw blurRad="38100" dist="38100" dir="2700000" algn="tl">
                    <a:srgbClr val="000000">
                      <a:alpha val="43137"/>
                    </a:srgbClr>
                  </a:outerShdw>
                </a:effectLst>
              </a:rPr>
              <a:t>Βλέπουμε ότι η Ελλάδα είναι ένα κομμάτι της Ευρώπης, αφού βρίσκεται στο νοτιοανατολικό άκρο της και θα μπορούσαμε να πούμε ότι είναι το ακρωτήριο της Βαλκανικής χερσονήσου.</a:t>
            </a:r>
            <a:endParaRPr lang="en-US" sz="2600" dirty="0" smtClean="0">
              <a:effectLst>
                <a:outerShdw blurRad="38100" dist="38100" dir="2700000" algn="tl">
                  <a:srgbClr val="000000">
                    <a:alpha val="43137"/>
                  </a:srgbClr>
                </a:outerShdw>
              </a:effectLst>
            </a:endParaRPr>
          </a:p>
        </p:txBody>
      </p:sp>
      <p:sp>
        <p:nvSpPr>
          <p:cNvPr id="8" name="TextBox 4"/>
          <p:cNvSpPr txBox="1">
            <a:spLocks noChangeArrowheads="1"/>
          </p:cNvSpPr>
          <p:nvPr/>
        </p:nvSpPr>
        <p:spPr bwMode="auto">
          <a:xfrm>
            <a:off x="5595570" y="3276600"/>
            <a:ext cx="3212537"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defRPr/>
            </a:pPr>
            <a:r>
              <a:rPr lang="el-GR" sz="2600" dirty="0" smtClean="0">
                <a:effectLst>
                  <a:outerShdw blurRad="38100" dist="38100" dir="2700000" algn="tl">
                    <a:srgbClr val="000000">
                      <a:alpha val="43137"/>
                    </a:srgbClr>
                  </a:outerShdw>
                </a:effectLst>
              </a:rPr>
              <a:t>Ανατολικά, δυτικά και νότια βρέχεται από τη Μεσόγειο Θάλασσα, η οποία βρίσκεται ανάμεσα στην Ευρώπη και στην Αφρική.</a:t>
            </a:r>
            <a:endParaRPr lang="en-US" sz="26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4865826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xit" presetSubtype="0" fill="hold" grpId="1" nodeType="clickEffect">
                                  <p:stCondLst>
                                    <p:cond delay="0"/>
                                  </p:stCondLst>
                                  <p:childTnLst>
                                    <p:animEffect transition="out" filter="fade">
                                      <p:cBhvr>
                                        <p:cTn id="15" dur="1000"/>
                                        <p:tgtEl>
                                          <p:spTgt spid="7"/>
                                        </p:tgtEl>
                                      </p:cBhvr>
                                    </p:animEffect>
                                    <p:anim calcmode="lin" valueType="num">
                                      <p:cBhvr>
                                        <p:cTn id="16" dur="1000"/>
                                        <p:tgtEl>
                                          <p:spTgt spid="7"/>
                                        </p:tgtEl>
                                        <p:attrNameLst>
                                          <p:attrName>ppt_x</p:attrName>
                                        </p:attrNameLst>
                                      </p:cBhvr>
                                      <p:tavLst>
                                        <p:tav tm="0">
                                          <p:val>
                                            <p:strVal val="ppt_x"/>
                                          </p:val>
                                        </p:tav>
                                        <p:tav tm="100000">
                                          <p:val>
                                            <p:strVal val="ppt_x"/>
                                          </p:val>
                                        </p:tav>
                                      </p:tavLst>
                                    </p:anim>
                                    <p:anim calcmode="lin" valueType="num">
                                      <p:cBhvr>
                                        <p:cTn id="17" dur="1000"/>
                                        <p:tgtEl>
                                          <p:spTgt spid="7"/>
                                        </p:tgtEl>
                                        <p:attrNameLst>
                                          <p:attrName>ppt_y</p:attrName>
                                        </p:attrNameLst>
                                      </p:cBhvr>
                                      <p:tavLst>
                                        <p:tav tm="0">
                                          <p:val>
                                            <p:strVal val="ppt_y"/>
                                          </p:val>
                                        </p:tav>
                                        <p:tav tm="100000">
                                          <p:val>
                                            <p:strVal val="ppt_y-.1"/>
                                          </p:val>
                                        </p:tav>
                                      </p:tavLst>
                                    </p:anim>
                                    <p:set>
                                      <p:cBhvr>
                                        <p:cTn id="18" dur="1" fill="hold">
                                          <p:stCondLst>
                                            <p:cond delay="999"/>
                                          </p:stCondLst>
                                        </p:cTn>
                                        <p:tgtEl>
                                          <p:spTgt spid="7"/>
                                        </p:tgtEl>
                                        <p:attrNameLst>
                                          <p:attrName>style.visibility</p:attrName>
                                        </p:attrNameLst>
                                      </p:cBhvr>
                                      <p:to>
                                        <p:strVal val="hidden"/>
                                      </p:to>
                                    </p:se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Θέση αριθμού διαφάνειας 2"/>
          <p:cNvSpPr>
            <a:spLocks noGrp="1"/>
          </p:cNvSpPr>
          <p:nvPr>
            <p:ph type="sldNum" sz="quarter" idx="12"/>
          </p:nvPr>
        </p:nvSpPr>
        <p:spPr bwMode="auto">
          <a:xfrm>
            <a:off x="7981950" y="6492875"/>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fld id="{42D8C396-80B0-4FC5-8483-D1446E7982E6}" type="slidenum">
              <a:rPr lang="el-GR" smtClean="0">
                <a:solidFill>
                  <a:srgbClr val="898989"/>
                </a:solidFill>
              </a:rPr>
              <a:pPr eaLnBrk="1" hangingPunct="1"/>
              <a:t>11</a:t>
            </a:fld>
            <a:endParaRPr lang="el-GR" smtClean="0">
              <a:solidFill>
                <a:srgbClr val="898989"/>
              </a:solidFill>
            </a:endParaRPr>
          </a:p>
        </p:txBody>
      </p:sp>
      <p:sp>
        <p:nvSpPr>
          <p:cNvPr id="3074" name="Τίτλος 1"/>
          <p:cNvSpPr>
            <a:spLocks noGrp="1"/>
          </p:cNvSpPr>
          <p:nvPr>
            <p:ph type="title"/>
          </p:nvPr>
        </p:nvSpPr>
        <p:spPr/>
        <p:txBody>
          <a:bodyPr rtlCol="0">
            <a:normAutofit/>
          </a:bodyPr>
          <a:lstStyle/>
          <a:p>
            <a:pPr algn="l" eaLnBrk="1" fontAlgn="auto" hangingPunct="1">
              <a:spcAft>
                <a:spcPts val="0"/>
              </a:spcAft>
              <a:defRPr/>
            </a:pPr>
            <a:r>
              <a:rPr lang="el-GR" sz="3200" dirty="0">
                <a:effectLst>
                  <a:outerShdw blurRad="38100" dist="38100" dir="2700000" algn="tl">
                    <a:srgbClr val="000000">
                      <a:alpha val="43137"/>
                    </a:srgbClr>
                  </a:outerShdw>
                </a:effectLst>
                <a:ea typeface="ＭＳ Ｐゴシック" charset="-128"/>
              </a:rPr>
              <a:t>Η θέση της Ελλάδας –  </a:t>
            </a:r>
            <a:r>
              <a:rPr lang="el-GR" sz="3200" dirty="0" smtClean="0">
                <a:effectLst>
                  <a:outerShdw blurRad="38100" dist="38100" dir="2700000" algn="tl">
                    <a:srgbClr val="000000">
                      <a:alpha val="43137"/>
                    </a:srgbClr>
                  </a:outerShdw>
                </a:effectLst>
                <a:ea typeface="ＭＳ Ｐゴシック" charset="-128"/>
              </a:rPr>
              <a:t>Εφαρμογή  (1)</a:t>
            </a:r>
          </a:p>
        </p:txBody>
      </p:sp>
      <p:pic>
        <p:nvPicPr>
          <p:cNvPr id="9221" name="Picture 5" descr="\\psf\Host\Volumes\Mac Basic\Doyleies\Site\Images\geography.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53400" y="533400"/>
            <a:ext cx="6731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a:spLocks noChangeArrowheads="1"/>
          </p:cNvSpPr>
          <p:nvPr/>
        </p:nvSpPr>
        <p:spPr bwMode="auto">
          <a:xfrm>
            <a:off x="5410200" y="2903892"/>
            <a:ext cx="3581399"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defRPr/>
            </a:pPr>
            <a:r>
              <a:rPr lang="el-GR" sz="2800" dirty="0" smtClean="0">
                <a:effectLst>
                  <a:outerShdw blurRad="38100" dist="38100" dir="2700000" algn="tl">
                    <a:srgbClr val="000000">
                      <a:alpha val="43137"/>
                    </a:srgbClr>
                  </a:outerShdw>
                </a:effectLst>
              </a:rPr>
              <a:t>Τώρα πώς κρίνεις τη γεωγραφική θέση της Ελλάδας;</a:t>
            </a:r>
          </a:p>
          <a:p>
            <a:pPr eaLnBrk="1" hangingPunct="1">
              <a:defRPr/>
            </a:pPr>
            <a:r>
              <a:rPr lang="el-GR" sz="2800" dirty="0" smtClean="0">
                <a:effectLst>
                  <a:outerShdw blurRad="38100" dist="38100" dir="2700000" algn="tl">
                    <a:srgbClr val="000000">
                      <a:alpha val="43137"/>
                    </a:srgbClr>
                  </a:outerShdw>
                </a:effectLst>
              </a:rPr>
              <a:t>Με ποια μέσα μπορεί να γίνει το εμπόριο με την Αφρική, την Ασία και την Ευρώπη;</a:t>
            </a:r>
            <a:endParaRPr lang="en-US" sz="2800" dirty="0" smtClean="0">
              <a:effectLst>
                <a:outerShdw blurRad="38100" dist="38100" dir="2700000" algn="tl">
                  <a:srgbClr val="000000">
                    <a:alpha val="43137"/>
                  </a:srgbClr>
                </a:outerShdw>
              </a:effectLst>
            </a:endParaRPr>
          </a:p>
        </p:txBody>
      </p:sp>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664" y="4114800"/>
            <a:ext cx="2652657" cy="1768679"/>
          </a:xfrm>
          <a:prstGeom prst="rect">
            <a:avLst/>
          </a:prstGeom>
        </p:spPr>
      </p:pic>
      <p:pic>
        <p:nvPicPr>
          <p:cNvPr id="3" name="Εικόνα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60000">
            <a:off x="2430254" y="3451364"/>
            <a:ext cx="2663103" cy="1768467"/>
          </a:xfrm>
          <a:prstGeom prst="rect">
            <a:avLst/>
          </a:prstGeom>
        </p:spPr>
      </p:pic>
      <p:pic>
        <p:nvPicPr>
          <p:cNvPr id="2" name="Εικόνα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20000">
            <a:off x="449806" y="2835266"/>
            <a:ext cx="2515046" cy="1554711"/>
          </a:xfrm>
          <a:prstGeom prst="rect">
            <a:avLst/>
          </a:prstGeom>
          <a:noFill/>
          <a:ln>
            <a:noFill/>
          </a:ln>
        </p:spPr>
      </p:pic>
    </p:spTree>
    <p:extLst>
      <p:ext uri="{BB962C8B-B14F-4D97-AF65-F5344CB8AC3E}">
        <p14:creationId xmlns:p14="http://schemas.microsoft.com/office/powerpoint/2010/main" val="129190819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 calcmode="lin" valueType="num">
                                      <p:cBhvr>
                                        <p:cTn id="9" dur="750" fill="hold"/>
                                        <p:tgtEl>
                                          <p:spTgt spid="2"/>
                                        </p:tgtEl>
                                        <p:attrNameLst>
                                          <p:attrName>style.rotation</p:attrName>
                                        </p:attrNameLst>
                                      </p:cBhvr>
                                      <p:tavLst>
                                        <p:tav tm="0">
                                          <p:val>
                                            <p:fltVal val="90"/>
                                          </p:val>
                                        </p:tav>
                                        <p:tav tm="100000">
                                          <p:val>
                                            <p:fltVal val="0"/>
                                          </p:val>
                                        </p:tav>
                                      </p:tavLst>
                                    </p:anim>
                                    <p:animEffect transition="in" filter="fade">
                                      <p:cBhvr>
                                        <p:cTn id="10" dur="75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ppt_w</p:attrName>
                                        </p:attrNameLst>
                                      </p:cBhvr>
                                      <p:tavLst>
                                        <p:tav tm="0">
                                          <p:val>
                                            <p:fltVal val="0"/>
                                          </p:val>
                                        </p:tav>
                                        <p:tav tm="100000">
                                          <p:val>
                                            <p:strVal val="#ppt_w"/>
                                          </p:val>
                                        </p:tav>
                                      </p:tavLst>
                                    </p:anim>
                                    <p:anim calcmode="lin" valueType="num">
                                      <p:cBhvr>
                                        <p:cTn id="14" dur="750" fill="hold"/>
                                        <p:tgtEl>
                                          <p:spTgt spid="4"/>
                                        </p:tgtEl>
                                        <p:attrNameLst>
                                          <p:attrName>ppt_h</p:attrName>
                                        </p:attrNameLst>
                                      </p:cBhvr>
                                      <p:tavLst>
                                        <p:tav tm="0">
                                          <p:val>
                                            <p:fltVal val="0"/>
                                          </p:val>
                                        </p:tav>
                                        <p:tav tm="100000">
                                          <p:val>
                                            <p:strVal val="#ppt_h"/>
                                          </p:val>
                                        </p:tav>
                                      </p:tavLst>
                                    </p:anim>
                                    <p:anim calcmode="lin" valueType="num">
                                      <p:cBhvr>
                                        <p:cTn id="15" dur="750" fill="hold"/>
                                        <p:tgtEl>
                                          <p:spTgt spid="4"/>
                                        </p:tgtEl>
                                        <p:attrNameLst>
                                          <p:attrName>style.rotation</p:attrName>
                                        </p:attrNameLst>
                                      </p:cBhvr>
                                      <p:tavLst>
                                        <p:tav tm="0">
                                          <p:val>
                                            <p:fltVal val="90"/>
                                          </p:val>
                                        </p:tav>
                                        <p:tav tm="100000">
                                          <p:val>
                                            <p:fltVal val="0"/>
                                          </p:val>
                                        </p:tav>
                                      </p:tavLst>
                                    </p:anim>
                                    <p:animEffect transition="in" filter="fade">
                                      <p:cBhvr>
                                        <p:cTn id="16" dur="750"/>
                                        <p:tgtEl>
                                          <p:spTgt spid="4"/>
                                        </p:tgtEl>
                                      </p:cBhvr>
                                    </p:animEffect>
                                  </p:childTnLst>
                                </p:cTn>
                              </p:par>
                              <p:par>
                                <p:cTn id="17" presetID="31" presetClass="entr" presetSubtype="0" fill="hold" nodeType="withEffect">
                                  <p:stCondLst>
                                    <p:cond delay="250"/>
                                  </p:stCondLst>
                                  <p:childTnLst>
                                    <p:set>
                                      <p:cBhvr>
                                        <p:cTn id="18" dur="1" fill="hold">
                                          <p:stCondLst>
                                            <p:cond delay="0"/>
                                          </p:stCondLst>
                                        </p:cTn>
                                        <p:tgtEl>
                                          <p:spTgt spid="3"/>
                                        </p:tgtEl>
                                        <p:attrNameLst>
                                          <p:attrName>style.visibility</p:attrName>
                                        </p:attrNameLst>
                                      </p:cBhvr>
                                      <p:to>
                                        <p:strVal val="visible"/>
                                      </p:to>
                                    </p:set>
                                    <p:anim calcmode="lin" valueType="num">
                                      <p:cBhvr>
                                        <p:cTn id="19" dur="750" fill="hold"/>
                                        <p:tgtEl>
                                          <p:spTgt spid="3"/>
                                        </p:tgtEl>
                                        <p:attrNameLst>
                                          <p:attrName>ppt_w</p:attrName>
                                        </p:attrNameLst>
                                      </p:cBhvr>
                                      <p:tavLst>
                                        <p:tav tm="0">
                                          <p:val>
                                            <p:fltVal val="0"/>
                                          </p:val>
                                        </p:tav>
                                        <p:tav tm="100000">
                                          <p:val>
                                            <p:strVal val="#ppt_w"/>
                                          </p:val>
                                        </p:tav>
                                      </p:tavLst>
                                    </p:anim>
                                    <p:anim calcmode="lin" valueType="num">
                                      <p:cBhvr>
                                        <p:cTn id="20" dur="750" fill="hold"/>
                                        <p:tgtEl>
                                          <p:spTgt spid="3"/>
                                        </p:tgtEl>
                                        <p:attrNameLst>
                                          <p:attrName>ppt_h</p:attrName>
                                        </p:attrNameLst>
                                      </p:cBhvr>
                                      <p:tavLst>
                                        <p:tav tm="0">
                                          <p:val>
                                            <p:fltVal val="0"/>
                                          </p:val>
                                        </p:tav>
                                        <p:tav tm="100000">
                                          <p:val>
                                            <p:strVal val="#ppt_h"/>
                                          </p:val>
                                        </p:tav>
                                      </p:tavLst>
                                    </p:anim>
                                    <p:anim calcmode="lin" valueType="num">
                                      <p:cBhvr>
                                        <p:cTn id="21" dur="750" fill="hold"/>
                                        <p:tgtEl>
                                          <p:spTgt spid="3"/>
                                        </p:tgtEl>
                                        <p:attrNameLst>
                                          <p:attrName>style.rotation</p:attrName>
                                        </p:attrNameLst>
                                      </p:cBhvr>
                                      <p:tavLst>
                                        <p:tav tm="0">
                                          <p:val>
                                            <p:fltVal val="90"/>
                                          </p:val>
                                        </p:tav>
                                        <p:tav tm="100000">
                                          <p:val>
                                            <p:fltVal val="0"/>
                                          </p:val>
                                        </p:tav>
                                      </p:tavLst>
                                    </p:anim>
                                    <p:animEffect transition="in" filter="fade">
                                      <p:cBhvr>
                                        <p:cTn id="22" dur="750"/>
                                        <p:tgtEl>
                                          <p:spTgt spid="3"/>
                                        </p:tgtEl>
                                      </p:cBhvr>
                                    </p:animEffect>
                                  </p:childTnLst>
                                </p:cTn>
                              </p:par>
                            </p:childTnLst>
                          </p:cTn>
                        </p:par>
                        <p:par>
                          <p:cTn id="23" fill="hold">
                            <p:stCondLst>
                              <p:cond delay="1250"/>
                            </p:stCondLst>
                            <p:childTnLst>
                              <p:par>
                                <p:cTn id="24" presetID="47" presetClass="entr" presetSubtype="0" fill="hold" nodeType="after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750"/>
                                        <p:tgtEl>
                                          <p:spTgt spid="6">
                                            <p:txEl>
                                              <p:pRg st="0" end="0"/>
                                            </p:txEl>
                                          </p:spTgt>
                                        </p:tgtEl>
                                      </p:cBhvr>
                                    </p:animEffect>
                                    <p:anim calcmode="lin" valueType="num">
                                      <p:cBhvr>
                                        <p:cTn id="27"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8" dur="7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7" presetClass="entr" presetSubtype="0" fill="hold" nodeType="after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fade">
                                      <p:cBhvr>
                                        <p:cTn id="32" dur="750"/>
                                        <p:tgtEl>
                                          <p:spTgt spid="6">
                                            <p:txEl>
                                              <p:pRg st="1" end="1"/>
                                            </p:txEl>
                                          </p:spTgt>
                                        </p:tgtEl>
                                      </p:cBhvr>
                                    </p:animEffect>
                                    <p:anim calcmode="lin" valueType="num">
                                      <p:cBhvr>
                                        <p:cTn id="33" dur="75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4" dur="75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Θέση αριθμού διαφάνειας 2"/>
          <p:cNvSpPr>
            <a:spLocks noGrp="1"/>
          </p:cNvSpPr>
          <p:nvPr>
            <p:ph type="sldNum" sz="quarter" idx="12"/>
          </p:nvPr>
        </p:nvSpPr>
        <p:spPr bwMode="auto">
          <a:xfrm>
            <a:off x="7981950" y="6492875"/>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fld id="{42D8C396-80B0-4FC5-8483-D1446E7982E6}" type="slidenum">
              <a:rPr lang="el-GR" smtClean="0">
                <a:solidFill>
                  <a:srgbClr val="898989"/>
                </a:solidFill>
              </a:rPr>
              <a:pPr eaLnBrk="1" hangingPunct="1"/>
              <a:t>12</a:t>
            </a:fld>
            <a:endParaRPr lang="el-GR" smtClean="0">
              <a:solidFill>
                <a:srgbClr val="898989"/>
              </a:solidFill>
            </a:endParaRPr>
          </a:p>
        </p:txBody>
      </p:sp>
      <p:sp>
        <p:nvSpPr>
          <p:cNvPr id="3074" name="Τίτλος 1"/>
          <p:cNvSpPr>
            <a:spLocks noGrp="1"/>
          </p:cNvSpPr>
          <p:nvPr>
            <p:ph type="title"/>
          </p:nvPr>
        </p:nvSpPr>
        <p:spPr/>
        <p:txBody>
          <a:bodyPr rtlCol="0">
            <a:normAutofit/>
          </a:bodyPr>
          <a:lstStyle/>
          <a:p>
            <a:pPr algn="l" eaLnBrk="1" fontAlgn="auto" hangingPunct="1">
              <a:spcAft>
                <a:spcPts val="0"/>
              </a:spcAft>
              <a:defRPr/>
            </a:pPr>
            <a:r>
              <a:rPr lang="el-GR" sz="3200" dirty="0">
                <a:effectLst>
                  <a:outerShdw blurRad="38100" dist="38100" dir="2700000" algn="tl">
                    <a:srgbClr val="000000">
                      <a:alpha val="43137"/>
                    </a:srgbClr>
                  </a:outerShdw>
                </a:effectLst>
                <a:ea typeface="ＭＳ Ｐゴシック" charset="-128"/>
              </a:rPr>
              <a:t>Η θέση της Ελλάδας –  </a:t>
            </a:r>
            <a:r>
              <a:rPr lang="el-GR" sz="3200" dirty="0" smtClean="0">
                <a:effectLst>
                  <a:outerShdw blurRad="38100" dist="38100" dir="2700000" algn="tl">
                    <a:srgbClr val="000000">
                      <a:alpha val="43137"/>
                    </a:srgbClr>
                  </a:outerShdw>
                </a:effectLst>
                <a:ea typeface="ＭＳ Ｐゴシック" charset="-128"/>
              </a:rPr>
              <a:t>Εφαρμογή  (1)</a:t>
            </a:r>
          </a:p>
        </p:txBody>
      </p:sp>
      <p:pic>
        <p:nvPicPr>
          <p:cNvPr id="9221" name="Picture 5" descr="\\psf\Host\Volumes\Mac Basic\Doyleies\Site\Images\geography.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53400" y="533400"/>
            <a:ext cx="6731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a:spLocks noChangeArrowheads="1"/>
          </p:cNvSpPr>
          <p:nvPr/>
        </p:nvSpPr>
        <p:spPr bwMode="auto">
          <a:xfrm>
            <a:off x="5237614" y="2590799"/>
            <a:ext cx="3753986"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defRPr/>
            </a:pPr>
            <a:r>
              <a:rPr lang="el-GR" sz="2200" dirty="0">
                <a:effectLst>
                  <a:outerShdw blurRad="38100" dist="38100" dir="2700000" algn="tl">
                    <a:srgbClr val="000000">
                      <a:alpha val="43137"/>
                    </a:srgbClr>
                  </a:outerShdw>
                </a:effectLst>
              </a:rPr>
              <a:t>Η γεωγραφική αυτή θέση έδωσε στη χώρα μας τη δυνατότητα να είναι ο σύνδεσμος της Ευρώπης με τις χώρες της Ασίας και της Αφρικής. Οι χερσαίες και οι θαλάσσιες συγκοινωνίες και οι μεταφορές των προϊόντων μεταξύ των τριών αυτών ηπείρων γίνονται διά μέσου της ηπειρωτικής Ελλάδας ή των θαλασσών της.</a:t>
            </a:r>
            <a:endParaRPr lang="en-US" sz="2200" dirty="0" smtClean="0">
              <a:effectLst>
                <a:outerShdw blurRad="38100" dist="38100" dir="2700000" algn="tl">
                  <a:srgbClr val="000000">
                    <a:alpha val="43137"/>
                  </a:srgbClr>
                </a:outerShdw>
              </a:effectLst>
            </a:endParaRPr>
          </a:p>
        </p:txBody>
      </p:sp>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664" y="4114800"/>
            <a:ext cx="2652657" cy="1768679"/>
          </a:xfrm>
          <a:prstGeom prst="rect">
            <a:avLst/>
          </a:prstGeom>
        </p:spPr>
      </p:pic>
      <p:pic>
        <p:nvPicPr>
          <p:cNvPr id="3" name="Εικόνα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60000">
            <a:off x="2430254" y="3451364"/>
            <a:ext cx="2663103" cy="1768467"/>
          </a:xfrm>
          <a:prstGeom prst="rect">
            <a:avLst/>
          </a:prstGeom>
        </p:spPr>
      </p:pic>
      <p:pic>
        <p:nvPicPr>
          <p:cNvPr id="2" name="Εικόνα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20000">
            <a:off x="449806" y="2835266"/>
            <a:ext cx="2515046" cy="1554711"/>
          </a:xfrm>
          <a:prstGeom prst="rect">
            <a:avLst/>
          </a:prstGeom>
          <a:noFill/>
          <a:ln>
            <a:noFill/>
          </a:ln>
        </p:spPr>
      </p:pic>
    </p:spTree>
    <p:extLst>
      <p:ext uri="{BB962C8B-B14F-4D97-AF65-F5344CB8AC3E}">
        <p14:creationId xmlns:p14="http://schemas.microsoft.com/office/powerpoint/2010/main" val="241097245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 calcmode="lin" valueType="num">
                                      <p:cBhvr>
                                        <p:cTn id="9" dur="750" fill="hold"/>
                                        <p:tgtEl>
                                          <p:spTgt spid="2"/>
                                        </p:tgtEl>
                                        <p:attrNameLst>
                                          <p:attrName>style.rotation</p:attrName>
                                        </p:attrNameLst>
                                      </p:cBhvr>
                                      <p:tavLst>
                                        <p:tav tm="0">
                                          <p:val>
                                            <p:fltVal val="90"/>
                                          </p:val>
                                        </p:tav>
                                        <p:tav tm="100000">
                                          <p:val>
                                            <p:fltVal val="0"/>
                                          </p:val>
                                        </p:tav>
                                      </p:tavLst>
                                    </p:anim>
                                    <p:animEffect transition="in" filter="fade">
                                      <p:cBhvr>
                                        <p:cTn id="10" dur="75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ppt_w</p:attrName>
                                        </p:attrNameLst>
                                      </p:cBhvr>
                                      <p:tavLst>
                                        <p:tav tm="0">
                                          <p:val>
                                            <p:fltVal val="0"/>
                                          </p:val>
                                        </p:tav>
                                        <p:tav tm="100000">
                                          <p:val>
                                            <p:strVal val="#ppt_w"/>
                                          </p:val>
                                        </p:tav>
                                      </p:tavLst>
                                    </p:anim>
                                    <p:anim calcmode="lin" valueType="num">
                                      <p:cBhvr>
                                        <p:cTn id="14" dur="750" fill="hold"/>
                                        <p:tgtEl>
                                          <p:spTgt spid="4"/>
                                        </p:tgtEl>
                                        <p:attrNameLst>
                                          <p:attrName>ppt_h</p:attrName>
                                        </p:attrNameLst>
                                      </p:cBhvr>
                                      <p:tavLst>
                                        <p:tav tm="0">
                                          <p:val>
                                            <p:fltVal val="0"/>
                                          </p:val>
                                        </p:tav>
                                        <p:tav tm="100000">
                                          <p:val>
                                            <p:strVal val="#ppt_h"/>
                                          </p:val>
                                        </p:tav>
                                      </p:tavLst>
                                    </p:anim>
                                    <p:anim calcmode="lin" valueType="num">
                                      <p:cBhvr>
                                        <p:cTn id="15" dur="750" fill="hold"/>
                                        <p:tgtEl>
                                          <p:spTgt spid="4"/>
                                        </p:tgtEl>
                                        <p:attrNameLst>
                                          <p:attrName>style.rotation</p:attrName>
                                        </p:attrNameLst>
                                      </p:cBhvr>
                                      <p:tavLst>
                                        <p:tav tm="0">
                                          <p:val>
                                            <p:fltVal val="90"/>
                                          </p:val>
                                        </p:tav>
                                        <p:tav tm="100000">
                                          <p:val>
                                            <p:fltVal val="0"/>
                                          </p:val>
                                        </p:tav>
                                      </p:tavLst>
                                    </p:anim>
                                    <p:animEffect transition="in" filter="fade">
                                      <p:cBhvr>
                                        <p:cTn id="16" dur="750"/>
                                        <p:tgtEl>
                                          <p:spTgt spid="4"/>
                                        </p:tgtEl>
                                      </p:cBhvr>
                                    </p:animEffect>
                                  </p:childTnLst>
                                </p:cTn>
                              </p:par>
                              <p:par>
                                <p:cTn id="17" presetID="31" presetClass="entr" presetSubtype="0" fill="hold" nodeType="withEffect">
                                  <p:stCondLst>
                                    <p:cond delay="250"/>
                                  </p:stCondLst>
                                  <p:childTnLst>
                                    <p:set>
                                      <p:cBhvr>
                                        <p:cTn id="18" dur="1" fill="hold">
                                          <p:stCondLst>
                                            <p:cond delay="0"/>
                                          </p:stCondLst>
                                        </p:cTn>
                                        <p:tgtEl>
                                          <p:spTgt spid="3"/>
                                        </p:tgtEl>
                                        <p:attrNameLst>
                                          <p:attrName>style.visibility</p:attrName>
                                        </p:attrNameLst>
                                      </p:cBhvr>
                                      <p:to>
                                        <p:strVal val="visible"/>
                                      </p:to>
                                    </p:set>
                                    <p:anim calcmode="lin" valueType="num">
                                      <p:cBhvr>
                                        <p:cTn id="19" dur="750" fill="hold"/>
                                        <p:tgtEl>
                                          <p:spTgt spid="3"/>
                                        </p:tgtEl>
                                        <p:attrNameLst>
                                          <p:attrName>ppt_w</p:attrName>
                                        </p:attrNameLst>
                                      </p:cBhvr>
                                      <p:tavLst>
                                        <p:tav tm="0">
                                          <p:val>
                                            <p:fltVal val="0"/>
                                          </p:val>
                                        </p:tav>
                                        <p:tav tm="100000">
                                          <p:val>
                                            <p:strVal val="#ppt_w"/>
                                          </p:val>
                                        </p:tav>
                                      </p:tavLst>
                                    </p:anim>
                                    <p:anim calcmode="lin" valueType="num">
                                      <p:cBhvr>
                                        <p:cTn id="20" dur="750" fill="hold"/>
                                        <p:tgtEl>
                                          <p:spTgt spid="3"/>
                                        </p:tgtEl>
                                        <p:attrNameLst>
                                          <p:attrName>ppt_h</p:attrName>
                                        </p:attrNameLst>
                                      </p:cBhvr>
                                      <p:tavLst>
                                        <p:tav tm="0">
                                          <p:val>
                                            <p:fltVal val="0"/>
                                          </p:val>
                                        </p:tav>
                                        <p:tav tm="100000">
                                          <p:val>
                                            <p:strVal val="#ppt_h"/>
                                          </p:val>
                                        </p:tav>
                                      </p:tavLst>
                                    </p:anim>
                                    <p:anim calcmode="lin" valueType="num">
                                      <p:cBhvr>
                                        <p:cTn id="21" dur="750" fill="hold"/>
                                        <p:tgtEl>
                                          <p:spTgt spid="3"/>
                                        </p:tgtEl>
                                        <p:attrNameLst>
                                          <p:attrName>style.rotation</p:attrName>
                                        </p:attrNameLst>
                                      </p:cBhvr>
                                      <p:tavLst>
                                        <p:tav tm="0">
                                          <p:val>
                                            <p:fltVal val="90"/>
                                          </p:val>
                                        </p:tav>
                                        <p:tav tm="100000">
                                          <p:val>
                                            <p:fltVal val="0"/>
                                          </p:val>
                                        </p:tav>
                                      </p:tavLst>
                                    </p:anim>
                                    <p:animEffect transition="in" filter="fade">
                                      <p:cBhvr>
                                        <p:cTn id="22" dur="750"/>
                                        <p:tgtEl>
                                          <p:spTgt spid="3"/>
                                        </p:tgtEl>
                                      </p:cBhvr>
                                    </p:animEffect>
                                  </p:childTnLst>
                                </p:cTn>
                              </p:par>
                            </p:childTnLst>
                          </p:cTn>
                        </p:par>
                        <p:par>
                          <p:cTn id="23" fill="hold">
                            <p:stCondLst>
                              <p:cond delay="1250"/>
                            </p:stCondLst>
                            <p:childTnLst>
                              <p:par>
                                <p:cTn id="24" presetID="47" presetClass="entr" presetSubtype="0" fill="hold" nodeType="after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750"/>
                                        <p:tgtEl>
                                          <p:spTgt spid="6">
                                            <p:txEl>
                                              <p:pRg st="0" end="0"/>
                                            </p:txEl>
                                          </p:spTgt>
                                        </p:tgtEl>
                                      </p:cBhvr>
                                    </p:animEffect>
                                    <p:anim calcmode="lin" valueType="num">
                                      <p:cBhvr>
                                        <p:cTn id="27"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8" dur="7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Θέση αριθμού διαφάνειας 2"/>
          <p:cNvSpPr>
            <a:spLocks noGrp="1"/>
          </p:cNvSpPr>
          <p:nvPr>
            <p:ph type="sldNum" sz="quarter" idx="12"/>
          </p:nvPr>
        </p:nvSpPr>
        <p:spPr bwMode="auto">
          <a:xfrm>
            <a:off x="7981950" y="6492875"/>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fld id="{42D8C396-80B0-4FC5-8483-D1446E7982E6}" type="slidenum">
              <a:rPr lang="el-GR" smtClean="0">
                <a:solidFill>
                  <a:srgbClr val="898989"/>
                </a:solidFill>
              </a:rPr>
              <a:pPr eaLnBrk="1" hangingPunct="1"/>
              <a:t>13</a:t>
            </a:fld>
            <a:endParaRPr lang="el-GR" smtClean="0">
              <a:solidFill>
                <a:srgbClr val="898989"/>
              </a:solidFill>
            </a:endParaRPr>
          </a:p>
        </p:txBody>
      </p:sp>
      <p:sp>
        <p:nvSpPr>
          <p:cNvPr id="3074" name="Τίτλος 1"/>
          <p:cNvSpPr>
            <a:spLocks noGrp="1"/>
          </p:cNvSpPr>
          <p:nvPr>
            <p:ph type="title"/>
          </p:nvPr>
        </p:nvSpPr>
        <p:spPr/>
        <p:txBody>
          <a:bodyPr rtlCol="0">
            <a:normAutofit/>
          </a:bodyPr>
          <a:lstStyle/>
          <a:p>
            <a:pPr algn="l" eaLnBrk="1" fontAlgn="auto" hangingPunct="1">
              <a:spcAft>
                <a:spcPts val="0"/>
              </a:spcAft>
              <a:defRPr/>
            </a:pPr>
            <a:r>
              <a:rPr lang="el-GR" sz="3200" dirty="0" smtClean="0">
                <a:effectLst>
                  <a:outerShdw blurRad="38100" dist="38100" dir="2700000" algn="tl">
                    <a:srgbClr val="000000">
                      <a:alpha val="43137"/>
                    </a:srgbClr>
                  </a:outerShdw>
                </a:effectLst>
                <a:ea typeface="ＭＳ Ｐゴシック" charset="-128"/>
              </a:rPr>
              <a:t>Η θέση της </a:t>
            </a:r>
            <a:r>
              <a:rPr lang="el-GR" sz="3200" dirty="0">
                <a:effectLst>
                  <a:outerShdw blurRad="38100" dist="38100" dir="2700000" algn="tl">
                    <a:srgbClr val="000000">
                      <a:alpha val="43137"/>
                    </a:srgbClr>
                  </a:outerShdw>
                </a:effectLst>
                <a:ea typeface="ＭＳ Ｐゴシック" charset="-128"/>
              </a:rPr>
              <a:t>Ελλάδας – </a:t>
            </a:r>
            <a:r>
              <a:rPr lang="el-GR" sz="3200" dirty="0" smtClean="0">
                <a:effectLst>
                  <a:outerShdw blurRad="38100" dist="38100" dir="2700000" algn="tl">
                    <a:srgbClr val="000000">
                      <a:alpha val="43137"/>
                    </a:srgbClr>
                  </a:outerShdw>
                </a:effectLst>
                <a:ea typeface="ＭＳ Ｐゴシック" charset="-128"/>
              </a:rPr>
              <a:t>Εφαρμογή (2)</a:t>
            </a:r>
          </a:p>
        </p:txBody>
      </p:sp>
      <p:pic>
        <p:nvPicPr>
          <p:cNvPr id="9221" name="Picture 5" descr="\\psf\Host\Volumes\Mac Basic\Doyleies\Site\Images\geography.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53400" y="533400"/>
            <a:ext cx="6731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916" y="2387967"/>
            <a:ext cx="3963275" cy="294603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TextBox 4"/>
          <p:cNvSpPr txBox="1">
            <a:spLocks noChangeArrowheads="1"/>
          </p:cNvSpPr>
          <p:nvPr/>
        </p:nvSpPr>
        <p:spPr bwMode="auto">
          <a:xfrm>
            <a:off x="4408313" y="2188557"/>
            <a:ext cx="4360008"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defRPr/>
            </a:pPr>
            <a:r>
              <a:rPr lang="el-GR" sz="3200" dirty="0" smtClean="0">
                <a:effectLst>
                  <a:outerShdw blurRad="38100" dist="38100" dir="2700000" algn="tl">
                    <a:srgbClr val="000000">
                      <a:alpha val="43137"/>
                    </a:srgbClr>
                  </a:outerShdw>
                </a:effectLst>
              </a:rPr>
              <a:t>Η ευκολία στην επικοινωνία θα επηρεάζει τους πολιτισμούς</a:t>
            </a:r>
            <a:r>
              <a:rPr lang="el-GR" sz="3200" dirty="0" smtClean="0">
                <a:effectLst>
                  <a:outerShdw blurRad="38100" dist="38100" dir="2700000" algn="tl">
                    <a:srgbClr val="000000">
                      <a:alpha val="43137"/>
                    </a:srgbClr>
                  </a:outerShdw>
                </a:effectLst>
              </a:rPr>
              <a:t>;</a:t>
            </a:r>
          </a:p>
          <a:p>
            <a:pPr eaLnBrk="1" hangingPunct="1">
              <a:defRPr/>
            </a:pPr>
            <a:endParaRPr lang="el-GR" sz="3200" dirty="0">
              <a:effectLst>
                <a:outerShdw blurRad="38100" dist="38100" dir="2700000" algn="tl">
                  <a:srgbClr val="000000">
                    <a:alpha val="43137"/>
                  </a:srgbClr>
                </a:outerShdw>
              </a:effectLst>
            </a:endParaRPr>
          </a:p>
          <a:p>
            <a:pPr eaLnBrk="1" hangingPunct="1">
              <a:defRPr/>
            </a:pPr>
            <a:r>
              <a:rPr lang="el-GR" sz="3200" dirty="0" smtClean="0">
                <a:effectLst>
                  <a:outerShdw blurRad="38100" dist="38100" dir="2700000" algn="tl">
                    <a:srgbClr val="000000">
                      <a:alpha val="43137"/>
                    </a:srgbClr>
                  </a:outerShdw>
                </a:effectLst>
              </a:rPr>
              <a:t>Σκεφτείτε για παράδειγμα από πού ξεκίνησε το ελληνικό αλφάβητο.</a:t>
            </a:r>
          </a:p>
        </p:txBody>
      </p:sp>
    </p:spTree>
    <p:extLst>
      <p:ext uri="{BB962C8B-B14F-4D97-AF65-F5344CB8AC3E}">
        <p14:creationId xmlns:p14="http://schemas.microsoft.com/office/powerpoint/2010/main" val="165751299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175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left)">
                                      <p:cBhvr>
                                        <p:cTn id="10" dur="750"/>
                                        <p:tgtEl>
                                          <p:spTgt spid="6">
                                            <p:txEl>
                                              <p:pRg st="0" end="0"/>
                                            </p:txEl>
                                          </p:spTgt>
                                        </p:tgtEl>
                                      </p:cBhvr>
                                    </p:animEffect>
                                  </p:childTnLst>
                                </p:cTn>
                              </p:par>
                              <p:par>
                                <p:cTn id="11" presetID="22" presetClass="entr" presetSubtype="8" fill="hold" nodeType="withEffect">
                                  <p:stCondLst>
                                    <p:cond delay="50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left)">
                                      <p:cBhvr>
                                        <p:cTn id="13" dur="75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Θέση αριθμού διαφάνειας 2"/>
          <p:cNvSpPr>
            <a:spLocks noGrp="1"/>
          </p:cNvSpPr>
          <p:nvPr>
            <p:ph type="sldNum" sz="quarter" idx="12"/>
          </p:nvPr>
        </p:nvSpPr>
        <p:spPr bwMode="auto">
          <a:xfrm>
            <a:off x="7981950" y="6492875"/>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fld id="{42D8C396-80B0-4FC5-8483-D1446E7982E6}" type="slidenum">
              <a:rPr lang="el-GR" smtClean="0">
                <a:solidFill>
                  <a:srgbClr val="898989"/>
                </a:solidFill>
              </a:rPr>
              <a:pPr eaLnBrk="1" hangingPunct="1"/>
              <a:t>14</a:t>
            </a:fld>
            <a:endParaRPr lang="el-GR" smtClean="0">
              <a:solidFill>
                <a:srgbClr val="898989"/>
              </a:solidFill>
            </a:endParaRPr>
          </a:p>
        </p:txBody>
      </p:sp>
      <p:sp>
        <p:nvSpPr>
          <p:cNvPr id="3074" name="Τίτλος 1"/>
          <p:cNvSpPr>
            <a:spLocks noGrp="1"/>
          </p:cNvSpPr>
          <p:nvPr>
            <p:ph type="title"/>
          </p:nvPr>
        </p:nvSpPr>
        <p:spPr/>
        <p:txBody>
          <a:bodyPr rtlCol="0">
            <a:normAutofit/>
          </a:bodyPr>
          <a:lstStyle/>
          <a:p>
            <a:pPr algn="l" eaLnBrk="1" fontAlgn="auto" hangingPunct="1">
              <a:spcAft>
                <a:spcPts val="0"/>
              </a:spcAft>
              <a:defRPr/>
            </a:pPr>
            <a:r>
              <a:rPr lang="el-GR" sz="3200" dirty="0" smtClean="0">
                <a:effectLst>
                  <a:outerShdw blurRad="38100" dist="38100" dir="2700000" algn="tl">
                    <a:srgbClr val="000000">
                      <a:alpha val="43137"/>
                    </a:srgbClr>
                  </a:outerShdw>
                </a:effectLst>
                <a:ea typeface="ＭＳ Ｐゴシック" charset="-128"/>
              </a:rPr>
              <a:t>Η θέση της </a:t>
            </a:r>
            <a:r>
              <a:rPr lang="el-GR" sz="3200" dirty="0">
                <a:effectLst>
                  <a:outerShdw blurRad="38100" dist="38100" dir="2700000" algn="tl">
                    <a:srgbClr val="000000">
                      <a:alpha val="43137"/>
                    </a:srgbClr>
                  </a:outerShdw>
                </a:effectLst>
                <a:ea typeface="ＭＳ Ｐゴシック" charset="-128"/>
              </a:rPr>
              <a:t>Ελλάδας – </a:t>
            </a:r>
            <a:r>
              <a:rPr lang="el-GR" sz="3200" dirty="0" smtClean="0">
                <a:effectLst>
                  <a:outerShdw blurRad="38100" dist="38100" dir="2700000" algn="tl">
                    <a:srgbClr val="000000">
                      <a:alpha val="43137"/>
                    </a:srgbClr>
                  </a:outerShdw>
                </a:effectLst>
                <a:ea typeface="ＭＳ Ｐゴシック" charset="-128"/>
              </a:rPr>
              <a:t>Εφαρμογή (2)</a:t>
            </a:r>
          </a:p>
        </p:txBody>
      </p:sp>
      <p:pic>
        <p:nvPicPr>
          <p:cNvPr id="9221" name="Picture 5" descr="\\psf\Host\Volumes\Mac Basic\Doyleies\Site\Images\geography.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53400" y="533400"/>
            <a:ext cx="6731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916" y="2387967"/>
            <a:ext cx="3963275" cy="294603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TextBox 4"/>
          <p:cNvSpPr txBox="1">
            <a:spLocks noChangeArrowheads="1"/>
          </p:cNvSpPr>
          <p:nvPr/>
        </p:nvSpPr>
        <p:spPr bwMode="auto">
          <a:xfrm>
            <a:off x="3993930" y="2426872"/>
            <a:ext cx="5073869"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defRPr/>
            </a:pPr>
            <a:r>
              <a:rPr lang="el-GR" sz="2800" dirty="0" smtClean="0">
                <a:effectLst>
                  <a:outerShdw blurRad="38100" dist="38100" dir="2700000" algn="tl">
                    <a:srgbClr val="000000">
                      <a:alpha val="43137"/>
                    </a:srgbClr>
                  </a:outerShdw>
                </a:effectLst>
              </a:rPr>
              <a:t>Στις </a:t>
            </a:r>
            <a:r>
              <a:rPr lang="el-GR" sz="2800" dirty="0">
                <a:effectLst>
                  <a:outerShdw blurRad="38100" dist="38100" dir="2700000" algn="tl">
                    <a:srgbClr val="000000">
                      <a:alpha val="43137"/>
                    </a:srgbClr>
                  </a:outerShdw>
                </a:effectLst>
              </a:rPr>
              <a:t>χώρες που υπάρχουν γύρω μας ζουν άνθρωποι που μιλούν διαφορετικές γλώσσες, έχουν διαφορετικές θρησκείες, διαφορετικές συνήθειες και πολιτισμό. Δηλαδή στη χώρα μας ο πολιτισμός μας συναντά πολιτισμούς από την Ευρώπη, την Ασία και την </a:t>
            </a:r>
            <a:r>
              <a:rPr lang="el-GR" sz="2800" dirty="0" smtClean="0">
                <a:effectLst>
                  <a:outerShdw blurRad="38100" dist="38100" dir="2700000" algn="tl">
                    <a:srgbClr val="000000">
                      <a:alpha val="43137"/>
                    </a:srgbClr>
                  </a:outerShdw>
                </a:effectLst>
              </a:rPr>
              <a:t>Αφρική.</a:t>
            </a:r>
            <a:endParaRPr lang="el-GR" sz="2800" dirty="0" smtClean="0">
              <a:effectLst>
                <a:outerShdw blurRad="38100" dist="38100" dir="2700000" algn="tl">
                  <a:srgbClr val="000000">
                    <a:alpha val="43137"/>
                  </a:srgbClr>
                </a:outerShdw>
              </a:effectLst>
            </a:endParaRPr>
          </a:p>
        </p:txBody>
      </p:sp>
      <p:sp>
        <p:nvSpPr>
          <p:cNvPr id="3" name="TextBox 2"/>
          <p:cNvSpPr txBox="1"/>
          <p:nvPr/>
        </p:nvSpPr>
        <p:spPr>
          <a:xfrm>
            <a:off x="3941443" y="2057400"/>
            <a:ext cx="5073869" cy="5109091"/>
          </a:xfrm>
          <a:prstGeom prst="rect">
            <a:avLst/>
          </a:prstGeom>
          <a:noFill/>
        </p:spPr>
        <p:txBody>
          <a:bodyPr wrap="square" rtlCol="0">
            <a:spAutoFit/>
          </a:bodyPr>
          <a:lstStyle/>
          <a:p>
            <a:r>
              <a:rPr lang="el-GR" sz="2800" smtClean="0">
                <a:effectLst>
                  <a:outerShdw blurRad="38100" dist="38100" dir="2700000" algn="tl">
                    <a:srgbClr val="000000">
                      <a:alpha val="43137"/>
                    </a:srgbClr>
                  </a:outerShdw>
                </a:effectLst>
              </a:rPr>
              <a:t>Στο </a:t>
            </a:r>
            <a:r>
              <a:rPr lang="el-GR" sz="2800" dirty="0">
                <a:effectLst>
                  <a:outerShdw blurRad="38100" dist="38100" dir="2700000" algn="tl">
                    <a:srgbClr val="000000">
                      <a:alpha val="43137"/>
                    </a:srgbClr>
                  </a:outerShdw>
                </a:effectLst>
              </a:rPr>
              <a:t>πέρασμα των αιώνων αναπτύξαμε σχέσεις με τους λαούς αυτούς και πολλές συνήθειές τους έγιναν και δικές μας. Πολλά στοιχεία των πολιτισμών τους βρίσκονται στη γλώσσα μας, στη μουσική μας και στις παραδόσεις μας, όπως βέβαια και δικά μας πολιτιστικά στοιχεία έχουν αφομοιωθεί από εκείνους.</a:t>
            </a:r>
          </a:p>
          <a:p>
            <a:endParaRPr lang="en-US" dirty="0"/>
          </a:p>
        </p:txBody>
      </p:sp>
    </p:spTree>
    <p:extLst>
      <p:ext uri="{BB962C8B-B14F-4D97-AF65-F5344CB8AC3E}">
        <p14:creationId xmlns:p14="http://schemas.microsoft.com/office/powerpoint/2010/main" val="383391630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1750"/>
                                        <p:tgtEl>
                                          <p:spTgt spid="2"/>
                                        </p:tgtEl>
                                      </p:cBhvr>
                                    </p:animEffect>
                                  </p:childTnLst>
                                </p:cTn>
                              </p:par>
                              <p:par>
                                <p:cTn id="8" presetID="22" presetClass="entr" presetSubtype="1"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up)">
                                      <p:cBhvr>
                                        <p:cTn id="10" dur="325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xit" presetSubtype="10" fill="hold" nodeType="clickEffect">
                                  <p:stCondLst>
                                    <p:cond delay="0"/>
                                  </p:stCondLst>
                                  <p:childTnLst>
                                    <p:animEffect transition="out" filter="checkerboard(across)">
                                      <p:cBhvr>
                                        <p:cTn id="14" dur="500"/>
                                        <p:tgtEl>
                                          <p:spTgt spid="6">
                                            <p:txEl>
                                              <p:pRg st="0" end="0"/>
                                            </p:txEl>
                                          </p:spTgt>
                                        </p:tgtEl>
                                      </p:cBhvr>
                                    </p:animEffect>
                                    <p:set>
                                      <p:cBhvr>
                                        <p:cTn id="15" dur="1" fill="hold">
                                          <p:stCondLst>
                                            <p:cond delay="499"/>
                                          </p:stCondLst>
                                        </p:cTn>
                                        <p:tgtEl>
                                          <p:spTgt spid="6">
                                            <p:txEl>
                                              <p:pRg st="0" end="0"/>
                                            </p:txEl>
                                          </p:spTgt>
                                        </p:tgtEl>
                                        <p:attrNameLst>
                                          <p:attrName>style.visibility</p:attrName>
                                        </p:attrNameLst>
                                      </p:cBhvr>
                                      <p:to>
                                        <p:strVal val="hidden"/>
                                      </p:to>
                                    </p:set>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Θέση αριθμού διαφάνειας 2"/>
          <p:cNvSpPr>
            <a:spLocks noGrp="1"/>
          </p:cNvSpPr>
          <p:nvPr>
            <p:ph type="sldNum" sz="quarter" idx="12"/>
          </p:nvPr>
        </p:nvSpPr>
        <p:spPr bwMode="auto">
          <a:xfrm>
            <a:off x="7981950" y="6492875"/>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fld id="{42D8C396-80B0-4FC5-8483-D1446E7982E6}" type="slidenum">
              <a:rPr lang="el-GR" smtClean="0">
                <a:solidFill>
                  <a:srgbClr val="898989"/>
                </a:solidFill>
              </a:rPr>
              <a:pPr eaLnBrk="1" hangingPunct="1"/>
              <a:t>15</a:t>
            </a:fld>
            <a:endParaRPr lang="el-GR" smtClean="0">
              <a:solidFill>
                <a:srgbClr val="898989"/>
              </a:solidFill>
            </a:endParaRPr>
          </a:p>
        </p:txBody>
      </p:sp>
      <p:sp>
        <p:nvSpPr>
          <p:cNvPr id="3074" name="Τίτλος 1"/>
          <p:cNvSpPr>
            <a:spLocks noGrp="1"/>
          </p:cNvSpPr>
          <p:nvPr>
            <p:ph type="title"/>
          </p:nvPr>
        </p:nvSpPr>
        <p:spPr/>
        <p:txBody>
          <a:bodyPr rtlCol="0">
            <a:normAutofit/>
          </a:bodyPr>
          <a:lstStyle/>
          <a:p>
            <a:pPr algn="l" eaLnBrk="1" fontAlgn="auto" hangingPunct="1">
              <a:spcAft>
                <a:spcPts val="0"/>
              </a:spcAft>
              <a:defRPr/>
            </a:pPr>
            <a:r>
              <a:rPr lang="el-GR" sz="3200" dirty="0">
                <a:effectLst>
                  <a:outerShdw blurRad="38100" dist="38100" dir="2700000" algn="tl">
                    <a:srgbClr val="000000">
                      <a:alpha val="43137"/>
                    </a:srgbClr>
                  </a:outerShdw>
                </a:effectLst>
                <a:ea typeface="ＭＳ Ｐゴシック" charset="-128"/>
              </a:rPr>
              <a:t>Η θέση της Ελλάδας –  </a:t>
            </a:r>
            <a:r>
              <a:rPr lang="el-GR" sz="3200" dirty="0" smtClean="0">
                <a:effectLst>
                  <a:outerShdw blurRad="38100" dist="38100" dir="2700000" algn="tl">
                    <a:srgbClr val="000000">
                      <a:alpha val="43137"/>
                    </a:srgbClr>
                  </a:outerShdw>
                </a:effectLst>
                <a:ea typeface="ＭＳ Ｐゴシック" charset="-128"/>
              </a:rPr>
              <a:t>Συμπέρασμα (2)</a:t>
            </a:r>
          </a:p>
        </p:txBody>
      </p:sp>
      <p:pic>
        <p:nvPicPr>
          <p:cNvPr id="9221" name="Picture 5" descr="\\psf\Host\Volumes\Mac Basic\Doyleies\Site\Images\geography.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53400" y="533400"/>
            <a:ext cx="6731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Εικόνα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999" y="2483069"/>
            <a:ext cx="4603606" cy="3682124"/>
          </a:xfrm>
          <a:prstGeom prst="rect">
            <a:avLst/>
          </a:prstGeom>
          <a:noFill/>
          <a:ln>
            <a:noFill/>
          </a:ln>
        </p:spPr>
      </p:pic>
      <p:sp>
        <p:nvSpPr>
          <p:cNvPr id="6" name="TextBox 4"/>
          <p:cNvSpPr txBox="1">
            <a:spLocks noChangeArrowheads="1"/>
          </p:cNvSpPr>
          <p:nvPr/>
        </p:nvSpPr>
        <p:spPr bwMode="auto">
          <a:xfrm>
            <a:off x="4959350" y="3083309"/>
            <a:ext cx="3886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defRPr/>
            </a:pPr>
            <a:r>
              <a:rPr lang="el-GR" sz="3200" dirty="0">
                <a:effectLst>
                  <a:outerShdw blurRad="38100" dist="38100" dir="2700000" algn="tl">
                    <a:srgbClr val="000000">
                      <a:alpha val="43137"/>
                    </a:srgbClr>
                  </a:outerShdw>
                </a:effectLst>
              </a:rPr>
              <a:t>Γιατί η χώρα μας θεωρείται «σταυροδρόμι λαών και </a:t>
            </a:r>
            <a:r>
              <a:rPr lang="el-GR" sz="3200" dirty="0" smtClean="0">
                <a:effectLst>
                  <a:outerShdw blurRad="38100" dist="38100" dir="2700000" algn="tl">
                    <a:srgbClr val="000000">
                      <a:alpha val="43137"/>
                    </a:srgbClr>
                  </a:outerShdw>
                </a:effectLst>
              </a:rPr>
              <a:t>πολιτισμών»;</a:t>
            </a:r>
            <a:endParaRPr lang="en-US" sz="32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725553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par>
                          <p:cTn id="11" fill="hold">
                            <p:stCondLst>
                              <p:cond delay="1000"/>
                            </p:stCondLst>
                            <p:childTnLst>
                              <p:par>
                                <p:cTn id="12" presetID="47" presetClass="entr" presetSubtype="0" fill="hold" nodeType="after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750"/>
                                        <p:tgtEl>
                                          <p:spTgt spid="6">
                                            <p:txEl>
                                              <p:pRg st="0" end="0"/>
                                            </p:txEl>
                                          </p:spTgt>
                                        </p:tgtEl>
                                      </p:cBhvr>
                                    </p:animEffect>
                                    <p:anim calcmode="lin" valueType="num">
                                      <p:cBhvr>
                                        <p:cTn id="15"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Θέση αριθμού διαφάνειας 2"/>
          <p:cNvSpPr>
            <a:spLocks noGrp="1"/>
          </p:cNvSpPr>
          <p:nvPr>
            <p:ph type="sldNum" sz="quarter" idx="12"/>
          </p:nvPr>
        </p:nvSpPr>
        <p:spPr bwMode="auto">
          <a:xfrm>
            <a:off x="7981950" y="6492875"/>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fld id="{42D8C396-80B0-4FC5-8483-D1446E7982E6}" type="slidenum">
              <a:rPr lang="el-GR" smtClean="0">
                <a:solidFill>
                  <a:srgbClr val="898989"/>
                </a:solidFill>
              </a:rPr>
              <a:pPr eaLnBrk="1" hangingPunct="1"/>
              <a:t>16</a:t>
            </a:fld>
            <a:endParaRPr lang="el-GR" smtClean="0">
              <a:solidFill>
                <a:srgbClr val="898989"/>
              </a:solidFill>
            </a:endParaRPr>
          </a:p>
        </p:txBody>
      </p:sp>
      <p:sp>
        <p:nvSpPr>
          <p:cNvPr id="3074" name="Τίτλος 1"/>
          <p:cNvSpPr>
            <a:spLocks noGrp="1"/>
          </p:cNvSpPr>
          <p:nvPr>
            <p:ph type="title"/>
          </p:nvPr>
        </p:nvSpPr>
        <p:spPr/>
        <p:txBody>
          <a:bodyPr rtlCol="0">
            <a:normAutofit/>
          </a:bodyPr>
          <a:lstStyle/>
          <a:p>
            <a:pPr algn="l" eaLnBrk="1" fontAlgn="auto" hangingPunct="1">
              <a:spcAft>
                <a:spcPts val="0"/>
              </a:spcAft>
              <a:defRPr/>
            </a:pPr>
            <a:r>
              <a:rPr lang="el-GR" sz="3200" dirty="0">
                <a:effectLst>
                  <a:outerShdw blurRad="38100" dist="38100" dir="2700000" algn="tl">
                    <a:srgbClr val="000000">
                      <a:alpha val="43137"/>
                    </a:srgbClr>
                  </a:outerShdw>
                </a:effectLst>
                <a:ea typeface="ＭＳ Ｐゴシック" charset="-128"/>
              </a:rPr>
              <a:t>Η θέση της Ελλάδας –  </a:t>
            </a:r>
            <a:r>
              <a:rPr lang="el-GR" sz="3200" dirty="0" smtClean="0">
                <a:effectLst>
                  <a:outerShdw blurRad="38100" dist="38100" dir="2700000" algn="tl">
                    <a:srgbClr val="000000">
                      <a:alpha val="43137"/>
                    </a:srgbClr>
                  </a:outerShdw>
                </a:effectLst>
                <a:ea typeface="ＭＳ Ｐゴシック" charset="-128"/>
              </a:rPr>
              <a:t>Συμπέρασμα (2)</a:t>
            </a:r>
          </a:p>
        </p:txBody>
      </p:sp>
      <p:pic>
        <p:nvPicPr>
          <p:cNvPr id="9221" name="Picture 5" descr="\\psf\Host\Volumes\Mac Basic\Doyleies\Site\Images\geography.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53400" y="533400"/>
            <a:ext cx="6731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a:spLocks noChangeArrowheads="1"/>
          </p:cNvSpPr>
          <p:nvPr/>
        </p:nvSpPr>
        <p:spPr bwMode="auto">
          <a:xfrm>
            <a:off x="4959350" y="3083309"/>
            <a:ext cx="3886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defRPr/>
            </a:pPr>
            <a:r>
              <a:rPr lang="el-GR" sz="3200" dirty="0">
                <a:solidFill>
                  <a:srgbClr val="FF0000"/>
                </a:solidFill>
                <a:effectLst>
                  <a:outerShdw blurRad="38100" dist="38100" dir="2700000" algn="tl">
                    <a:srgbClr val="000000">
                      <a:alpha val="43137"/>
                    </a:srgbClr>
                  </a:outerShdw>
                </a:effectLst>
                <a:latin typeface="Comic Sans MS" pitchFamily="66" charset="0"/>
              </a:rPr>
              <a:t>Γιατί η γεωγραφική της θέση διευκολύνει την </a:t>
            </a:r>
            <a:r>
              <a:rPr lang="el-GR" sz="3200" dirty="0" smtClean="0">
                <a:solidFill>
                  <a:srgbClr val="FF0000"/>
                </a:solidFill>
                <a:effectLst>
                  <a:outerShdw blurRad="38100" dist="38100" dir="2700000" algn="tl">
                    <a:srgbClr val="000000">
                      <a:alpha val="43137"/>
                    </a:srgbClr>
                  </a:outerShdw>
                </a:effectLst>
                <a:latin typeface="Comic Sans MS" pitchFamily="66" charset="0"/>
              </a:rPr>
              <a:t>επικοινωνία</a:t>
            </a:r>
            <a:r>
              <a:rPr lang="el-GR" sz="3200" dirty="0">
                <a:solidFill>
                  <a:srgbClr val="FF0000"/>
                </a:solidFill>
                <a:effectLst>
                  <a:outerShdw blurRad="38100" dist="38100" dir="2700000" algn="tl">
                    <a:srgbClr val="000000">
                      <a:alpha val="43137"/>
                    </a:srgbClr>
                  </a:outerShdw>
                </a:effectLst>
                <a:latin typeface="Comic Sans MS" pitchFamily="66" charset="0"/>
              </a:rPr>
              <a:t>.</a:t>
            </a:r>
            <a:endParaRPr lang="en-US" sz="3200" dirty="0" smtClean="0">
              <a:solidFill>
                <a:srgbClr val="FF0000"/>
              </a:solidFill>
              <a:effectLst>
                <a:outerShdw blurRad="38100" dist="38100" dir="2700000" algn="tl">
                  <a:srgbClr val="000000">
                    <a:alpha val="43137"/>
                  </a:srgbClr>
                </a:outerShdw>
              </a:effectLst>
              <a:latin typeface="Comic Sans MS" pitchFamily="66" charset="0"/>
            </a:endParaRPr>
          </a:p>
        </p:txBody>
      </p:sp>
      <p:pic>
        <p:nvPicPr>
          <p:cNvPr id="7" name="Εικόνα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999" y="2483069"/>
            <a:ext cx="4603606" cy="3682124"/>
          </a:xfrm>
          <a:prstGeom prst="rect">
            <a:avLst/>
          </a:prstGeom>
          <a:noFill/>
          <a:ln>
            <a:noFill/>
          </a:ln>
        </p:spPr>
      </p:pic>
    </p:spTree>
    <p:extLst>
      <p:ext uri="{BB962C8B-B14F-4D97-AF65-F5344CB8AC3E}">
        <p14:creationId xmlns:p14="http://schemas.microsoft.com/office/powerpoint/2010/main" val="152231966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750"/>
                                        <p:tgtEl>
                                          <p:spTgt spid="6">
                                            <p:txEl>
                                              <p:pRg st="0" end="0"/>
                                            </p:txEl>
                                          </p:spTgt>
                                        </p:tgtEl>
                                      </p:cBhvr>
                                    </p:animEffect>
                                    <p:anim calcmode="lin" valueType="num">
                                      <p:cBhvr>
                                        <p:cTn id="8"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32" presetClass="emph" presetSubtype="0" fill="hold" nodeType="afterEffect">
                                  <p:stCondLst>
                                    <p:cond delay="0"/>
                                  </p:stCondLst>
                                  <p:childTnLst>
                                    <p:animRot by="120000">
                                      <p:cBhvr>
                                        <p:cTn id="12" dur="100" fill="hold">
                                          <p:stCondLst>
                                            <p:cond delay="0"/>
                                          </p:stCondLst>
                                        </p:cTn>
                                        <p:tgtEl>
                                          <p:spTgt spid="7"/>
                                        </p:tgtEl>
                                        <p:attrNameLst>
                                          <p:attrName>r</p:attrName>
                                        </p:attrNameLst>
                                      </p:cBhvr>
                                    </p:animRot>
                                    <p:animRot by="-240000">
                                      <p:cBhvr>
                                        <p:cTn id="13" dur="200" fill="hold">
                                          <p:stCondLst>
                                            <p:cond delay="200"/>
                                          </p:stCondLst>
                                        </p:cTn>
                                        <p:tgtEl>
                                          <p:spTgt spid="7"/>
                                        </p:tgtEl>
                                        <p:attrNameLst>
                                          <p:attrName>r</p:attrName>
                                        </p:attrNameLst>
                                      </p:cBhvr>
                                    </p:animRot>
                                    <p:animRot by="240000">
                                      <p:cBhvr>
                                        <p:cTn id="14" dur="200" fill="hold">
                                          <p:stCondLst>
                                            <p:cond delay="400"/>
                                          </p:stCondLst>
                                        </p:cTn>
                                        <p:tgtEl>
                                          <p:spTgt spid="7"/>
                                        </p:tgtEl>
                                        <p:attrNameLst>
                                          <p:attrName>r</p:attrName>
                                        </p:attrNameLst>
                                      </p:cBhvr>
                                    </p:animRot>
                                    <p:animRot by="-240000">
                                      <p:cBhvr>
                                        <p:cTn id="15" dur="200" fill="hold">
                                          <p:stCondLst>
                                            <p:cond delay="600"/>
                                          </p:stCondLst>
                                        </p:cTn>
                                        <p:tgtEl>
                                          <p:spTgt spid="7"/>
                                        </p:tgtEl>
                                        <p:attrNameLst>
                                          <p:attrName>r</p:attrName>
                                        </p:attrNameLst>
                                      </p:cBhvr>
                                    </p:animRot>
                                    <p:animRot by="120000">
                                      <p:cBhvr>
                                        <p:cTn id="16"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Θέση αριθμού διαφάνειας 2"/>
          <p:cNvSpPr>
            <a:spLocks noGrp="1"/>
          </p:cNvSpPr>
          <p:nvPr>
            <p:ph type="sldNum" sz="quarter" idx="12"/>
          </p:nvPr>
        </p:nvSpPr>
        <p:spPr bwMode="auto">
          <a:xfrm>
            <a:off x="7981950" y="6492875"/>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fld id="{42D8C396-80B0-4FC5-8483-D1446E7982E6}" type="slidenum">
              <a:rPr lang="el-GR" smtClean="0">
                <a:solidFill>
                  <a:srgbClr val="898989"/>
                </a:solidFill>
              </a:rPr>
              <a:pPr eaLnBrk="1" hangingPunct="1"/>
              <a:t>17</a:t>
            </a:fld>
            <a:endParaRPr lang="el-GR" smtClean="0">
              <a:solidFill>
                <a:srgbClr val="898989"/>
              </a:solidFill>
            </a:endParaRPr>
          </a:p>
        </p:txBody>
      </p:sp>
      <p:sp>
        <p:nvSpPr>
          <p:cNvPr id="3074" name="Τίτλος 1"/>
          <p:cNvSpPr>
            <a:spLocks noGrp="1"/>
          </p:cNvSpPr>
          <p:nvPr>
            <p:ph type="title"/>
          </p:nvPr>
        </p:nvSpPr>
        <p:spPr/>
        <p:txBody>
          <a:bodyPr rtlCol="0">
            <a:normAutofit/>
          </a:bodyPr>
          <a:lstStyle/>
          <a:p>
            <a:pPr algn="l" eaLnBrk="1" fontAlgn="auto" hangingPunct="1">
              <a:spcAft>
                <a:spcPts val="0"/>
              </a:spcAft>
              <a:defRPr/>
            </a:pPr>
            <a:r>
              <a:rPr lang="el-GR" sz="3200" dirty="0" smtClean="0">
                <a:effectLst>
                  <a:outerShdw blurRad="38100" dist="38100" dir="2700000" algn="tl">
                    <a:srgbClr val="000000">
                      <a:alpha val="43137"/>
                    </a:srgbClr>
                  </a:outerShdw>
                </a:effectLst>
                <a:ea typeface="ＭＳ Ｐゴシック" charset="-128"/>
              </a:rPr>
              <a:t>Η θέση της Ελλάδας – Εφαρμογή (3)</a:t>
            </a:r>
          </a:p>
        </p:txBody>
      </p:sp>
      <p:pic>
        <p:nvPicPr>
          <p:cNvPr id="9221" name="Picture 5" descr="\\psf\Host\Volumes\Mac Basic\Doyleies\Site\Images\geography.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53400" y="533400"/>
            <a:ext cx="6731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438400"/>
            <a:ext cx="5723169" cy="3733800"/>
          </a:xfrm>
          <a:prstGeom prst="rect">
            <a:avLst/>
          </a:prstGeom>
          <a:noFill/>
          <a:ln>
            <a:noFill/>
          </a:ln>
        </p:spPr>
      </p:pic>
      <p:sp>
        <p:nvSpPr>
          <p:cNvPr id="6" name="TextBox 4"/>
          <p:cNvSpPr txBox="1">
            <a:spLocks noChangeArrowheads="1"/>
          </p:cNvSpPr>
          <p:nvPr/>
        </p:nvSpPr>
        <p:spPr bwMode="auto">
          <a:xfrm>
            <a:off x="6096000" y="3147030"/>
            <a:ext cx="291220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defRPr/>
            </a:pPr>
            <a:r>
              <a:rPr lang="el-GR" sz="3200" dirty="0">
                <a:effectLst>
                  <a:outerShdw blurRad="38100" dist="38100" dir="2700000" algn="tl">
                    <a:srgbClr val="000000">
                      <a:alpha val="43137"/>
                    </a:srgbClr>
                  </a:outerShdw>
                </a:effectLst>
              </a:rPr>
              <a:t>Η γεωγραφική θέση της Ελλάδας έχει μόνο πλεονεκτήματα;</a:t>
            </a:r>
            <a:endParaRPr lang="en-US" sz="3200" dirty="0" smtClean="0">
              <a:effectLst>
                <a:outerShdw blurRad="38100" dist="38100" dir="2700000" algn="tl">
                  <a:srgbClr val="000000">
                    <a:alpha val="43137"/>
                  </a:srgbClr>
                </a:outerShdw>
              </a:effectLst>
            </a:endParaRPr>
          </a:p>
        </p:txBody>
      </p:sp>
      <p:sp>
        <p:nvSpPr>
          <p:cNvPr id="3" name="TextBox 2"/>
          <p:cNvSpPr txBox="1"/>
          <p:nvPr/>
        </p:nvSpPr>
        <p:spPr>
          <a:xfrm>
            <a:off x="4181693" y="6034291"/>
            <a:ext cx="1835759" cy="253916"/>
          </a:xfrm>
          <a:prstGeom prst="rect">
            <a:avLst/>
          </a:prstGeom>
          <a:noFill/>
        </p:spPr>
        <p:txBody>
          <a:bodyPr wrap="none" rtlCol="0">
            <a:spAutoFit/>
          </a:bodyPr>
          <a:lstStyle/>
          <a:p>
            <a:r>
              <a:rPr lang="el-GR" sz="1050" i="1" dirty="0" smtClean="0"/>
              <a:t>Πηγή: Εφημερίδα Καθημερινή</a:t>
            </a:r>
            <a:endParaRPr lang="el-GR" sz="1050" i="1" dirty="0"/>
          </a:p>
        </p:txBody>
      </p:sp>
    </p:spTree>
    <p:extLst>
      <p:ext uri="{BB962C8B-B14F-4D97-AF65-F5344CB8AC3E}">
        <p14:creationId xmlns:p14="http://schemas.microsoft.com/office/powerpoint/2010/main" val="312396154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up)">
                                      <p:cBhvr>
                                        <p:cTn id="13" dur="1250"/>
                                        <p:tgtEl>
                                          <p:spTgt spid="6">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Θέση αριθμού διαφάνειας 2"/>
          <p:cNvSpPr>
            <a:spLocks noGrp="1"/>
          </p:cNvSpPr>
          <p:nvPr>
            <p:ph type="sldNum" sz="quarter" idx="12"/>
          </p:nvPr>
        </p:nvSpPr>
        <p:spPr bwMode="auto">
          <a:xfrm>
            <a:off x="7981950" y="6492875"/>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fld id="{42D8C396-80B0-4FC5-8483-D1446E7982E6}" type="slidenum">
              <a:rPr lang="el-GR" smtClean="0">
                <a:solidFill>
                  <a:srgbClr val="898989"/>
                </a:solidFill>
              </a:rPr>
              <a:pPr eaLnBrk="1" hangingPunct="1"/>
              <a:t>18</a:t>
            </a:fld>
            <a:endParaRPr lang="el-GR" smtClean="0">
              <a:solidFill>
                <a:srgbClr val="898989"/>
              </a:solidFill>
            </a:endParaRPr>
          </a:p>
        </p:txBody>
      </p:sp>
      <p:sp>
        <p:nvSpPr>
          <p:cNvPr id="3074" name="Τίτλος 1"/>
          <p:cNvSpPr>
            <a:spLocks noGrp="1"/>
          </p:cNvSpPr>
          <p:nvPr>
            <p:ph type="title"/>
          </p:nvPr>
        </p:nvSpPr>
        <p:spPr/>
        <p:txBody>
          <a:bodyPr rtlCol="0">
            <a:normAutofit/>
          </a:bodyPr>
          <a:lstStyle/>
          <a:p>
            <a:pPr algn="l" eaLnBrk="1" fontAlgn="auto" hangingPunct="1">
              <a:spcAft>
                <a:spcPts val="0"/>
              </a:spcAft>
              <a:defRPr/>
            </a:pPr>
            <a:r>
              <a:rPr lang="el-GR" sz="3200" dirty="0" smtClean="0">
                <a:effectLst>
                  <a:outerShdw blurRad="38100" dist="38100" dir="2700000" algn="tl">
                    <a:srgbClr val="000000">
                      <a:alpha val="43137"/>
                    </a:srgbClr>
                  </a:outerShdw>
                </a:effectLst>
                <a:ea typeface="ＭＳ Ｐゴシック" charset="-128"/>
              </a:rPr>
              <a:t>Η θέση της Ελλάδας – Εφαρμογή (3)</a:t>
            </a:r>
          </a:p>
        </p:txBody>
      </p:sp>
      <p:pic>
        <p:nvPicPr>
          <p:cNvPr id="9221" name="Picture 5" descr="\\psf\Host\Volumes\Mac Basic\Doyleies\Site\Images\geography.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53400" y="533400"/>
            <a:ext cx="6731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438400"/>
            <a:ext cx="5723169" cy="3733800"/>
          </a:xfrm>
          <a:prstGeom prst="rect">
            <a:avLst/>
          </a:prstGeom>
          <a:noFill/>
          <a:ln>
            <a:noFill/>
          </a:ln>
        </p:spPr>
      </p:pic>
      <p:sp>
        <p:nvSpPr>
          <p:cNvPr id="6" name="TextBox 4"/>
          <p:cNvSpPr txBox="1">
            <a:spLocks noChangeArrowheads="1"/>
          </p:cNvSpPr>
          <p:nvPr/>
        </p:nvSpPr>
        <p:spPr bwMode="auto">
          <a:xfrm>
            <a:off x="5999059" y="2751028"/>
            <a:ext cx="307924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defRPr/>
            </a:pPr>
            <a:r>
              <a:rPr lang="el-GR" sz="2800" dirty="0">
                <a:solidFill>
                  <a:srgbClr val="FF0000"/>
                </a:solidFill>
                <a:effectLst>
                  <a:outerShdw blurRad="38100" dist="38100" dir="2700000" algn="tl">
                    <a:srgbClr val="000000">
                      <a:alpha val="43137"/>
                    </a:srgbClr>
                  </a:outerShdw>
                </a:effectLst>
                <a:latin typeface="Comic Sans MS" pitchFamily="66" charset="0"/>
              </a:rPr>
              <a:t>Η θέση της Ελλάδας δυστυχώς χρησιμοποιείται και για την εκμετάλλευση ανθρώπων για οικονομικά </a:t>
            </a:r>
            <a:r>
              <a:rPr lang="el-GR" sz="2800" dirty="0" smtClean="0">
                <a:solidFill>
                  <a:srgbClr val="FF0000"/>
                </a:solidFill>
                <a:effectLst>
                  <a:outerShdw blurRad="38100" dist="38100" dir="2700000" algn="tl">
                    <a:srgbClr val="000000">
                      <a:alpha val="43137"/>
                    </a:srgbClr>
                  </a:outerShdw>
                </a:effectLst>
                <a:latin typeface="Comic Sans MS" pitchFamily="66" charset="0"/>
              </a:rPr>
              <a:t>οφέλη.</a:t>
            </a:r>
            <a:endParaRPr lang="en-US" sz="2800" dirty="0" smtClean="0">
              <a:solidFill>
                <a:srgbClr val="FF0000"/>
              </a:solidFill>
              <a:effectLst>
                <a:outerShdw blurRad="38100" dist="38100" dir="2700000" algn="tl">
                  <a:srgbClr val="000000">
                    <a:alpha val="43137"/>
                  </a:srgbClr>
                </a:outerShdw>
              </a:effectLst>
              <a:latin typeface="Comic Sans MS" pitchFamily="66" charset="0"/>
            </a:endParaRPr>
          </a:p>
        </p:txBody>
      </p:sp>
      <p:sp>
        <p:nvSpPr>
          <p:cNvPr id="3" name="TextBox 2"/>
          <p:cNvSpPr txBox="1"/>
          <p:nvPr/>
        </p:nvSpPr>
        <p:spPr>
          <a:xfrm>
            <a:off x="4181693" y="6034291"/>
            <a:ext cx="1835759" cy="253916"/>
          </a:xfrm>
          <a:prstGeom prst="rect">
            <a:avLst/>
          </a:prstGeom>
          <a:noFill/>
        </p:spPr>
        <p:txBody>
          <a:bodyPr wrap="none" rtlCol="0">
            <a:spAutoFit/>
          </a:bodyPr>
          <a:lstStyle/>
          <a:p>
            <a:r>
              <a:rPr lang="el-GR" sz="1050" i="1" dirty="0" smtClean="0"/>
              <a:t>Πηγή: Εφημερίδα Καθημερινή</a:t>
            </a:r>
            <a:endParaRPr lang="el-GR" sz="1050" i="1" dirty="0"/>
          </a:p>
        </p:txBody>
      </p:sp>
    </p:spTree>
    <p:extLst>
      <p:ext uri="{BB962C8B-B14F-4D97-AF65-F5344CB8AC3E}">
        <p14:creationId xmlns:p14="http://schemas.microsoft.com/office/powerpoint/2010/main" val="3675944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up)">
                                      <p:cBhvr>
                                        <p:cTn id="13" dur="1250"/>
                                        <p:tgtEl>
                                          <p:spTgt spid="6">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Θέση αριθμού διαφάνειας 2"/>
          <p:cNvSpPr>
            <a:spLocks noGrp="1"/>
          </p:cNvSpPr>
          <p:nvPr>
            <p:ph type="sldNum" sz="quarter" idx="12"/>
          </p:nvPr>
        </p:nvSpPr>
        <p:spPr bwMode="auto">
          <a:xfrm>
            <a:off x="7981950" y="6492875"/>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fld id="{42D8C396-80B0-4FC5-8483-D1446E7982E6}" type="slidenum">
              <a:rPr lang="el-GR" smtClean="0">
                <a:solidFill>
                  <a:srgbClr val="898989"/>
                </a:solidFill>
              </a:rPr>
              <a:pPr eaLnBrk="1" hangingPunct="1"/>
              <a:t>2</a:t>
            </a:fld>
            <a:endParaRPr lang="el-GR" smtClean="0">
              <a:solidFill>
                <a:srgbClr val="898989"/>
              </a:solidFill>
            </a:endParaRPr>
          </a:p>
        </p:txBody>
      </p:sp>
      <p:sp>
        <p:nvSpPr>
          <p:cNvPr id="3074" name="Τίτλος 1"/>
          <p:cNvSpPr>
            <a:spLocks noGrp="1"/>
          </p:cNvSpPr>
          <p:nvPr>
            <p:ph type="title"/>
          </p:nvPr>
        </p:nvSpPr>
        <p:spPr/>
        <p:txBody>
          <a:bodyPr rtlCol="0">
            <a:normAutofit/>
          </a:bodyPr>
          <a:lstStyle/>
          <a:p>
            <a:pPr algn="l" eaLnBrk="1" fontAlgn="auto" hangingPunct="1">
              <a:spcAft>
                <a:spcPts val="0"/>
              </a:spcAft>
              <a:defRPr/>
            </a:pPr>
            <a:r>
              <a:rPr lang="el-GR" sz="3200" dirty="0" smtClean="0">
                <a:effectLst>
                  <a:outerShdw blurRad="38100" dist="38100" dir="2700000" algn="tl">
                    <a:srgbClr val="000000">
                      <a:alpha val="43137"/>
                    </a:srgbClr>
                  </a:outerShdw>
                </a:effectLst>
                <a:ea typeface="ＭＳ Ｐゴシック" charset="-128"/>
              </a:rPr>
              <a:t>Η θέση της </a:t>
            </a:r>
            <a:r>
              <a:rPr lang="el-GR" sz="3200" dirty="0">
                <a:effectLst>
                  <a:outerShdw blurRad="38100" dist="38100" dir="2700000" algn="tl">
                    <a:srgbClr val="000000">
                      <a:alpha val="43137"/>
                    </a:srgbClr>
                  </a:outerShdw>
                </a:effectLst>
                <a:ea typeface="ＭＳ Ｐゴシック" charset="-128"/>
              </a:rPr>
              <a:t>Ελλάδας – Έναυσμα ενδιαφέροντος</a:t>
            </a:r>
            <a:endParaRPr lang="el-GR" sz="3200" dirty="0" smtClean="0">
              <a:effectLst>
                <a:outerShdw blurRad="38100" dist="38100" dir="2700000" algn="tl">
                  <a:srgbClr val="000000">
                    <a:alpha val="43137"/>
                  </a:srgbClr>
                </a:outerShdw>
              </a:effectLst>
              <a:ea typeface="ＭＳ Ｐゴシック" charset="-128"/>
            </a:endParaRPr>
          </a:p>
        </p:txBody>
      </p:sp>
      <p:pic>
        <p:nvPicPr>
          <p:cNvPr id="9221" name="Picture 5" descr="\\psf\Host\Volumes\Mac Basic\Doyleies\Site\Images\geography.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53400" y="533400"/>
            <a:ext cx="6731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Εικόνα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916" y="2372479"/>
            <a:ext cx="4646190" cy="34846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TextBox 4"/>
          <p:cNvSpPr txBox="1">
            <a:spLocks noChangeArrowheads="1"/>
          </p:cNvSpPr>
          <p:nvPr/>
        </p:nvSpPr>
        <p:spPr bwMode="auto">
          <a:xfrm>
            <a:off x="4648200" y="2362200"/>
            <a:ext cx="4360008"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defRPr/>
            </a:pPr>
            <a:r>
              <a:rPr lang="el-GR" sz="3200" dirty="0">
                <a:effectLst>
                  <a:outerShdw blurRad="38100" dist="38100" dir="2700000" algn="tl">
                    <a:srgbClr val="000000">
                      <a:alpha val="43137"/>
                    </a:srgbClr>
                  </a:outerShdw>
                </a:effectLst>
              </a:rPr>
              <a:t>Το δημοτικό συμβούλιο αποφάσισε να φτιάξει μία νέα παιδική χαρά. Ανέθεσε σε εσάς να προτείνετε τον χώρο που θα γίνει, οπότε πρέπει να αναφέρετε με ποια κριτήρια θα επιλέξετε.</a:t>
            </a:r>
            <a:endParaRPr lang="en-US" sz="32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2719363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up)">
                                      <p:cBhvr>
                                        <p:cTn id="11" dur="12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Θέση αριθμού διαφάνειας 2"/>
          <p:cNvSpPr>
            <a:spLocks noGrp="1"/>
          </p:cNvSpPr>
          <p:nvPr>
            <p:ph type="sldNum" sz="quarter" idx="12"/>
          </p:nvPr>
        </p:nvSpPr>
        <p:spPr bwMode="auto">
          <a:xfrm>
            <a:off x="7981950" y="6492875"/>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fld id="{42D8C396-80B0-4FC5-8483-D1446E7982E6}" type="slidenum">
              <a:rPr lang="el-GR" smtClean="0">
                <a:solidFill>
                  <a:srgbClr val="898989"/>
                </a:solidFill>
              </a:rPr>
              <a:pPr eaLnBrk="1" hangingPunct="1"/>
              <a:t>3</a:t>
            </a:fld>
            <a:endParaRPr lang="el-GR" smtClean="0">
              <a:solidFill>
                <a:srgbClr val="898989"/>
              </a:solidFill>
            </a:endParaRPr>
          </a:p>
        </p:txBody>
      </p:sp>
      <p:sp>
        <p:nvSpPr>
          <p:cNvPr id="3074" name="Τίτλος 1"/>
          <p:cNvSpPr>
            <a:spLocks noGrp="1"/>
          </p:cNvSpPr>
          <p:nvPr>
            <p:ph type="title"/>
          </p:nvPr>
        </p:nvSpPr>
        <p:spPr/>
        <p:txBody>
          <a:bodyPr rtlCol="0">
            <a:normAutofit/>
          </a:bodyPr>
          <a:lstStyle/>
          <a:p>
            <a:pPr algn="l" eaLnBrk="1" fontAlgn="auto" hangingPunct="1">
              <a:spcAft>
                <a:spcPts val="0"/>
              </a:spcAft>
              <a:defRPr/>
            </a:pPr>
            <a:r>
              <a:rPr lang="el-GR" sz="3200" dirty="0" smtClean="0">
                <a:effectLst>
                  <a:outerShdw blurRad="38100" dist="38100" dir="2700000" algn="tl">
                    <a:srgbClr val="000000">
                      <a:alpha val="43137"/>
                    </a:srgbClr>
                  </a:outerShdw>
                </a:effectLst>
                <a:ea typeface="ＭＳ Ｐゴシック" charset="-128"/>
              </a:rPr>
              <a:t>Η θέση της </a:t>
            </a:r>
            <a:r>
              <a:rPr lang="el-GR" sz="3200" dirty="0">
                <a:effectLst>
                  <a:outerShdw blurRad="38100" dist="38100" dir="2700000" algn="tl">
                    <a:srgbClr val="000000">
                      <a:alpha val="43137"/>
                    </a:srgbClr>
                  </a:outerShdw>
                </a:effectLst>
                <a:ea typeface="ＭＳ Ｐゴシック" charset="-128"/>
              </a:rPr>
              <a:t>Ελλάδας – Έναυσμα ενδιαφέροντος</a:t>
            </a:r>
            <a:endParaRPr lang="el-GR" sz="3200" dirty="0" smtClean="0">
              <a:effectLst>
                <a:outerShdw blurRad="38100" dist="38100" dir="2700000" algn="tl">
                  <a:srgbClr val="000000">
                    <a:alpha val="43137"/>
                  </a:srgbClr>
                </a:outerShdw>
              </a:effectLst>
              <a:ea typeface="ＭＳ Ｐゴシック" charset="-128"/>
            </a:endParaRPr>
          </a:p>
        </p:txBody>
      </p:sp>
      <p:pic>
        <p:nvPicPr>
          <p:cNvPr id="9221" name="Picture 5" descr="\\psf\Host\Volumes\Mac Basic\Doyleies\Site\Images\geography.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53400" y="533400"/>
            <a:ext cx="6731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Εικόνα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916" y="2372479"/>
            <a:ext cx="4646190" cy="34846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TextBox 4"/>
          <p:cNvSpPr txBox="1">
            <a:spLocks noChangeArrowheads="1"/>
          </p:cNvSpPr>
          <p:nvPr/>
        </p:nvSpPr>
        <p:spPr bwMode="auto">
          <a:xfrm>
            <a:off x="4648200" y="2495550"/>
            <a:ext cx="436000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defRPr/>
            </a:pPr>
            <a:r>
              <a:rPr lang="el-GR" sz="2400" dirty="0" smtClean="0">
                <a:effectLst>
                  <a:outerShdw blurRad="38100" dist="38100" dir="2700000" algn="tl">
                    <a:srgbClr val="000000">
                      <a:alpha val="43137"/>
                    </a:srgbClr>
                  </a:outerShdw>
                </a:effectLst>
              </a:rPr>
              <a:t>Είναι καλύτερο να είναι κοντά σε χώρο με δέντρα ή κοντά σε πολυσύχναστους δρόμους;</a:t>
            </a:r>
            <a:endParaRPr lang="en-US" sz="2400" dirty="0" smtClean="0">
              <a:effectLst>
                <a:outerShdw blurRad="38100" dist="38100" dir="2700000" algn="tl">
                  <a:srgbClr val="000000">
                    <a:alpha val="43137"/>
                  </a:srgbClr>
                </a:outerShdw>
              </a:effectLst>
            </a:endParaRPr>
          </a:p>
        </p:txBody>
      </p:sp>
      <p:sp>
        <p:nvSpPr>
          <p:cNvPr id="3" name="TextBox 2"/>
          <p:cNvSpPr txBox="1"/>
          <p:nvPr/>
        </p:nvSpPr>
        <p:spPr>
          <a:xfrm>
            <a:off x="4648200" y="3715108"/>
            <a:ext cx="4360008" cy="1200329"/>
          </a:xfrm>
          <a:prstGeom prst="rect">
            <a:avLst/>
          </a:prstGeom>
          <a:noFill/>
        </p:spPr>
        <p:txBody>
          <a:bodyPr wrap="square" rtlCol="0">
            <a:spAutoFit/>
          </a:bodyPr>
          <a:lstStyle/>
          <a:p>
            <a:r>
              <a:rPr lang="el-GR" sz="2400" dirty="0" smtClean="0">
                <a:effectLst>
                  <a:outerShdw blurRad="38100" dist="38100" dir="2700000" algn="tl">
                    <a:srgbClr val="000000">
                      <a:alpha val="43137"/>
                    </a:srgbClr>
                  </a:outerShdw>
                </a:effectLst>
              </a:rPr>
              <a:t>Είναι καλύτερα να είναι κοντά στο κέντρο της γειτονιάς ή σε δυσπρόσιτο μέρος;</a:t>
            </a:r>
            <a:endParaRPr lang="el-GR" sz="2400" dirty="0">
              <a:effectLst>
                <a:outerShdw blurRad="38100" dist="38100" dir="2700000" algn="tl">
                  <a:srgbClr val="000000">
                    <a:alpha val="43137"/>
                  </a:srgbClr>
                </a:outerShdw>
              </a:effectLst>
            </a:endParaRPr>
          </a:p>
        </p:txBody>
      </p:sp>
      <p:sp>
        <p:nvSpPr>
          <p:cNvPr id="9" name="TextBox 8"/>
          <p:cNvSpPr txBox="1"/>
          <p:nvPr/>
        </p:nvSpPr>
        <p:spPr>
          <a:xfrm>
            <a:off x="4648200" y="5029200"/>
            <a:ext cx="4360008" cy="1200329"/>
          </a:xfrm>
          <a:prstGeom prst="rect">
            <a:avLst/>
          </a:prstGeom>
          <a:noFill/>
        </p:spPr>
        <p:txBody>
          <a:bodyPr wrap="square" rtlCol="0">
            <a:spAutoFit/>
          </a:bodyPr>
          <a:lstStyle/>
          <a:p>
            <a:r>
              <a:rPr lang="el-GR" sz="2400" dirty="0" smtClean="0">
                <a:effectLst>
                  <a:outerShdw blurRad="38100" dist="38100" dir="2700000" algn="tl">
                    <a:srgbClr val="000000">
                      <a:alpha val="43137"/>
                    </a:srgbClr>
                  </a:outerShdw>
                </a:effectLst>
              </a:rPr>
              <a:t>Είναι καλύτερα να είναι κοντά σε σχολεία ή να είναι στην άκρη του δήμου;</a:t>
            </a:r>
            <a:endParaRPr lang="el-GR"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0781891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75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75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Θέση αριθμού διαφάνειας 2"/>
          <p:cNvSpPr>
            <a:spLocks noGrp="1"/>
          </p:cNvSpPr>
          <p:nvPr>
            <p:ph type="sldNum" sz="quarter" idx="12"/>
          </p:nvPr>
        </p:nvSpPr>
        <p:spPr bwMode="auto">
          <a:xfrm>
            <a:off x="7981950" y="6492875"/>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fld id="{42D8C396-80B0-4FC5-8483-D1446E7982E6}" type="slidenum">
              <a:rPr lang="el-GR" smtClean="0">
                <a:solidFill>
                  <a:srgbClr val="898989"/>
                </a:solidFill>
              </a:rPr>
              <a:pPr eaLnBrk="1" hangingPunct="1"/>
              <a:t>4</a:t>
            </a:fld>
            <a:endParaRPr lang="el-GR" smtClean="0">
              <a:solidFill>
                <a:srgbClr val="898989"/>
              </a:solidFill>
            </a:endParaRPr>
          </a:p>
        </p:txBody>
      </p:sp>
      <p:sp>
        <p:nvSpPr>
          <p:cNvPr id="3074" name="Τίτλος 1"/>
          <p:cNvSpPr>
            <a:spLocks noGrp="1"/>
          </p:cNvSpPr>
          <p:nvPr>
            <p:ph type="title"/>
          </p:nvPr>
        </p:nvSpPr>
        <p:spPr/>
        <p:txBody>
          <a:bodyPr rtlCol="0">
            <a:normAutofit/>
          </a:bodyPr>
          <a:lstStyle/>
          <a:p>
            <a:pPr algn="l" eaLnBrk="1" fontAlgn="auto" hangingPunct="1">
              <a:spcAft>
                <a:spcPts val="0"/>
              </a:spcAft>
              <a:defRPr/>
            </a:pPr>
            <a:r>
              <a:rPr lang="el-GR" sz="3200" dirty="0" smtClean="0">
                <a:effectLst>
                  <a:outerShdw blurRad="38100" dist="38100" dir="2700000" algn="tl">
                    <a:srgbClr val="000000">
                      <a:alpha val="43137"/>
                    </a:srgbClr>
                  </a:outerShdw>
                </a:effectLst>
                <a:ea typeface="ＭＳ Ｐゴシック" charset="-128"/>
              </a:rPr>
              <a:t>Η θέση της </a:t>
            </a:r>
            <a:r>
              <a:rPr lang="el-GR" sz="3200" dirty="0">
                <a:effectLst>
                  <a:outerShdw blurRad="38100" dist="38100" dir="2700000" algn="tl">
                    <a:srgbClr val="000000">
                      <a:alpha val="43137"/>
                    </a:srgbClr>
                  </a:outerShdw>
                </a:effectLst>
                <a:ea typeface="ＭＳ Ｐゴシック" charset="-128"/>
              </a:rPr>
              <a:t>Ελλάδας – </a:t>
            </a:r>
            <a:r>
              <a:rPr lang="el-GR" sz="3200" dirty="0" smtClean="0">
                <a:effectLst>
                  <a:outerShdw blurRad="38100" dist="38100" dir="2700000" algn="tl">
                    <a:srgbClr val="000000">
                      <a:alpha val="43137"/>
                    </a:srgbClr>
                  </a:outerShdw>
                </a:effectLst>
                <a:ea typeface="ＭＳ Ｐゴシック" charset="-128"/>
              </a:rPr>
              <a:t>Συμπέρασμα (1)</a:t>
            </a:r>
          </a:p>
        </p:txBody>
      </p:sp>
      <p:pic>
        <p:nvPicPr>
          <p:cNvPr id="9221" name="Picture 5" descr="\\psf\Host\Volumes\Mac Basic\Doyleies\Site\Images\geography.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53400" y="533400"/>
            <a:ext cx="6731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Εικόνα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916" y="2372479"/>
            <a:ext cx="4646190" cy="34846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TextBox 4"/>
          <p:cNvSpPr txBox="1">
            <a:spLocks noChangeArrowheads="1"/>
          </p:cNvSpPr>
          <p:nvPr/>
        </p:nvSpPr>
        <p:spPr bwMode="auto">
          <a:xfrm>
            <a:off x="4648200" y="3403491"/>
            <a:ext cx="4360008"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defRPr/>
            </a:pPr>
            <a:r>
              <a:rPr lang="el-GR" sz="2800" dirty="0" smtClean="0">
                <a:effectLst>
                  <a:outerShdw blurRad="38100" dist="38100" dir="2700000" algn="tl">
                    <a:srgbClr val="000000">
                      <a:alpha val="43137"/>
                    </a:srgbClr>
                  </a:outerShdw>
                </a:effectLst>
              </a:rPr>
              <a:t>Τελικά η επιλογή της θέσης επηρεάζει το πώς τα παιδιά θα μπορούν να βρίσκονται στην παιδική χαρά και να παίζουν;</a:t>
            </a:r>
            <a:endParaRPr lang="en-US" sz="28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5128782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Θέση αριθμού διαφάνειας 2"/>
          <p:cNvSpPr>
            <a:spLocks noGrp="1"/>
          </p:cNvSpPr>
          <p:nvPr>
            <p:ph type="sldNum" sz="quarter" idx="12"/>
          </p:nvPr>
        </p:nvSpPr>
        <p:spPr bwMode="auto">
          <a:xfrm>
            <a:off x="7981950" y="6492875"/>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fld id="{42D8C396-80B0-4FC5-8483-D1446E7982E6}" type="slidenum">
              <a:rPr lang="el-GR" smtClean="0">
                <a:solidFill>
                  <a:srgbClr val="898989"/>
                </a:solidFill>
              </a:rPr>
              <a:pPr eaLnBrk="1" hangingPunct="1"/>
              <a:t>5</a:t>
            </a:fld>
            <a:endParaRPr lang="el-GR" smtClean="0">
              <a:solidFill>
                <a:srgbClr val="898989"/>
              </a:solidFill>
            </a:endParaRPr>
          </a:p>
        </p:txBody>
      </p:sp>
      <p:sp>
        <p:nvSpPr>
          <p:cNvPr id="3074" name="Τίτλος 1"/>
          <p:cNvSpPr>
            <a:spLocks noGrp="1"/>
          </p:cNvSpPr>
          <p:nvPr>
            <p:ph type="title"/>
          </p:nvPr>
        </p:nvSpPr>
        <p:spPr/>
        <p:txBody>
          <a:bodyPr rtlCol="0">
            <a:normAutofit/>
          </a:bodyPr>
          <a:lstStyle/>
          <a:p>
            <a:pPr algn="l" eaLnBrk="1" fontAlgn="auto" hangingPunct="1">
              <a:spcAft>
                <a:spcPts val="0"/>
              </a:spcAft>
              <a:defRPr/>
            </a:pPr>
            <a:r>
              <a:rPr lang="el-GR" sz="3200" dirty="0" smtClean="0">
                <a:effectLst>
                  <a:outerShdw blurRad="38100" dist="38100" dir="2700000" algn="tl">
                    <a:srgbClr val="000000">
                      <a:alpha val="43137"/>
                    </a:srgbClr>
                  </a:outerShdw>
                </a:effectLst>
                <a:ea typeface="ＭＳ Ｐゴシック" charset="-128"/>
              </a:rPr>
              <a:t>Η θέση της </a:t>
            </a:r>
            <a:r>
              <a:rPr lang="el-GR" sz="3200" dirty="0">
                <a:effectLst>
                  <a:outerShdw blurRad="38100" dist="38100" dir="2700000" algn="tl">
                    <a:srgbClr val="000000">
                      <a:alpha val="43137"/>
                    </a:srgbClr>
                  </a:outerShdw>
                </a:effectLst>
                <a:ea typeface="ＭＳ Ｐゴシック" charset="-128"/>
              </a:rPr>
              <a:t>Ελλάδας – </a:t>
            </a:r>
            <a:r>
              <a:rPr lang="el-GR" sz="3200" dirty="0" smtClean="0">
                <a:effectLst>
                  <a:outerShdw blurRad="38100" dist="38100" dir="2700000" algn="tl">
                    <a:srgbClr val="000000">
                      <a:alpha val="43137"/>
                    </a:srgbClr>
                  </a:outerShdw>
                </a:effectLst>
                <a:ea typeface="ＭＳ Ｐゴシック" charset="-128"/>
              </a:rPr>
              <a:t>Συμπέρασμα (1)</a:t>
            </a:r>
          </a:p>
        </p:txBody>
      </p:sp>
      <p:pic>
        <p:nvPicPr>
          <p:cNvPr id="9221" name="Picture 5" descr="\\psf\Host\Volumes\Mac Basic\Doyleies\Site\Images\geography.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53400" y="533400"/>
            <a:ext cx="6731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Εικόνα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916" y="2372479"/>
            <a:ext cx="4646190" cy="34846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TextBox 4"/>
          <p:cNvSpPr txBox="1">
            <a:spLocks noChangeArrowheads="1"/>
          </p:cNvSpPr>
          <p:nvPr/>
        </p:nvSpPr>
        <p:spPr bwMode="auto">
          <a:xfrm>
            <a:off x="4648200" y="3403491"/>
            <a:ext cx="4360008"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defRPr/>
            </a:pPr>
            <a:r>
              <a:rPr lang="el-GR" sz="2800" dirty="0" smtClean="0">
                <a:solidFill>
                  <a:srgbClr val="FF0000"/>
                </a:solidFill>
                <a:effectLst>
                  <a:outerShdw blurRad="38100" dist="38100" dir="2700000" algn="tl">
                    <a:srgbClr val="000000">
                      <a:alpha val="43137"/>
                    </a:srgbClr>
                  </a:outerShdw>
                </a:effectLst>
                <a:latin typeface="Comic Sans MS" pitchFamily="66" charset="0"/>
              </a:rPr>
              <a:t>Η θέση της παιδικής χαράς επηρεάζει την προσέλευση των παιδιών αλλά και τις δραστηριότητές τους.</a:t>
            </a:r>
            <a:endParaRPr lang="en-US" sz="2800" dirty="0" smtClean="0">
              <a:solidFill>
                <a:srgbClr val="FF0000"/>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50197678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Θέση αριθμού διαφάνειας 2"/>
          <p:cNvSpPr>
            <a:spLocks noGrp="1"/>
          </p:cNvSpPr>
          <p:nvPr>
            <p:ph type="sldNum" sz="quarter" idx="12"/>
          </p:nvPr>
        </p:nvSpPr>
        <p:spPr bwMode="auto">
          <a:xfrm>
            <a:off x="7981950" y="6492875"/>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fld id="{42D8C396-80B0-4FC5-8483-D1446E7982E6}" type="slidenum">
              <a:rPr lang="el-GR" smtClean="0">
                <a:solidFill>
                  <a:srgbClr val="898989"/>
                </a:solidFill>
              </a:rPr>
              <a:pPr eaLnBrk="1" hangingPunct="1"/>
              <a:t>6</a:t>
            </a:fld>
            <a:endParaRPr lang="el-GR" smtClean="0">
              <a:solidFill>
                <a:srgbClr val="898989"/>
              </a:solidFill>
            </a:endParaRPr>
          </a:p>
        </p:txBody>
      </p:sp>
      <p:sp>
        <p:nvSpPr>
          <p:cNvPr id="3074" name="Τίτλος 1"/>
          <p:cNvSpPr>
            <a:spLocks noGrp="1"/>
          </p:cNvSpPr>
          <p:nvPr>
            <p:ph type="title"/>
          </p:nvPr>
        </p:nvSpPr>
        <p:spPr/>
        <p:txBody>
          <a:bodyPr rtlCol="0">
            <a:normAutofit/>
          </a:bodyPr>
          <a:lstStyle/>
          <a:p>
            <a:pPr algn="l" eaLnBrk="1" fontAlgn="auto" hangingPunct="1">
              <a:spcAft>
                <a:spcPts val="0"/>
              </a:spcAft>
              <a:defRPr/>
            </a:pPr>
            <a:r>
              <a:rPr lang="el-GR" sz="3200" dirty="0">
                <a:effectLst>
                  <a:outerShdw blurRad="38100" dist="38100" dir="2700000" algn="tl">
                    <a:srgbClr val="000000">
                      <a:alpha val="43137"/>
                    </a:srgbClr>
                  </a:outerShdw>
                </a:effectLst>
                <a:ea typeface="ＭＳ Ｐゴシック" charset="-128"/>
              </a:rPr>
              <a:t>Η θέση της Ελλάδας –  </a:t>
            </a:r>
            <a:r>
              <a:rPr lang="el-GR" sz="3200" dirty="0" smtClean="0">
                <a:effectLst>
                  <a:outerShdw blurRad="38100" dist="38100" dir="2700000" algn="tl">
                    <a:srgbClr val="000000">
                      <a:alpha val="43137"/>
                    </a:srgbClr>
                  </a:outerShdw>
                </a:effectLst>
                <a:ea typeface="ＭＳ Ｐゴシック" charset="-128"/>
              </a:rPr>
              <a:t>Γενίκευση (1)</a:t>
            </a:r>
          </a:p>
        </p:txBody>
      </p:sp>
      <p:pic>
        <p:nvPicPr>
          <p:cNvPr id="9221" name="Picture 5" descr="\\psf\Host\Volumes\Mac Basic\Doyleies\Site\Images\geography.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53400" y="533400"/>
            <a:ext cx="6731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Εικόνα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3644089"/>
            <a:ext cx="4947884" cy="2545311"/>
          </a:xfrm>
          <a:prstGeom prst="rect">
            <a:avLst/>
          </a:prstGeom>
          <a:noFill/>
          <a:ln>
            <a:noFill/>
          </a:ln>
        </p:spPr>
      </p:pic>
      <p:sp>
        <p:nvSpPr>
          <p:cNvPr id="6" name="TextBox 4"/>
          <p:cNvSpPr txBox="1">
            <a:spLocks noChangeArrowheads="1"/>
          </p:cNvSpPr>
          <p:nvPr/>
        </p:nvSpPr>
        <p:spPr bwMode="auto">
          <a:xfrm>
            <a:off x="228600" y="2566871"/>
            <a:ext cx="877960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defRPr/>
            </a:pPr>
            <a:r>
              <a:rPr lang="el-GR" sz="3200" dirty="0" smtClean="0">
                <a:effectLst>
                  <a:outerShdw blurRad="38100" dist="38100" dir="2700000" algn="tl">
                    <a:srgbClr val="000000">
                      <a:alpha val="43137"/>
                    </a:srgbClr>
                  </a:outerShdw>
                </a:effectLst>
              </a:rPr>
              <a:t>Παρατηρήστε τον παγκόσμιο χάρτη και βρείτε σε ποια ήπειρο ανήκει η Ελλάδα.</a:t>
            </a:r>
            <a:endParaRPr lang="en-US" sz="32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0835707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25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Θέση αριθμού διαφάνειας 2"/>
          <p:cNvSpPr>
            <a:spLocks noGrp="1"/>
          </p:cNvSpPr>
          <p:nvPr>
            <p:ph type="sldNum" sz="quarter" idx="12"/>
          </p:nvPr>
        </p:nvSpPr>
        <p:spPr bwMode="auto">
          <a:xfrm>
            <a:off x="7981950" y="6492875"/>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fld id="{42D8C396-80B0-4FC5-8483-D1446E7982E6}" type="slidenum">
              <a:rPr lang="el-GR" smtClean="0">
                <a:solidFill>
                  <a:srgbClr val="898989"/>
                </a:solidFill>
              </a:rPr>
              <a:pPr eaLnBrk="1" hangingPunct="1"/>
              <a:t>7</a:t>
            </a:fld>
            <a:endParaRPr lang="el-GR" smtClean="0">
              <a:solidFill>
                <a:srgbClr val="898989"/>
              </a:solidFill>
            </a:endParaRPr>
          </a:p>
        </p:txBody>
      </p:sp>
      <p:sp>
        <p:nvSpPr>
          <p:cNvPr id="3074" name="Τίτλος 1"/>
          <p:cNvSpPr>
            <a:spLocks noGrp="1"/>
          </p:cNvSpPr>
          <p:nvPr>
            <p:ph type="title"/>
          </p:nvPr>
        </p:nvSpPr>
        <p:spPr/>
        <p:txBody>
          <a:bodyPr rtlCol="0">
            <a:normAutofit/>
          </a:bodyPr>
          <a:lstStyle/>
          <a:p>
            <a:pPr algn="l" eaLnBrk="1" fontAlgn="auto" hangingPunct="1">
              <a:spcAft>
                <a:spcPts val="0"/>
              </a:spcAft>
              <a:defRPr/>
            </a:pPr>
            <a:r>
              <a:rPr lang="el-GR" sz="3200" dirty="0">
                <a:effectLst>
                  <a:outerShdw blurRad="38100" dist="38100" dir="2700000" algn="tl">
                    <a:srgbClr val="000000">
                      <a:alpha val="43137"/>
                    </a:srgbClr>
                  </a:outerShdw>
                </a:effectLst>
                <a:ea typeface="ＭＳ Ｐゴシック" charset="-128"/>
              </a:rPr>
              <a:t>Η θέση της Ελλάδας –  </a:t>
            </a:r>
            <a:r>
              <a:rPr lang="el-GR" sz="3200" dirty="0" smtClean="0">
                <a:effectLst>
                  <a:outerShdw blurRad="38100" dist="38100" dir="2700000" algn="tl">
                    <a:srgbClr val="000000">
                      <a:alpha val="43137"/>
                    </a:srgbClr>
                  </a:outerShdw>
                </a:effectLst>
                <a:ea typeface="ＭＳ Ｐゴシック" charset="-128"/>
              </a:rPr>
              <a:t>Γενίκευση (1)</a:t>
            </a:r>
          </a:p>
        </p:txBody>
      </p:sp>
      <p:pic>
        <p:nvPicPr>
          <p:cNvPr id="9221" name="Picture 5" descr="\\psf\Host\Volumes\Mac Basic\Doyleies\Site\Images\geography.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53400" y="533400"/>
            <a:ext cx="6731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Εικόνα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7794" y="3342069"/>
            <a:ext cx="3994006" cy="3194545"/>
          </a:xfrm>
          <a:prstGeom prst="rect">
            <a:avLst/>
          </a:prstGeom>
          <a:noFill/>
          <a:ln>
            <a:noFill/>
          </a:ln>
        </p:spPr>
      </p:pic>
      <p:sp>
        <p:nvSpPr>
          <p:cNvPr id="6" name="TextBox 4"/>
          <p:cNvSpPr txBox="1">
            <a:spLocks noChangeArrowheads="1"/>
          </p:cNvSpPr>
          <p:nvPr/>
        </p:nvSpPr>
        <p:spPr bwMode="auto">
          <a:xfrm>
            <a:off x="228600" y="2305050"/>
            <a:ext cx="877960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defRPr/>
            </a:pPr>
            <a:r>
              <a:rPr lang="el-GR" sz="3200" dirty="0" smtClean="0">
                <a:effectLst>
                  <a:outerShdw blurRad="38100" dist="38100" dir="2700000" algn="tl">
                    <a:srgbClr val="000000">
                      <a:alpha val="43137"/>
                    </a:srgbClr>
                  </a:outerShdw>
                </a:effectLst>
              </a:rPr>
              <a:t>Παρατηρώντας τον παρακάτω χάρτη ας καθορίσουμε τη γεωγραφική θέση της Ελλάδας στην Ευρώπη.</a:t>
            </a:r>
            <a:endParaRPr lang="en-US" sz="32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0450996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25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Θέση αριθμού διαφάνειας 2"/>
          <p:cNvSpPr>
            <a:spLocks noGrp="1"/>
          </p:cNvSpPr>
          <p:nvPr>
            <p:ph type="sldNum" sz="quarter" idx="12"/>
          </p:nvPr>
        </p:nvSpPr>
        <p:spPr bwMode="auto">
          <a:xfrm>
            <a:off x="7981950" y="6492875"/>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fld id="{42D8C396-80B0-4FC5-8483-D1446E7982E6}" type="slidenum">
              <a:rPr lang="el-GR" smtClean="0">
                <a:solidFill>
                  <a:srgbClr val="898989"/>
                </a:solidFill>
              </a:rPr>
              <a:pPr eaLnBrk="1" hangingPunct="1"/>
              <a:t>8</a:t>
            </a:fld>
            <a:endParaRPr lang="el-GR" smtClean="0">
              <a:solidFill>
                <a:srgbClr val="898989"/>
              </a:solidFill>
            </a:endParaRPr>
          </a:p>
        </p:txBody>
      </p:sp>
      <p:sp>
        <p:nvSpPr>
          <p:cNvPr id="3074" name="Τίτλος 1"/>
          <p:cNvSpPr>
            <a:spLocks noGrp="1"/>
          </p:cNvSpPr>
          <p:nvPr>
            <p:ph type="title"/>
          </p:nvPr>
        </p:nvSpPr>
        <p:spPr/>
        <p:txBody>
          <a:bodyPr rtlCol="0">
            <a:normAutofit/>
          </a:bodyPr>
          <a:lstStyle/>
          <a:p>
            <a:pPr algn="l" eaLnBrk="1" fontAlgn="auto" hangingPunct="1">
              <a:spcAft>
                <a:spcPts val="0"/>
              </a:spcAft>
              <a:defRPr/>
            </a:pPr>
            <a:r>
              <a:rPr lang="el-GR" sz="3200" dirty="0">
                <a:effectLst>
                  <a:outerShdw blurRad="38100" dist="38100" dir="2700000" algn="tl">
                    <a:srgbClr val="000000">
                      <a:alpha val="43137"/>
                    </a:srgbClr>
                  </a:outerShdw>
                </a:effectLst>
                <a:ea typeface="ＭＳ Ｐゴシック" charset="-128"/>
              </a:rPr>
              <a:t>Η θέση της Ελλάδας –  </a:t>
            </a:r>
            <a:r>
              <a:rPr lang="el-GR" sz="3200" dirty="0" smtClean="0">
                <a:effectLst>
                  <a:outerShdw blurRad="38100" dist="38100" dir="2700000" algn="tl">
                    <a:srgbClr val="000000">
                      <a:alpha val="43137"/>
                    </a:srgbClr>
                  </a:outerShdw>
                </a:effectLst>
                <a:ea typeface="ＭＳ Ｐゴシック" charset="-128"/>
              </a:rPr>
              <a:t>Γενίκευση (1)</a:t>
            </a:r>
          </a:p>
        </p:txBody>
      </p:sp>
      <p:pic>
        <p:nvPicPr>
          <p:cNvPr id="9221" name="Picture 5" descr="\\psf\Host\Volumes\Mac Basic\Doyleies\Site\Images\geography.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53400" y="533400"/>
            <a:ext cx="6731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Εικόνα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1" y="2014948"/>
            <a:ext cx="3352800" cy="3024176"/>
          </a:xfrm>
          <a:prstGeom prst="rect">
            <a:avLst/>
          </a:prstGeom>
          <a:noFill/>
          <a:ln>
            <a:noFill/>
          </a:ln>
        </p:spPr>
      </p:pic>
      <p:sp>
        <p:nvSpPr>
          <p:cNvPr id="6" name="TextBox 4"/>
          <p:cNvSpPr txBox="1">
            <a:spLocks noChangeArrowheads="1"/>
          </p:cNvSpPr>
          <p:nvPr/>
        </p:nvSpPr>
        <p:spPr bwMode="auto">
          <a:xfrm>
            <a:off x="4959350" y="2484151"/>
            <a:ext cx="38862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defRPr/>
            </a:pPr>
            <a:r>
              <a:rPr lang="el-GR" sz="2800" dirty="0" smtClean="0">
                <a:effectLst>
                  <a:outerShdw blurRad="38100" dist="38100" dir="2700000" algn="tl">
                    <a:srgbClr val="000000">
                      <a:alpha val="43137"/>
                    </a:srgbClr>
                  </a:outerShdw>
                </a:effectLst>
              </a:rPr>
              <a:t>Στον διπλανό χάρτη βρείτε τα κράτη της Βαλκανικής χερσονήσου με τα οποία συνορεύει η χώρα μας και ορίστε τη θέση της Ελλάδας στην χερσόνησο αυτή.</a:t>
            </a:r>
            <a:endParaRPr lang="en-US" sz="2800" dirty="0" smtClean="0">
              <a:effectLst>
                <a:outerShdw blurRad="38100" dist="38100" dir="2700000" algn="tl">
                  <a:srgbClr val="000000">
                    <a:alpha val="43137"/>
                  </a:srgbClr>
                </a:outerShdw>
              </a:effectLst>
            </a:endParaRPr>
          </a:p>
        </p:txBody>
      </p:sp>
      <p:sp>
        <p:nvSpPr>
          <p:cNvPr id="8" name="TextBox 4"/>
          <p:cNvSpPr txBox="1">
            <a:spLocks noChangeArrowheads="1"/>
          </p:cNvSpPr>
          <p:nvPr/>
        </p:nvSpPr>
        <p:spPr bwMode="auto">
          <a:xfrm>
            <a:off x="541284" y="5105400"/>
            <a:ext cx="3886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defRPr/>
            </a:pPr>
            <a:r>
              <a:rPr lang="el-GR" sz="2800" dirty="0" smtClean="0">
                <a:effectLst>
                  <a:outerShdw blurRad="38100" dist="38100" dir="2700000" algn="tl">
                    <a:srgbClr val="000000">
                      <a:alpha val="43137"/>
                    </a:srgbClr>
                  </a:outerShdw>
                </a:effectLst>
              </a:rPr>
              <a:t>Ποια μεγάλη θάλασσα βρέχει τη νότια πλευρά της χώρας μας;</a:t>
            </a:r>
            <a:endParaRPr lang="en-US" sz="28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291719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750"/>
                                        <p:tgtEl>
                                          <p:spTgt spid="6">
                                            <p:txEl>
                                              <p:pRg st="0" end="0"/>
                                            </p:txEl>
                                          </p:spTgt>
                                        </p:tgtEl>
                                      </p:cBhvr>
                                    </p:animEffect>
                                    <p:anim calcmode="lin" valueType="num">
                                      <p:cBhvr>
                                        <p:cTn id="14"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7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750" fill="hold"/>
                                        <p:tgtEl>
                                          <p:spTgt spid="8"/>
                                        </p:tgtEl>
                                        <p:attrNameLst>
                                          <p:attrName>ppt_w</p:attrName>
                                        </p:attrNameLst>
                                      </p:cBhvr>
                                      <p:tavLst>
                                        <p:tav tm="0">
                                          <p:val>
                                            <p:fltVal val="0"/>
                                          </p:val>
                                        </p:tav>
                                        <p:tav tm="100000">
                                          <p:val>
                                            <p:strVal val="#ppt_w"/>
                                          </p:val>
                                        </p:tav>
                                      </p:tavLst>
                                    </p:anim>
                                    <p:anim calcmode="lin" valueType="num">
                                      <p:cBhvr>
                                        <p:cTn id="20" dur="750" fill="hold"/>
                                        <p:tgtEl>
                                          <p:spTgt spid="8"/>
                                        </p:tgtEl>
                                        <p:attrNameLst>
                                          <p:attrName>ppt_h</p:attrName>
                                        </p:attrNameLst>
                                      </p:cBhvr>
                                      <p:tavLst>
                                        <p:tav tm="0">
                                          <p:val>
                                            <p:fltVal val="0"/>
                                          </p:val>
                                        </p:tav>
                                        <p:tav tm="100000">
                                          <p:val>
                                            <p:strVal val="#ppt_h"/>
                                          </p:val>
                                        </p:tav>
                                      </p:tavLst>
                                    </p:anim>
                                    <p:animEffect transition="in" filter="fade">
                                      <p:cBhvr>
                                        <p:cTn id="21"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Θέση αριθμού διαφάνειας 2"/>
          <p:cNvSpPr>
            <a:spLocks noGrp="1"/>
          </p:cNvSpPr>
          <p:nvPr>
            <p:ph type="sldNum" sz="quarter" idx="12"/>
          </p:nvPr>
        </p:nvSpPr>
        <p:spPr bwMode="auto">
          <a:xfrm>
            <a:off x="7981950" y="6492875"/>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fld id="{42D8C396-80B0-4FC5-8483-D1446E7982E6}" type="slidenum">
              <a:rPr lang="el-GR" smtClean="0">
                <a:solidFill>
                  <a:srgbClr val="898989"/>
                </a:solidFill>
              </a:rPr>
              <a:pPr eaLnBrk="1" hangingPunct="1"/>
              <a:t>9</a:t>
            </a:fld>
            <a:endParaRPr lang="el-GR" smtClean="0">
              <a:solidFill>
                <a:srgbClr val="898989"/>
              </a:solidFill>
            </a:endParaRPr>
          </a:p>
        </p:txBody>
      </p:sp>
      <p:sp>
        <p:nvSpPr>
          <p:cNvPr id="3074" name="Τίτλος 1"/>
          <p:cNvSpPr>
            <a:spLocks noGrp="1"/>
          </p:cNvSpPr>
          <p:nvPr>
            <p:ph type="title"/>
          </p:nvPr>
        </p:nvSpPr>
        <p:spPr/>
        <p:txBody>
          <a:bodyPr rtlCol="0">
            <a:normAutofit/>
          </a:bodyPr>
          <a:lstStyle/>
          <a:p>
            <a:pPr algn="l" eaLnBrk="1" fontAlgn="auto" hangingPunct="1">
              <a:spcAft>
                <a:spcPts val="0"/>
              </a:spcAft>
              <a:defRPr/>
            </a:pPr>
            <a:r>
              <a:rPr lang="el-GR" sz="3200" dirty="0">
                <a:effectLst>
                  <a:outerShdw blurRad="38100" dist="38100" dir="2700000" algn="tl">
                    <a:srgbClr val="000000">
                      <a:alpha val="43137"/>
                    </a:srgbClr>
                  </a:outerShdw>
                </a:effectLst>
                <a:ea typeface="ＭＳ Ｐゴシック" charset="-128"/>
              </a:rPr>
              <a:t>Η θέση της Ελλάδας –  </a:t>
            </a:r>
            <a:r>
              <a:rPr lang="el-GR" sz="3200" dirty="0" smtClean="0">
                <a:effectLst>
                  <a:outerShdw blurRad="38100" dist="38100" dir="2700000" algn="tl">
                    <a:srgbClr val="000000">
                      <a:alpha val="43137"/>
                    </a:srgbClr>
                  </a:outerShdw>
                </a:effectLst>
                <a:ea typeface="ＭＳ Ｐゴシック" charset="-128"/>
              </a:rPr>
              <a:t>Γενίκευση (1)</a:t>
            </a:r>
          </a:p>
        </p:txBody>
      </p:sp>
      <p:pic>
        <p:nvPicPr>
          <p:cNvPr id="9221" name="Picture 5" descr="\\psf\Host\Volumes\Mac Basic\Doyleies\Site\Images\geography.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53400" y="533400"/>
            <a:ext cx="6731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Εικόνα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400300"/>
            <a:ext cx="5239832" cy="4191000"/>
          </a:xfrm>
          <a:prstGeom prst="rect">
            <a:avLst/>
          </a:prstGeom>
          <a:noFill/>
          <a:ln>
            <a:noFill/>
          </a:ln>
        </p:spPr>
      </p:pic>
      <p:sp>
        <p:nvSpPr>
          <p:cNvPr id="6" name="TextBox 4"/>
          <p:cNvSpPr txBox="1">
            <a:spLocks noChangeArrowheads="1"/>
          </p:cNvSpPr>
          <p:nvPr/>
        </p:nvSpPr>
        <p:spPr bwMode="auto">
          <a:xfrm>
            <a:off x="5799106" y="2743200"/>
            <a:ext cx="303811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algn="ctr" eaLnBrk="1" hangingPunct="1">
              <a:defRPr/>
            </a:pPr>
            <a:r>
              <a:rPr lang="el-GR" sz="3200" dirty="0" smtClean="0">
                <a:effectLst>
                  <a:outerShdw blurRad="38100" dist="38100" dir="2700000" algn="tl">
                    <a:srgbClr val="000000">
                      <a:alpha val="43137"/>
                    </a:srgbClr>
                  </a:outerShdw>
                </a:effectLst>
              </a:rPr>
              <a:t>Με ποιους λαούς διευκολύνει την επικοινωνία η θέση της Ελλάδας;</a:t>
            </a:r>
            <a:endParaRPr lang="en-US" sz="32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8540059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Κυματομορφή">
  <a:themeElements>
    <a:clrScheme name="Προσαρμοσμένο 53">
      <a:dk1>
        <a:sysClr val="windowText" lastClr="000000"/>
      </a:dk1>
      <a:lt1>
        <a:sysClr val="window" lastClr="FFFFFF"/>
      </a:lt1>
      <a:dk2>
        <a:srgbClr val="073E87"/>
      </a:dk2>
      <a:lt2>
        <a:srgbClr val="C6E7FC"/>
      </a:lt2>
      <a:accent1>
        <a:srgbClr val="272737"/>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Κυματομορφή">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Κυματομορφή">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19916</TotalTime>
  <Words>650</Words>
  <Application>Microsoft Macintosh PowerPoint</Application>
  <PresentationFormat>On-screen Show (4:3)</PresentationFormat>
  <Paragraphs>64</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Calibri</vt:lpstr>
      <vt:lpstr>Candara</vt:lpstr>
      <vt:lpstr>Comic Sans MS</vt:lpstr>
      <vt:lpstr>ＭＳ Ｐゴシック</vt:lpstr>
      <vt:lpstr>Symbol</vt:lpstr>
      <vt:lpstr>Κυματομορφή</vt:lpstr>
      <vt:lpstr>Το φυσικό περιβάλλον της Ελλάδας. Η θέση της Ελλάδας.</vt:lpstr>
      <vt:lpstr>Η θέση της Ελλάδας – Έναυσμα ενδιαφέροντος</vt:lpstr>
      <vt:lpstr>Η θέση της Ελλάδας – Έναυσμα ενδιαφέροντος</vt:lpstr>
      <vt:lpstr>Η θέση της Ελλάδας – Συμπέρασμα (1)</vt:lpstr>
      <vt:lpstr>Η θέση της Ελλάδας – Συμπέρασμα (1)</vt:lpstr>
      <vt:lpstr>Η θέση της Ελλάδας –  Γενίκευση (1)</vt:lpstr>
      <vt:lpstr>Η θέση της Ελλάδας –  Γενίκευση (1)</vt:lpstr>
      <vt:lpstr>Η θέση της Ελλάδας –  Γενίκευση (1)</vt:lpstr>
      <vt:lpstr>Η θέση της Ελλάδας –  Γενίκευση (1)</vt:lpstr>
      <vt:lpstr>Η θέση της Ελλάδας –  Σύνοψη</vt:lpstr>
      <vt:lpstr>Η θέση της Ελλάδας –  Εφαρμογή  (1)</vt:lpstr>
      <vt:lpstr>Η θέση της Ελλάδας –  Εφαρμογή  (1)</vt:lpstr>
      <vt:lpstr>Η θέση της Ελλάδας – Εφαρμογή (2)</vt:lpstr>
      <vt:lpstr>Η θέση της Ελλάδας – Εφαρμογή (2)</vt:lpstr>
      <vt:lpstr>Η θέση της Ελλάδας –  Συμπέρασμα (2)</vt:lpstr>
      <vt:lpstr>Η θέση της Ελλάδας –  Συμπέρασμα (2)</vt:lpstr>
      <vt:lpstr>Η θέση της Ελλάδας – Εφαρμογή (3)</vt:lpstr>
      <vt:lpstr>Η θέση της Ελλάδας – Εφαρμογή (3)</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Ενότητα 1: Η τάξη μου</dc:title>
  <dc:creator>ÎÎ¬Î½Ï„Î¹Î± Î Î±Ï€Î±Î³ÎµÏ‰ÏÎ³Î¯Î¿Ï…</dc:creator>
  <cp:lastModifiedBy>Microsoft Office User</cp:lastModifiedBy>
  <cp:revision>432</cp:revision>
  <dcterms:created xsi:type="dcterms:W3CDTF">2015-06-06T08:58:39Z</dcterms:created>
  <dcterms:modified xsi:type="dcterms:W3CDTF">2015-10-01T09:58:52Z</dcterms:modified>
</cp:coreProperties>
</file>