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70" r:id="rId4"/>
    <p:sldId id="262" r:id="rId5"/>
    <p:sldId id="271" r:id="rId6"/>
    <p:sldId id="263" r:id="rId7"/>
    <p:sldId id="27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2" autoAdjust="0"/>
    <p:restoredTop sz="94824"/>
  </p:normalViewPr>
  <p:slideViewPr>
    <p:cSldViewPr>
      <p:cViewPr>
        <p:scale>
          <a:sx n="112" d="100"/>
          <a:sy n="112" d="100"/>
        </p:scale>
        <p:origin x="-240" y="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477B902-6F8A-4713-9007-AAE889CA5FBB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427D2CB-C12D-4F9D-80C9-D2CE5794B4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E208C-B12E-497E-B418-7892171BB3F1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6198-7447-4EC4-B40D-394CD653AF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24C5C-57BC-46E9-94C5-0A3D1220F0C8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316A-F22E-4680-B148-0D4EC77F4D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4CAA-6BE2-4F41-B482-A42430E44965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278BA-7538-4BB2-A494-A629ABFC70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B5722-3FB5-4246-85BC-17532705EAE0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C7766-61BA-416B-983C-627B0FE91C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275B-DA9E-49A2-9A83-5DCEF3AACE3C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CCBA-229F-4189-A51B-98CA1A0428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1294B-20C0-45AA-8EE4-327414D6177A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6F37-81FB-41F3-833E-EED0D75296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1312-4195-41BD-9D01-986F56AAE890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3895-48AA-4CA2-9E2F-00F39BBB23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0906-5218-404E-858F-32415EDD0595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3CC72-F13F-4BFC-A4A9-0AA5777FF1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3CD4B-1957-460F-8413-39598FC507AE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3169-1D1C-47A4-840B-C0B5D921CB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863C-40E4-4EE6-8C28-FCC6ACA6F171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51B13-3583-4E3A-8F06-6ECDC0FD8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E6DC-6D69-4A5C-A27D-062C61123C6F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9869D-FED1-483A-B264-9D54260390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78C1E84-0339-4E5A-B1CE-D715936060F9}" type="datetimeFigureOut">
              <a:rPr lang="el-GR"/>
              <a:pPr>
                <a:defRPr/>
              </a:pPr>
              <a:t>6/11/2016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A6FE053-2255-49C9-A20E-A79358196E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3" r:id="rId2"/>
    <p:sldLayoutId id="2147483769" r:id="rId3"/>
    <p:sldLayoutId id="2147483764" r:id="rId4"/>
    <p:sldLayoutId id="2147483765" r:id="rId5"/>
    <p:sldLayoutId id="2147483766" r:id="rId6"/>
    <p:sldLayoutId id="2147483770" r:id="rId7"/>
    <p:sldLayoutId id="2147483771" r:id="rId8"/>
    <p:sldLayoutId id="2147483772" r:id="rId9"/>
    <p:sldLayoutId id="2147483767" r:id="rId10"/>
    <p:sldLayoutId id="21474837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47800"/>
          </a:xfrm>
        </p:spPr>
        <p:txBody>
          <a:bodyPr/>
          <a:lstStyle/>
          <a:p>
            <a:pPr eaLnBrk="1" hangingPunct="1"/>
            <a:r>
              <a:rPr lang="en-US" smtClean="0"/>
              <a:t>Les nationalités</a:t>
            </a: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t>Όνομα δασκάλου</a:t>
            </a:r>
          </a:p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146425"/>
            <a:ext cx="2798763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Symbol" pitchFamily="18" charset="2"/>
              <a:buNone/>
            </a:pPr>
            <a:r>
              <a:rPr lang="fr-FR" smtClean="0"/>
              <a:t>J’habite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Tu habites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Il/elle habite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Nous habitons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Vous habitez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Ils/elles habitent </a:t>
            </a:r>
          </a:p>
          <a:p>
            <a:pPr>
              <a:buFont typeface="Symbol" pitchFamily="18" charset="2"/>
              <a:buNone/>
            </a:pPr>
            <a:r>
              <a:rPr lang="fr-FR" smtClean="0"/>
              <a:t>Ex. J’habite </a:t>
            </a:r>
            <a:r>
              <a:rPr lang="fr-FR" smtClean="0">
                <a:solidFill>
                  <a:srgbClr val="FF0000"/>
                </a:solidFill>
              </a:rPr>
              <a:t>en</a:t>
            </a:r>
            <a:r>
              <a:rPr lang="fr-FR" smtClean="0"/>
              <a:t> France, </a:t>
            </a:r>
            <a:r>
              <a:rPr lang="fr-FR" smtClean="0">
                <a:solidFill>
                  <a:srgbClr val="FF0000"/>
                </a:solidFill>
              </a:rPr>
              <a:t>au</a:t>
            </a:r>
            <a:r>
              <a:rPr lang="fr-FR" smtClean="0"/>
              <a:t> Luxembourg, </a:t>
            </a:r>
            <a:r>
              <a:rPr lang="fr-FR" smtClean="0">
                <a:solidFill>
                  <a:srgbClr val="FF0000"/>
                </a:solidFill>
              </a:rPr>
              <a:t>aux</a:t>
            </a:r>
            <a:r>
              <a:rPr lang="fr-FR" smtClean="0"/>
              <a:t> Etats-Unis, </a:t>
            </a:r>
            <a:r>
              <a:rPr lang="fr-FR" smtClean="0">
                <a:solidFill>
                  <a:srgbClr val="FF0000"/>
                </a:solidFill>
              </a:rPr>
              <a:t>à</a:t>
            </a:r>
            <a:r>
              <a:rPr lang="fr-FR" smtClean="0"/>
              <a:t> Marseille  </a:t>
            </a:r>
            <a:endParaRPr lang="el-GR" smtClean="0"/>
          </a:p>
        </p:txBody>
      </p:sp>
      <p:sp>
        <p:nvSpPr>
          <p:cNvPr id="17411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Verbe habiter + </a:t>
            </a:r>
            <a:r>
              <a:rPr lang="fr-FR" smtClean="0">
                <a:solidFill>
                  <a:srgbClr val="FF0000"/>
                </a:solidFill>
              </a:rPr>
              <a:t>en, à</a:t>
            </a:r>
            <a:endParaRPr lang="el-GR" smtClean="0">
              <a:solidFill>
                <a:srgbClr val="FF0000"/>
              </a:solidFill>
            </a:endParaRPr>
          </a:p>
        </p:txBody>
      </p:sp>
      <p:pic>
        <p:nvPicPr>
          <p:cNvPr id="1741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1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4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smtClean="0"/>
              <a:t>Règle générale : au masculin on ajoute un </a:t>
            </a:r>
            <a:r>
              <a:rPr lang="fr-FR" sz="2800" smtClean="0">
                <a:solidFill>
                  <a:srgbClr val="FF0000"/>
                </a:solidFill>
              </a:rPr>
              <a:t>–e</a:t>
            </a:r>
          </a:p>
          <a:p>
            <a:pPr>
              <a:buFont typeface="Symbol" pitchFamily="18" charset="2"/>
              <a:buNone/>
            </a:pPr>
            <a:r>
              <a:rPr lang="fr-FR" sz="2800" smtClean="0"/>
              <a:t>Ex. américain - américaine </a:t>
            </a:r>
          </a:p>
          <a:p>
            <a:r>
              <a:rPr lang="fr-FR" sz="2800" smtClean="0"/>
              <a:t>Adjectifs en </a:t>
            </a:r>
            <a:r>
              <a:rPr lang="fr-FR" sz="2800" smtClean="0">
                <a:solidFill>
                  <a:srgbClr val="FF0000"/>
                </a:solidFill>
              </a:rPr>
              <a:t>-en </a:t>
            </a:r>
            <a:r>
              <a:rPr lang="fr-FR" sz="2800" smtClean="0"/>
              <a:t>ou en </a:t>
            </a:r>
            <a:r>
              <a:rPr lang="fr-FR" sz="2800" smtClean="0">
                <a:solidFill>
                  <a:srgbClr val="FF0000"/>
                </a:solidFill>
              </a:rPr>
              <a:t>–on</a:t>
            </a:r>
            <a:r>
              <a:rPr lang="fr-FR" sz="2800" smtClean="0"/>
              <a:t>, doublent leur –n au féminin.</a:t>
            </a:r>
          </a:p>
          <a:p>
            <a:pPr>
              <a:buFont typeface="Symbol" pitchFamily="18" charset="2"/>
              <a:buNone/>
            </a:pPr>
            <a:r>
              <a:rPr lang="fr-FR" sz="2800" smtClean="0"/>
              <a:t>Ex. européen – européenne</a:t>
            </a:r>
          </a:p>
          <a:p>
            <a:r>
              <a:rPr lang="fr-FR" sz="2800" smtClean="0"/>
              <a:t>Adjectifs en </a:t>
            </a:r>
            <a:r>
              <a:rPr lang="fr-FR" sz="2800" smtClean="0">
                <a:solidFill>
                  <a:srgbClr val="FF0000"/>
                </a:solidFill>
              </a:rPr>
              <a:t>–e </a:t>
            </a:r>
            <a:r>
              <a:rPr lang="fr-FR" sz="2800" smtClean="0"/>
              <a:t>au masculin pas de changement au féminin </a:t>
            </a:r>
          </a:p>
          <a:p>
            <a:pPr>
              <a:buFont typeface="Symbol" pitchFamily="18" charset="2"/>
              <a:buNone/>
            </a:pPr>
            <a:r>
              <a:rPr lang="fr-FR" sz="2800" smtClean="0"/>
              <a:t>Ex. russe – </a:t>
            </a:r>
            <a:r>
              <a:rPr lang="fr-FR" sz="2800" smtClean="0">
                <a:solidFill>
                  <a:srgbClr val="FF0000"/>
                </a:solidFill>
              </a:rPr>
              <a:t>russe </a:t>
            </a:r>
          </a:p>
          <a:p>
            <a:pPr>
              <a:buFont typeface="Symbol" pitchFamily="18" charset="2"/>
              <a:buNone/>
            </a:pPr>
            <a:r>
              <a:rPr lang="fr-FR" sz="2800" smtClean="0"/>
              <a:t>  </a:t>
            </a:r>
          </a:p>
          <a:p>
            <a:pPr>
              <a:buFont typeface="Symbol" pitchFamily="18" charset="2"/>
              <a:buNone/>
            </a:pPr>
            <a:r>
              <a:rPr lang="fr-FR" sz="2800" smtClean="0"/>
              <a:t>   </a:t>
            </a:r>
            <a:endParaRPr lang="fr-FR" sz="2800" smtClean="0">
              <a:solidFill>
                <a:srgbClr val="FF0000"/>
              </a:solidFill>
            </a:endParaRPr>
          </a:p>
          <a:p>
            <a:pPr>
              <a:buFont typeface="Symbol" pitchFamily="18" charset="2"/>
              <a:buNone/>
            </a:pPr>
            <a:endParaRPr lang="fr-FR" smtClean="0"/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 adjectifs de nationalité</a:t>
            </a:r>
            <a:endParaRPr lang="el-GR" smtClean="0"/>
          </a:p>
        </p:txBody>
      </p:sp>
      <p:pic>
        <p:nvPicPr>
          <p:cNvPr id="922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5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343400"/>
            <a:ext cx="16764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2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18" charset="2"/>
              <a:buNone/>
            </a:pPr>
            <a:r>
              <a:rPr lang="en-US" sz="3200" smtClean="0"/>
              <a:t>Attention!</a:t>
            </a:r>
          </a:p>
          <a:p>
            <a:pPr>
              <a:buFont typeface="Symbol" pitchFamily="18" charset="2"/>
              <a:buNone/>
            </a:pPr>
            <a:endParaRPr lang="en-US" sz="3200" smtClean="0"/>
          </a:p>
          <a:p>
            <a:r>
              <a:rPr lang="en-US" sz="3200" smtClean="0"/>
              <a:t>grec – </a:t>
            </a:r>
            <a:r>
              <a:rPr lang="en-US" sz="3200" smtClean="0">
                <a:solidFill>
                  <a:srgbClr val="FF0000"/>
                </a:solidFill>
              </a:rPr>
              <a:t>grecque</a:t>
            </a:r>
          </a:p>
          <a:p>
            <a:r>
              <a:rPr lang="en-US" sz="3200" smtClean="0"/>
              <a:t>Turc</a:t>
            </a:r>
            <a:r>
              <a:rPr lang="en-US" sz="3200" smtClean="0">
                <a:solidFill>
                  <a:srgbClr val="FF0000"/>
                </a:solidFill>
              </a:rPr>
              <a:t> – turque </a:t>
            </a:r>
            <a:endParaRPr lang="el-GR" sz="3200" smtClean="0">
              <a:solidFill>
                <a:srgbClr val="FF0000"/>
              </a:solidFill>
            </a:endParaRPr>
          </a:p>
        </p:txBody>
      </p:sp>
      <p:sp>
        <p:nvSpPr>
          <p:cNvPr id="1024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Exceptions</a:t>
            </a:r>
            <a:endParaRPr lang="el-GR" smtClean="0"/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7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8194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περιεχομένου"/>
          <p:cNvSpPr>
            <a:spLocks noGrp="1"/>
          </p:cNvSpPr>
          <p:nvPr>
            <p:ph idx="1"/>
          </p:nvPr>
        </p:nvSpPr>
        <p:spPr>
          <a:xfrm>
            <a:off x="838200" y="2590800"/>
            <a:ext cx="7408863" cy="3451225"/>
          </a:xfrm>
        </p:spPr>
        <p:txBody>
          <a:bodyPr/>
          <a:lstStyle/>
          <a:p>
            <a:r>
              <a:rPr lang="fr-FR" smtClean="0"/>
              <a:t>Les noms (continents, pays, régions, fleuves, montagnes…) qui se terminent par </a:t>
            </a:r>
            <a:r>
              <a:rPr lang="fr-FR" smtClean="0">
                <a:solidFill>
                  <a:srgbClr val="FF0000"/>
                </a:solidFill>
              </a:rPr>
              <a:t>–e</a:t>
            </a:r>
            <a:r>
              <a:rPr lang="fr-FR" smtClean="0"/>
              <a:t> sont féminins </a:t>
            </a:r>
          </a:p>
          <a:p>
            <a:pPr>
              <a:buFont typeface="Symbol" pitchFamily="18" charset="2"/>
              <a:buNone/>
            </a:pPr>
            <a:r>
              <a:rPr lang="fr-FR" smtClean="0"/>
              <a:t>ex. la Grèce, la France, la Seine</a:t>
            </a:r>
          </a:p>
          <a:p>
            <a:r>
              <a:rPr lang="en-US" smtClean="0"/>
              <a:t>Les noms qui ne se terminent par </a:t>
            </a:r>
            <a:r>
              <a:rPr lang="en-US" smtClean="0">
                <a:solidFill>
                  <a:srgbClr val="FF0000"/>
                </a:solidFill>
              </a:rPr>
              <a:t>–e </a:t>
            </a:r>
            <a:r>
              <a:rPr lang="en-US" smtClean="0"/>
              <a:t>sont masculins</a:t>
            </a:r>
          </a:p>
          <a:p>
            <a:pPr>
              <a:buFont typeface="Symbol" pitchFamily="18" charset="2"/>
              <a:buNone/>
            </a:pPr>
            <a:r>
              <a:rPr lang="en-US" smtClean="0"/>
              <a:t>Ex. Le Maroc</a:t>
            </a:r>
          </a:p>
          <a:p>
            <a:pPr>
              <a:buFont typeface="Symbol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Attention!</a:t>
            </a:r>
          </a:p>
          <a:p>
            <a:pPr>
              <a:buFont typeface="Symbol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le</a:t>
            </a:r>
            <a:r>
              <a:rPr lang="en-US" smtClean="0"/>
              <a:t> Mexique  </a:t>
            </a:r>
            <a:endParaRPr lang="fr-FR" smtClean="0"/>
          </a:p>
        </p:txBody>
      </p:sp>
      <p:sp>
        <p:nvSpPr>
          <p:cNvPr id="11267" name="2 - Τίτλος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1252538"/>
          </a:xfrm>
        </p:spPr>
        <p:txBody>
          <a:bodyPr/>
          <a:lstStyle/>
          <a:p>
            <a:r>
              <a:rPr lang="fr-FR" smtClean="0"/>
              <a:t>Le genre des noms géographiques </a:t>
            </a:r>
            <a:endParaRPr lang="el-GR" smtClean="0"/>
          </a:p>
        </p:txBody>
      </p:sp>
      <p:pic>
        <p:nvPicPr>
          <p:cNvPr id="1126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9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953000"/>
            <a:ext cx="1076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FF0000"/>
                </a:solidFill>
              </a:rPr>
              <a:t>Exceptions !</a:t>
            </a:r>
          </a:p>
          <a:p>
            <a:pPr>
              <a:buFont typeface="Symbol" pitchFamily="18" charset="2"/>
              <a:buNone/>
            </a:pPr>
            <a:r>
              <a:rPr lang="fr-FR" smtClean="0"/>
              <a:t>On dit </a:t>
            </a:r>
            <a:r>
              <a:rPr lang="fr-FR" smtClean="0">
                <a:solidFill>
                  <a:srgbClr val="FF0000"/>
                </a:solidFill>
              </a:rPr>
              <a:t>les</a:t>
            </a:r>
            <a:r>
              <a:rPr lang="fr-FR" smtClean="0"/>
              <a:t> Etats-Unis, </a:t>
            </a:r>
            <a:r>
              <a:rPr lang="fr-FR" smtClean="0">
                <a:solidFill>
                  <a:srgbClr val="FF0000"/>
                </a:solidFill>
              </a:rPr>
              <a:t>les</a:t>
            </a:r>
            <a:r>
              <a:rPr lang="fr-FR" smtClean="0"/>
              <a:t> Pays-Bas, </a:t>
            </a:r>
            <a:r>
              <a:rPr lang="fr-FR" smtClean="0">
                <a:solidFill>
                  <a:srgbClr val="FF0000"/>
                </a:solidFill>
              </a:rPr>
              <a:t>les</a:t>
            </a:r>
            <a:r>
              <a:rPr lang="fr-FR" smtClean="0"/>
              <a:t> Cyclades</a:t>
            </a:r>
          </a:p>
          <a:p>
            <a:pPr>
              <a:buFont typeface="Symbol" pitchFamily="18" charset="2"/>
              <a:buNone/>
            </a:pPr>
            <a:endParaRPr lang="fr-FR" smtClean="0"/>
          </a:p>
          <a:p>
            <a:pPr>
              <a:buFont typeface="Symbol" pitchFamily="18" charset="2"/>
              <a:buNone/>
            </a:pPr>
            <a:r>
              <a:rPr lang="fr-FR" smtClean="0">
                <a:solidFill>
                  <a:srgbClr val="FF0000"/>
                </a:solidFill>
              </a:rPr>
              <a:t>Pas d’article!</a:t>
            </a:r>
          </a:p>
          <a:p>
            <a:pPr>
              <a:buFont typeface="Symbol" pitchFamily="18" charset="2"/>
              <a:buNone/>
            </a:pPr>
            <a:r>
              <a:rPr lang="fr-FR" smtClean="0"/>
              <a:t>Chypre, Corfou</a:t>
            </a:r>
            <a:endParaRPr lang="el-GR" smtClean="0"/>
          </a:p>
        </p:txBody>
      </p:sp>
      <p:sp>
        <p:nvSpPr>
          <p:cNvPr id="12291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genre des noms géographiques </a:t>
            </a:r>
            <a:endParaRPr lang="el-GR" smtClean="0"/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4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191000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2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περιεχομένου"/>
          <p:cNvSpPr>
            <a:spLocks noGrp="1"/>
          </p:cNvSpPr>
          <p:nvPr>
            <p:ph idx="1"/>
          </p:nvPr>
        </p:nvSpPr>
        <p:spPr>
          <a:xfrm>
            <a:off x="914400" y="2667000"/>
            <a:ext cx="7408863" cy="3451225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fr-FR" sz="2800" smtClean="0"/>
              <a:t>EN</a:t>
            </a:r>
          </a:p>
          <a:p>
            <a:r>
              <a:rPr lang="fr-FR" sz="3200" smtClean="0">
                <a:solidFill>
                  <a:srgbClr val="FF0000"/>
                </a:solidFill>
              </a:rPr>
              <a:t>Les pays </a:t>
            </a:r>
            <a:r>
              <a:rPr lang="fr-FR" sz="3200" smtClean="0"/>
              <a:t>au masculin commençant par une voyelle et les pays et continents au féminin.</a:t>
            </a:r>
          </a:p>
          <a:p>
            <a:pPr>
              <a:buFont typeface="Symbol" pitchFamily="18" charset="2"/>
              <a:buNone/>
            </a:pPr>
            <a:r>
              <a:rPr lang="fr-FR" sz="3200" smtClean="0"/>
              <a:t>Ex. Je vais </a:t>
            </a:r>
            <a:r>
              <a:rPr lang="fr-FR" sz="3200" smtClean="0">
                <a:solidFill>
                  <a:srgbClr val="FF0000"/>
                </a:solidFill>
              </a:rPr>
              <a:t>en</a:t>
            </a:r>
            <a:r>
              <a:rPr lang="fr-FR" sz="3200" smtClean="0"/>
              <a:t> France   </a:t>
            </a:r>
          </a:p>
          <a:p>
            <a:pPr>
              <a:buFont typeface="Symbol" pitchFamily="18" charset="2"/>
              <a:buNone/>
            </a:pPr>
            <a:endParaRPr lang="el-GR" sz="3200" smtClean="0"/>
          </a:p>
        </p:txBody>
      </p:sp>
      <p:sp>
        <p:nvSpPr>
          <p:cNvPr id="13315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prépositions </a:t>
            </a:r>
            <a:r>
              <a:rPr lang="fr-FR" smtClean="0">
                <a:solidFill>
                  <a:srgbClr val="FF0000"/>
                </a:solidFill>
              </a:rPr>
              <a:t>à</a:t>
            </a:r>
            <a:r>
              <a:rPr lang="fr-FR" smtClean="0"/>
              <a:t> et </a:t>
            </a:r>
            <a:r>
              <a:rPr lang="fr-FR" smtClean="0">
                <a:solidFill>
                  <a:srgbClr val="FF0000"/>
                </a:solidFill>
              </a:rPr>
              <a:t>en</a:t>
            </a:r>
            <a:r>
              <a:rPr lang="fr-FR" smtClean="0"/>
              <a:t> et les noms géographiques</a:t>
            </a:r>
            <a:endParaRPr lang="el-GR" smtClean="0"/>
          </a:p>
        </p:txBody>
      </p:sp>
      <p:pic>
        <p:nvPicPr>
          <p:cNvPr id="1331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4 - Εικόνα" descr="αρχείο λήψης (4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3434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3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Symbol" pitchFamily="18" charset="2"/>
              <a:buNone/>
            </a:pPr>
            <a:r>
              <a:rPr lang="fr-FR" sz="3200" smtClean="0"/>
              <a:t>À</a:t>
            </a:r>
          </a:p>
          <a:p>
            <a:r>
              <a:rPr lang="fr-FR" sz="3200" smtClean="0"/>
              <a:t> Villes ex. Il va </a:t>
            </a:r>
            <a:r>
              <a:rPr lang="fr-FR" sz="3200" smtClean="0">
                <a:solidFill>
                  <a:srgbClr val="FF0000"/>
                </a:solidFill>
              </a:rPr>
              <a:t>à</a:t>
            </a:r>
            <a:r>
              <a:rPr lang="fr-FR" sz="3200" smtClean="0"/>
              <a:t> Paris </a:t>
            </a:r>
          </a:p>
          <a:p>
            <a:r>
              <a:rPr lang="fr-FR" sz="3200" smtClean="0"/>
              <a:t>Pays au masculin singulier. ex Ils vont </a:t>
            </a:r>
            <a:r>
              <a:rPr lang="fr-FR" sz="3200" smtClean="0">
                <a:solidFill>
                  <a:srgbClr val="FF0000"/>
                </a:solidFill>
              </a:rPr>
              <a:t>au </a:t>
            </a:r>
            <a:r>
              <a:rPr lang="fr-FR" sz="3200" smtClean="0"/>
              <a:t>Danemark? </a:t>
            </a:r>
          </a:p>
          <a:p>
            <a:r>
              <a:rPr lang="fr-FR" sz="3200" smtClean="0"/>
              <a:t>Pays au pluriel. Ex Ils vont </a:t>
            </a:r>
            <a:r>
              <a:rPr lang="fr-FR" sz="3200" smtClean="0">
                <a:solidFill>
                  <a:srgbClr val="FF0000"/>
                </a:solidFill>
              </a:rPr>
              <a:t>aux</a:t>
            </a:r>
            <a:r>
              <a:rPr lang="fr-FR" sz="3200" smtClean="0"/>
              <a:t> États-Unis  </a:t>
            </a:r>
            <a:endParaRPr lang="el-GR" sz="3200" smtClean="0"/>
          </a:p>
        </p:txBody>
      </p:sp>
      <p:sp>
        <p:nvSpPr>
          <p:cNvPr id="1433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prépositions </a:t>
            </a:r>
            <a:r>
              <a:rPr lang="fr-FR" smtClean="0">
                <a:solidFill>
                  <a:srgbClr val="FF0000"/>
                </a:solidFill>
              </a:rPr>
              <a:t>à</a:t>
            </a:r>
            <a:r>
              <a:rPr lang="fr-FR" smtClean="0"/>
              <a:t> et </a:t>
            </a:r>
            <a:r>
              <a:rPr lang="fr-FR" smtClean="0">
                <a:solidFill>
                  <a:srgbClr val="FF0000"/>
                </a:solidFill>
              </a:rPr>
              <a:t>en</a:t>
            </a:r>
            <a:r>
              <a:rPr lang="fr-FR" smtClean="0"/>
              <a:t> et les noms géographiques</a:t>
            </a:r>
            <a:endParaRPr lang="el-GR" smtClean="0"/>
          </a:p>
        </p:txBody>
      </p:sp>
      <p:pic>
        <p:nvPicPr>
          <p:cNvPr id="14340" name="3 - Εικόνα" descr="images (14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770188"/>
            <a:ext cx="17907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Θέση περιεχομένου"/>
          <p:cNvSpPr>
            <a:spLocks noGrp="1"/>
          </p:cNvSpPr>
          <p:nvPr>
            <p:ph idx="1"/>
          </p:nvPr>
        </p:nvSpPr>
        <p:spPr>
          <a:xfrm>
            <a:off x="914400" y="2743200"/>
            <a:ext cx="7408863" cy="3451225"/>
          </a:xfrm>
        </p:spPr>
        <p:txBody>
          <a:bodyPr/>
          <a:lstStyle/>
          <a:p>
            <a:r>
              <a:rPr lang="fr-FR" sz="2800" smtClean="0"/>
              <a:t>Pays/villes au féminin ex. Nous venons </a:t>
            </a:r>
            <a:r>
              <a:rPr lang="fr-FR" sz="2800" smtClean="0">
                <a:solidFill>
                  <a:srgbClr val="FF0000"/>
                </a:solidFill>
              </a:rPr>
              <a:t>de </a:t>
            </a:r>
            <a:r>
              <a:rPr lang="fr-FR" sz="2800" smtClean="0"/>
              <a:t>France, </a:t>
            </a:r>
            <a:r>
              <a:rPr lang="fr-FR" sz="2800" smtClean="0">
                <a:solidFill>
                  <a:srgbClr val="FF0000"/>
                </a:solidFill>
              </a:rPr>
              <a:t>de</a:t>
            </a:r>
            <a:r>
              <a:rPr lang="fr-FR" sz="2800" smtClean="0"/>
              <a:t> Bretagne  </a:t>
            </a:r>
          </a:p>
          <a:p>
            <a:r>
              <a:rPr lang="fr-FR" sz="2800" smtClean="0"/>
              <a:t>Pays/région masculin singulier ex. Il est </a:t>
            </a:r>
            <a:r>
              <a:rPr lang="fr-FR" sz="2800" smtClean="0">
                <a:solidFill>
                  <a:srgbClr val="FF0000"/>
                </a:solidFill>
              </a:rPr>
              <a:t>du </a:t>
            </a:r>
            <a:r>
              <a:rPr lang="fr-FR" sz="2800" smtClean="0"/>
              <a:t>Portugal, du Pérou</a:t>
            </a:r>
          </a:p>
          <a:p>
            <a:r>
              <a:rPr lang="fr-FR" sz="2800" smtClean="0"/>
              <a:t>Pays/région au pluriel ex. Elles viennent des États-Unis     </a:t>
            </a:r>
            <a:endParaRPr lang="el-GR" sz="2800" smtClean="0"/>
          </a:p>
        </p:txBody>
      </p:sp>
      <p:sp>
        <p:nvSpPr>
          <p:cNvPr id="1536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La préposition </a:t>
            </a:r>
            <a:r>
              <a:rPr lang="fr-FR" smtClean="0">
                <a:solidFill>
                  <a:srgbClr val="FF0000"/>
                </a:solidFill>
              </a:rPr>
              <a:t>de</a:t>
            </a:r>
            <a:r>
              <a:rPr lang="fr-FR" smtClean="0"/>
              <a:t> et les noms géographiques</a:t>
            </a:r>
            <a:br>
              <a:rPr lang="fr-FR" smtClean="0"/>
            </a:br>
            <a:endParaRPr lang="el-GR" smtClean="0"/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10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533400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3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Symbol" pitchFamily="18" charset="2"/>
              <a:buNone/>
            </a:pPr>
            <a:r>
              <a:rPr lang="fr-FR" smtClean="0"/>
              <a:t>Je viens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Tu viens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Il/elle vient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Nous venons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Vous venez</a:t>
            </a:r>
          </a:p>
          <a:p>
            <a:pPr algn="ctr">
              <a:buFont typeface="Symbol" pitchFamily="18" charset="2"/>
              <a:buNone/>
            </a:pPr>
            <a:r>
              <a:rPr lang="fr-FR" smtClean="0"/>
              <a:t>Ils/elles viennent </a:t>
            </a:r>
          </a:p>
          <a:p>
            <a:pPr algn="ctr">
              <a:buFont typeface="Symbol" pitchFamily="18" charset="2"/>
              <a:buNone/>
            </a:pPr>
            <a:endParaRPr lang="fr-FR" smtClean="0"/>
          </a:p>
          <a:p>
            <a:pPr>
              <a:buFont typeface="Symbol" pitchFamily="18" charset="2"/>
              <a:buNone/>
            </a:pPr>
            <a:r>
              <a:rPr lang="fr-FR" smtClean="0"/>
              <a:t>Ex. Ils viennent </a:t>
            </a:r>
            <a:r>
              <a:rPr lang="fr-FR" smtClean="0">
                <a:solidFill>
                  <a:srgbClr val="FF0000"/>
                </a:solidFill>
              </a:rPr>
              <a:t>de</a:t>
            </a:r>
            <a:r>
              <a:rPr lang="fr-FR" smtClean="0"/>
              <a:t> France, </a:t>
            </a:r>
            <a:r>
              <a:rPr lang="fr-FR" smtClean="0">
                <a:solidFill>
                  <a:srgbClr val="FF0000"/>
                </a:solidFill>
              </a:rPr>
              <a:t>du </a:t>
            </a:r>
            <a:r>
              <a:rPr lang="fr-FR" smtClean="0"/>
              <a:t>Canada, </a:t>
            </a:r>
            <a:r>
              <a:rPr lang="fr-FR" smtClean="0">
                <a:solidFill>
                  <a:srgbClr val="FF0000"/>
                </a:solidFill>
              </a:rPr>
              <a:t>des</a:t>
            </a:r>
            <a:r>
              <a:rPr lang="fr-FR" smtClean="0"/>
              <a:t> États-Unis </a:t>
            </a:r>
            <a:endParaRPr lang="el-GR" smtClean="0"/>
          </a:p>
        </p:txBody>
      </p:sp>
      <p:sp>
        <p:nvSpPr>
          <p:cNvPr id="16387" name="2 - Τίτλος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52538"/>
          </a:xfrm>
        </p:spPr>
        <p:txBody>
          <a:bodyPr/>
          <a:lstStyle/>
          <a:p>
            <a:r>
              <a:rPr lang="fr-FR" smtClean="0"/>
              <a:t>Verbe venir + </a:t>
            </a:r>
            <a:r>
              <a:rPr lang="fr-FR" smtClean="0">
                <a:solidFill>
                  <a:srgbClr val="FF0000"/>
                </a:solidFill>
              </a:rPr>
              <a:t>de</a:t>
            </a:r>
            <a:r>
              <a:rPr lang="fr-FR" smtClean="0"/>
              <a:t> </a:t>
            </a:r>
            <a:endParaRPr lang="el-GR" smtClean="0"/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42875"/>
            <a:ext cx="1808163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images (13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90800"/>
            <a:ext cx="19812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images (1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200400"/>
            <a:ext cx="20478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Custom 2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B458C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36853</TotalTime>
  <Words>312</Words>
  <Application>Microsoft Office PowerPoint</Application>
  <PresentationFormat>Προβολή στην οθόνη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Calibri</vt:lpstr>
      <vt:lpstr>ＭＳ Ｐゴシック</vt:lpstr>
      <vt:lpstr>Arial</vt:lpstr>
      <vt:lpstr>Candara</vt:lpstr>
      <vt:lpstr>Symbol</vt:lpstr>
      <vt:lpstr>Θέμα1</vt:lpstr>
      <vt:lpstr>Les nationalités</vt:lpstr>
      <vt:lpstr>Les adjectifs de nationalité</vt:lpstr>
      <vt:lpstr>Exceptions</vt:lpstr>
      <vt:lpstr>Le genre des noms géographiques </vt:lpstr>
      <vt:lpstr>Le genre des noms géographiques </vt:lpstr>
      <vt:lpstr>Les prépositions à et en et les noms géographiques</vt:lpstr>
      <vt:lpstr>Les prépositions à et en et les noms géographiques</vt:lpstr>
      <vt:lpstr> La préposition de et les noms géographiques </vt:lpstr>
      <vt:lpstr>Verbe venir + de </vt:lpstr>
      <vt:lpstr>Verbe habiter + en, 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Lefteris</cp:lastModifiedBy>
  <cp:revision>759</cp:revision>
  <dcterms:created xsi:type="dcterms:W3CDTF">2015-06-06T08:58:39Z</dcterms:created>
  <dcterms:modified xsi:type="dcterms:W3CDTF">2016-11-06T20:55:32Z</dcterms:modified>
</cp:coreProperties>
</file>