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D1CF2-3807-4B11-9A9F-608FF116937E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01E4-2E7F-43E7-BC22-3640BDC5B9E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9FFB9-55C0-425A-A8C2-DA25F5168334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2DC0D-BF0B-4EBE-A094-8AA3B09523C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F02ED-9D8E-49DA-9371-D9FE0A4AE663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B9D9B-8ADD-4E77-BA2B-AA3334FEF4B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24F89-9CC9-4B0E-B256-EDE07A305624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8445A-FA54-48EA-B561-45B0E67F02A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449F6-EADA-4A0B-ADC9-6345AF139E87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984D1-7D5C-41EC-B937-0A5D4672B25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C8513-C3B1-41C2-B5F9-5CDA5EBCAF10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0969B-BD38-4555-A46F-20C63947732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7E28-A0EA-4E81-AD9D-A18658D06EA1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1109C-5BBA-4178-8F94-38331ACA2A2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6DBF-8DDC-4614-AA34-1B71D8A9456B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65B59-D6C5-464E-8E63-5819F113582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E7AF2-F261-4F0F-A166-5E7E5C2DE8B8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1EB04-2DE4-4E1E-A6D0-62848DB24A5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F2D05-FEDB-49BE-B867-68D829AF4E53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8FB1F-57B7-450B-A1D9-F7A611CC78F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06D9B-F8A0-4DBC-99A9-36C9D8EDC9A7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58366-5805-4CE3-89EA-047C4D26E3B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Candara" pitchFamily="34" charset="0"/>
                <a:cs typeface="+mn-cs"/>
              </a:defRPr>
            </a:lvl1pPr>
          </a:lstStyle>
          <a:p>
            <a:pPr>
              <a:defRPr/>
            </a:pPr>
            <a:fld id="{0A47C4B3-48D2-4B8D-8056-C43E730A5AA4}" type="datetimeFigureOut">
              <a:rPr lang="el-GR"/>
              <a:pPr>
                <a:defRPr/>
              </a:pPr>
              <a:t>22/8/2016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Candara" pitchFamily="34" charset="0"/>
                <a:cs typeface="+mn-cs"/>
              </a:defRPr>
            </a:lvl1pPr>
          </a:lstStyle>
          <a:p>
            <a:pPr>
              <a:defRPr/>
            </a:pPr>
            <a:fld id="{D4AE2D85-28EC-460C-9BF7-1DF0BF4BDEB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4" r:id="rId5"/>
    <p:sldLayoutId id="2147483885" r:id="rId6"/>
    <p:sldLayoutId id="2147483889" r:id="rId7"/>
    <p:sldLayoutId id="2147483890" r:id="rId8"/>
    <p:sldLayoutId id="2147483891" r:id="rId9"/>
    <p:sldLayoutId id="2147483886" r:id="rId10"/>
    <p:sldLayoutId id="21474838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ＭＳ Ｐゴシック" charset="0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Ε’ Δημοτικού </a:t>
            </a:r>
            <a:b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Fran</a:t>
            </a:r>
            <a:r>
              <a:rPr lang="fr-FR" dirty="0" smtClean="0">
                <a:solidFill>
                  <a:schemeClr val="tx1"/>
                </a:solidFill>
                <a:ea typeface="ＭＳ Ｐゴシック" pitchFamily="34" charset="-128"/>
              </a:rPr>
              <a:t>ç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ais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fr-FR" dirty="0" smtClean="0">
                <a:solidFill>
                  <a:schemeClr val="tx1"/>
                </a:solidFill>
                <a:ea typeface="ＭＳ Ｐゴシック" pitchFamily="34" charset="-128"/>
              </a:rPr>
              <a:t>Unité 6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– Ενότητα 6</a:t>
            </a:r>
            <a:b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Je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suis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mtClean="0">
                <a:solidFill>
                  <a:schemeClr val="tx1"/>
                </a:solidFill>
                <a:ea typeface="ＭＳ Ｐゴシック" pitchFamily="34" charset="-128"/>
              </a:rPr>
              <a:t>Grec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–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Είμαι Έλληνας   </a:t>
            </a:r>
          </a:p>
        </p:txBody>
      </p:sp>
      <p:sp>
        <p:nvSpPr>
          <p:cNvPr id="8195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  <a:ea typeface="ＭＳ Ｐゴシック" pitchFamily="34" charset="-128"/>
              </a:rPr>
              <a:t>Όνομα Εκπαιδευτικού </a:t>
            </a:r>
          </a:p>
          <a:p>
            <a:pPr eaLnBrk="1" hangingPunct="1"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  <a:ea typeface="ＭＳ Ｐゴシック" pitchFamily="34" charset="-128"/>
              </a:rPr>
              <a:t>Σχολείο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Fran</a:t>
            </a:r>
            <a:r>
              <a:rPr lang="fr-F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ç</a:t>
            </a:r>
            <a:r>
              <a:rPr lang="en-US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ais</a:t>
            </a:r>
            <a:r>
              <a:rPr lang="el-G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Ε’ Δημοτικού</a:t>
            </a:r>
            <a:endParaRPr lang="el-GR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Bernard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5237" y="3571876"/>
            <a:ext cx="2798763" cy="2670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teacher1maitha.files.wordpress.com/2012/07/cartoon-boy-looking-uns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3125"/>
            <a:ext cx="27051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/>
          <p:nvPr/>
        </p:nvSpPr>
        <p:spPr>
          <a:xfrm>
            <a:off x="3143250" y="2571750"/>
            <a:ext cx="5143500" cy="25860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l-GR" dirty="0">
                <a:cs typeface="+mn-cs"/>
              </a:rPr>
              <a:t>Για να σχηματίσουμε το θηλυκό των επιθέτων</a:t>
            </a:r>
            <a:r>
              <a:rPr lang="en-US" dirty="0">
                <a:cs typeface="+mn-cs"/>
              </a:rPr>
              <a:t> </a:t>
            </a:r>
            <a:r>
              <a:rPr lang="el-GR" dirty="0">
                <a:cs typeface="+mn-cs"/>
              </a:rPr>
              <a:t>που δηλώνουν εθνικότητα προσθέτουμε ένα </a:t>
            </a:r>
            <a:r>
              <a:rPr lang="el-GR" dirty="0">
                <a:solidFill>
                  <a:srgbClr val="FF0000"/>
                </a:solidFill>
                <a:cs typeface="+mn-cs"/>
              </a:rPr>
              <a:t>–</a:t>
            </a:r>
            <a:r>
              <a:rPr lang="en-US" dirty="0">
                <a:solidFill>
                  <a:srgbClr val="FF0000"/>
                </a:solidFill>
                <a:cs typeface="+mn-cs"/>
              </a:rPr>
              <a:t>e </a:t>
            </a:r>
            <a:r>
              <a:rPr lang="en-US" dirty="0">
                <a:cs typeface="+mn-cs"/>
              </a:rPr>
              <a:t>. </a:t>
            </a:r>
            <a:r>
              <a:rPr lang="el-GR" dirty="0">
                <a:cs typeface="+mn-cs"/>
              </a:rPr>
              <a:t>Εξαίρεση το επίθετο </a:t>
            </a:r>
            <a:r>
              <a:rPr lang="en-US" dirty="0" err="1">
                <a:cs typeface="+mn-cs"/>
              </a:rPr>
              <a:t>grec</a:t>
            </a:r>
            <a:r>
              <a:rPr lang="en-US" dirty="0">
                <a:cs typeface="+mn-cs"/>
              </a:rPr>
              <a:t> →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grecque</a:t>
            </a:r>
            <a:r>
              <a:rPr lang="en-US" dirty="0">
                <a:cs typeface="+mn-cs"/>
              </a:rPr>
              <a:t> </a:t>
            </a:r>
            <a:r>
              <a:rPr lang="el-GR" dirty="0">
                <a:cs typeface="+mn-cs"/>
              </a:rPr>
              <a:t>και </a:t>
            </a:r>
            <a:r>
              <a:rPr lang="en-US" dirty="0" err="1">
                <a:cs typeface="+mn-cs"/>
              </a:rPr>
              <a:t>italien</a:t>
            </a:r>
            <a:r>
              <a:rPr lang="en-US" dirty="0">
                <a:cs typeface="+mn-cs"/>
              </a:rPr>
              <a:t> →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italienne</a:t>
            </a:r>
            <a:r>
              <a:rPr lang="el-GR" dirty="0">
                <a:cs typeface="+mn-cs"/>
              </a:rPr>
              <a:t>. </a:t>
            </a:r>
          </a:p>
          <a:p>
            <a:pPr>
              <a:defRPr/>
            </a:pPr>
            <a:r>
              <a:rPr lang="el-GR" dirty="0">
                <a:cs typeface="+mn-cs"/>
              </a:rPr>
              <a:t>Για να σχηματίσουμε τον πληθυντικό προσθέτουμε ένα</a:t>
            </a:r>
            <a:r>
              <a:rPr lang="el-GR" dirty="0">
                <a:solidFill>
                  <a:srgbClr val="FF0000"/>
                </a:solidFill>
                <a:cs typeface="+mn-cs"/>
              </a:rPr>
              <a:t> –</a:t>
            </a:r>
            <a:r>
              <a:rPr lang="en-US" dirty="0">
                <a:solidFill>
                  <a:srgbClr val="FF0000"/>
                </a:solidFill>
                <a:cs typeface="+mn-cs"/>
              </a:rPr>
              <a:t>s </a:t>
            </a:r>
            <a:r>
              <a:rPr lang="el-GR" dirty="0">
                <a:cs typeface="+mn-cs"/>
              </a:rPr>
              <a:t>στον αρσενικό ή στον θηλυκό τύπο. Π.χ. </a:t>
            </a:r>
            <a:r>
              <a:rPr lang="en-US" dirty="0" err="1">
                <a:cs typeface="+mn-cs"/>
              </a:rPr>
              <a:t>espagnol</a:t>
            </a:r>
            <a:r>
              <a:rPr lang="en-US" dirty="0">
                <a:cs typeface="+mn-cs"/>
              </a:rPr>
              <a:t> → </a:t>
            </a:r>
            <a:r>
              <a:rPr lang="en-US" dirty="0" err="1">
                <a:cs typeface="+mn-cs"/>
              </a:rPr>
              <a:t>espagnol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s</a:t>
            </a:r>
            <a:r>
              <a:rPr lang="en-US" dirty="0">
                <a:cs typeface="+mn-cs"/>
              </a:rPr>
              <a:t> . O</a:t>
            </a:r>
            <a:r>
              <a:rPr lang="el-GR" dirty="0">
                <a:cs typeface="+mn-cs"/>
              </a:rPr>
              <a:t>ι εθνικότητες που τελειώνουν σε </a:t>
            </a:r>
            <a:r>
              <a:rPr lang="el-GR" dirty="0">
                <a:solidFill>
                  <a:srgbClr val="FF0000"/>
                </a:solidFill>
                <a:cs typeface="+mn-cs"/>
              </a:rPr>
              <a:t>–</a:t>
            </a:r>
            <a:r>
              <a:rPr lang="en-US" dirty="0">
                <a:solidFill>
                  <a:srgbClr val="FF0000"/>
                </a:solidFill>
                <a:cs typeface="+mn-cs"/>
              </a:rPr>
              <a:t>s </a:t>
            </a:r>
            <a:r>
              <a:rPr lang="el-GR" dirty="0">
                <a:cs typeface="+mn-cs"/>
              </a:rPr>
              <a:t>στον ενικό αριθμό παραμένουν ίδιες. Π.χ. </a:t>
            </a:r>
            <a:r>
              <a:rPr lang="en-US" dirty="0" err="1">
                <a:cs typeface="+mn-cs"/>
              </a:rPr>
              <a:t>anglai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s</a:t>
            </a:r>
            <a:r>
              <a:rPr lang="en-US" dirty="0">
                <a:cs typeface="+mn-cs"/>
              </a:rPr>
              <a:t> → </a:t>
            </a:r>
            <a:r>
              <a:rPr lang="en-US" dirty="0" err="1">
                <a:cs typeface="+mn-cs"/>
              </a:rPr>
              <a:t>anglai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s</a:t>
            </a:r>
            <a:r>
              <a:rPr lang="en-US" dirty="0">
                <a:cs typeface="+mn-cs"/>
              </a:rPr>
              <a:t> </a:t>
            </a:r>
            <a:endParaRPr lang="el-GR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rganiser-anniversaire.fr/wp-content/uploads/2012/09/gar%C3%A7on_75697903-Conver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3143250"/>
            <a:ext cx="3000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Ελλειψοειδής επεξήγηση"/>
          <p:cNvSpPr/>
          <p:nvPr/>
        </p:nvSpPr>
        <p:spPr>
          <a:xfrm>
            <a:off x="4071938" y="1214438"/>
            <a:ext cx="3500437" cy="2643187"/>
          </a:xfrm>
          <a:prstGeom prst="wedgeEllipse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dirty="0"/>
              <a:t>Bonjour! Je </a:t>
            </a:r>
            <a:r>
              <a:rPr lang="en-US" sz="3200" dirty="0" err="1"/>
              <a:t>m’appelle</a:t>
            </a:r>
            <a:r>
              <a:rPr lang="en-US" sz="3200" dirty="0"/>
              <a:t> Kostas et je </a:t>
            </a:r>
            <a:r>
              <a:rPr lang="en-US" sz="3200" dirty="0" err="1"/>
              <a:t>suis</a:t>
            </a:r>
            <a:r>
              <a:rPr lang="en-US" sz="3200" dirty="0"/>
              <a:t> </a:t>
            </a:r>
            <a:r>
              <a:rPr lang="en-US" sz="3200" dirty="0" err="1"/>
              <a:t>grec</a:t>
            </a:r>
            <a:r>
              <a:rPr lang="en-US" sz="3200" dirty="0"/>
              <a:t>.</a:t>
            </a:r>
            <a:endParaRPr lang="el-GR" sz="3200" dirty="0"/>
          </a:p>
        </p:txBody>
      </p:sp>
      <p:pic>
        <p:nvPicPr>
          <p:cNvPr id="1030" name="Picture 6" descr="http://sr.photos3.fotosearch.com/bthumb/CSP/CSP171/k183296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928813"/>
            <a:ext cx="16192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8.storage.canalblog.com/87/41/280330/204941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071813"/>
            <a:ext cx="213518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Επεξήγηση με παραλληλόγραμμο"/>
          <p:cNvSpPr/>
          <p:nvPr/>
        </p:nvSpPr>
        <p:spPr>
          <a:xfrm>
            <a:off x="2286000" y="1214438"/>
            <a:ext cx="2786063" cy="1857375"/>
          </a:xfrm>
          <a:prstGeom prst="wedgeRect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dirty="0" err="1">
                <a:solidFill>
                  <a:schemeClr val="tx1"/>
                </a:solidFill>
              </a:rPr>
              <a:t>Moi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c’est</a:t>
            </a:r>
            <a:r>
              <a:rPr lang="en-US" sz="2800" dirty="0">
                <a:solidFill>
                  <a:schemeClr val="tx1"/>
                </a:solidFill>
              </a:rPr>
              <a:t> Anne et je </a:t>
            </a:r>
            <a:r>
              <a:rPr lang="en-US" sz="2800" dirty="0" err="1">
                <a:solidFill>
                  <a:schemeClr val="tx1"/>
                </a:solidFill>
              </a:rPr>
              <a:t>suis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grecque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aussi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endParaRPr lang="el-GR" sz="2800" dirty="0">
              <a:solidFill>
                <a:schemeClr val="tx1"/>
              </a:solidFill>
            </a:endParaRPr>
          </a:p>
        </p:txBody>
      </p:sp>
      <p:pic>
        <p:nvPicPr>
          <p:cNvPr id="15364" name="Picture 4" descr="http://sr.photos3.fotosearch.com/bthumb/CSP/CSP171/k183296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3" y="3643313"/>
            <a:ext cx="16192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files.berusky85.webnode.cz/200000010-73926748c2/20754206-cartoon-chlapec-a-d%C3%ADvka-m%C3%A1v%C3%A1-ruk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38" y="3214688"/>
            <a:ext cx="3429000" cy="291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Επεξήγηση με στρογγυλεμένο παραλληλόγραμμο"/>
          <p:cNvSpPr/>
          <p:nvPr/>
        </p:nvSpPr>
        <p:spPr>
          <a:xfrm>
            <a:off x="1714500" y="1071563"/>
            <a:ext cx="2643188" cy="2071687"/>
          </a:xfrm>
          <a:prstGeom prst="wedgeRound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dirty="0"/>
              <a:t>Je </a:t>
            </a:r>
            <a:r>
              <a:rPr lang="en-US" sz="2800" dirty="0" err="1"/>
              <a:t>suis</a:t>
            </a:r>
            <a:r>
              <a:rPr lang="en-US" sz="2800" dirty="0"/>
              <a:t> </a:t>
            </a:r>
            <a:r>
              <a:rPr lang="en-US" sz="2800" dirty="0" err="1"/>
              <a:t>fran</a:t>
            </a:r>
            <a:r>
              <a:rPr lang="fr-FR" sz="2800" dirty="0" err="1"/>
              <a:t>çais</a:t>
            </a:r>
            <a:r>
              <a:rPr lang="fr-FR" sz="2800" dirty="0"/>
              <a:t>. Et toi? Tu es français</a:t>
            </a:r>
            <a:r>
              <a:rPr lang="fr-FR" sz="2800" dirty="0">
                <a:solidFill>
                  <a:srgbClr val="FF0000"/>
                </a:solidFill>
              </a:rPr>
              <a:t>e</a:t>
            </a:r>
            <a:r>
              <a:rPr lang="fr-FR" sz="2800" dirty="0"/>
              <a:t> aussi?</a:t>
            </a:r>
            <a:endParaRPr lang="el-GR" sz="2800" dirty="0"/>
          </a:p>
        </p:txBody>
      </p:sp>
      <p:sp>
        <p:nvSpPr>
          <p:cNvPr id="7" name="6 - Ελλειψοειδής επεξήγηση"/>
          <p:cNvSpPr/>
          <p:nvPr/>
        </p:nvSpPr>
        <p:spPr>
          <a:xfrm>
            <a:off x="5715000" y="1571625"/>
            <a:ext cx="2643188" cy="2071688"/>
          </a:xfrm>
          <a:prstGeom prst="wedgeEllipse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/>
              <a:t>Oui, je suis français</a:t>
            </a:r>
            <a:r>
              <a:rPr lang="fr-FR" sz="2800" dirty="0">
                <a:solidFill>
                  <a:srgbClr val="FF0000"/>
                </a:solidFill>
              </a:rPr>
              <a:t>e</a:t>
            </a:r>
            <a:r>
              <a:rPr lang="fr-FR" sz="2800" dirty="0"/>
              <a:t> comme toi.</a:t>
            </a:r>
            <a:endParaRPr lang="el-GR" sz="2800" dirty="0"/>
          </a:p>
        </p:txBody>
      </p:sp>
      <p:sp>
        <p:nvSpPr>
          <p:cNvPr id="11269" name="AutoShape 6" descr="Αποτέλεσμα εικόνας για drapeau français dess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270" name="AutoShape 8" descr="Αποτέλεσμα εικόνας για drapeau français dess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271" name="AutoShape 10" descr="data:image/png;base64,iVBORw0KGgoAAAANSUhEUgAAAP4AAADHCAMAAAAOPR4GAAAAbFBMVEX///8AOnTvAwcAAACDg4CLAAAAJmAAPHgYAAD5AADHzcz0BAj7+/q5ubkAGEurq6mtAAA/AABGRkakrKujo6NFAAD//vzGyMiqrKn29vZLSkx7dnT19vqRAAD3+vfy+vVWAADl6ON6fH0AAC8Fcd6CAAABJ0lEQVR4nO3da05CMRSF0WpVQK5e5Y0PUJn/HI1DcHMSQrK+/+3p6gROa5IkSZIkSZIkSZIkSZKka2xo23E3Zu3GVdwybvVd+gE/p+e0/hTXX9K+tqX8u4dJWs+nTmfzsM/HOnv749+Ence/zZrf4xeGj4+Pj4+Pj4+Pj4+Pj4+Pj4+Pj59PxcfHx8fHx8fHx8fHx8fHx8fHx8evszd8fHx8fHx8fHx8fHx8fHx8fHx8fPw4fHx8fHx8fHx8fHx8fHx8fHx8fPw6e8PHx8fHx8fHx8fHx8fHx8fHx8fHx4/Dx8fHx8fHvwz/qpZRzoqXUb73vEXaW1+/hvXKVaSbNpzRfp+eOxwPWcPHUMnfFF72n2LExV4sSZIkSZIkSZIkSZIkSZLSfgEImJszXRz0JwAAAABJRU5ErkJggg=="/>
          <p:cNvSpPr>
            <a:spLocks noChangeAspect="1" noChangeArrowheads="1"/>
          </p:cNvSpPr>
          <p:nvPr/>
        </p:nvSpPr>
        <p:spPr bwMode="auto">
          <a:xfrm>
            <a:off x="155575" y="-1790700"/>
            <a:ext cx="47815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16396" name="Picture 12" descr="http://cdn5.coloritou.com/dessins/peindre/201214/france-drapeaux-europe-colorie-par-enzo06-617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0438"/>
            <a:ext cx="2714625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clipartbest.com/cliparts/9iz/xRM/9izxRMEA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38" y="3114675"/>
            <a:ext cx="31146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Επεξήγηση με παραλληλόγραμμο"/>
          <p:cNvSpPr/>
          <p:nvPr/>
        </p:nvSpPr>
        <p:spPr>
          <a:xfrm>
            <a:off x="1357313" y="1500188"/>
            <a:ext cx="2928937" cy="135731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dirty="0"/>
              <a:t>Il est espagnol.</a:t>
            </a:r>
            <a:endParaRPr lang="el-GR" sz="3200" dirty="0"/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6000750" y="1643063"/>
            <a:ext cx="2928938" cy="185737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dirty="0"/>
              <a:t>Elle est espagnol</a:t>
            </a:r>
            <a:r>
              <a:rPr lang="fr-FR" sz="3200" dirty="0">
                <a:solidFill>
                  <a:srgbClr val="FF0000"/>
                </a:solidFill>
              </a:rPr>
              <a:t>e</a:t>
            </a:r>
            <a:r>
              <a:rPr lang="fr-FR" sz="3200" dirty="0"/>
              <a:t>.</a:t>
            </a:r>
            <a:endParaRPr lang="el-GR" sz="3200" dirty="0"/>
          </a:p>
        </p:txBody>
      </p:sp>
      <p:pic>
        <p:nvPicPr>
          <p:cNvPr id="17412" name="Picture 4" descr="https://upload.wikimedia.org/wikipedia/commons/thumb/9/9a/Flag_of_Spain.svg/langfr-225px-Flag_of_Spain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4071938"/>
            <a:ext cx="18573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s-media-cache-ak0.pinimg.com/236x/55/80/1e/55801ef957625f003ab14ecc8c373c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714625"/>
            <a:ext cx="3741737" cy="318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Επεξήγηση με στρογγυλεμένο παραλληλόγραμμο"/>
          <p:cNvSpPr/>
          <p:nvPr/>
        </p:nvSpPr>
        <p:spPr>
          <a:xfrm rot="19904442">
            <a:off x="500063" y="1643063"/>
            <a:ext cx="3429000" cy="2143125"/>
          </a:xfrm>
          <a:prstGeom prst="wedgeRoundRect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3200" dirty="0"/>
              <a:t>Nous sommes anglais</a:t>
            </a:r>
            <a:r>
              <a:rPr lang="fr-FR" sz="3200" dirty="0">
                <a:solidFill>
                  <a:srgbClr val="FF0000"/>
                </a:solidFill>
              </a:rPr>
              <a:t>es</a:t>
            </a:r>
            <a:r>
              <a:rPr lang="fr-FR" dirty="0"/>
              <a:t>.</a:t>
            </a:r>
            <a:endParaRPr lang="el-GR" dirty="0"/>
          </a:p>
        </p:txBody>
      </p:sp>
      <p:pic>
        <p:nvPicPr>
          <p:cNvPr id="18436" name="Picture 4" descr="http://www.lexilogos.com/images/grande_bretagne_160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88" y="4857750"/>
            <a:ext cx="2185987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humbs.dreamstime.com/t/groupe-d-enfants-d-hiver-450004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3214688"/>
            <a:ext cx="3303588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Ελλειψοειδής επεξήγηση"/>
          <p:cNvSpPr/>
          <p:nvPr/>
        </p:nvSpPr>
        <p:spPr>
          <a:xfrm>
            <a:off x="4000500" y="1643063"/>
            <a:ext cx="3500438" cy="257175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3200" dirty="0"/>
              <a:t>Vous êtes allemand</a:t>
            </a:r>
            <a:r>
              <a:rPr lang="fr-FR" sz="3200" dirty="0">
                <a:solidFill>
                  <a:srgbClr val="FF0000"/>
                </a:solidFill>
              </a:rPr>
              <a:t>s</a:t>
            </a:r>
            <a:r>
              <a:rPr lang="fr-FR" sz="3200" dirty="0"/>
              <a:t> comme nous?</a:t>
            </a:r>
            <a:endParaRPr lang="el-GR" sz="3200" dirty="0"/>
          </a:p>
        </p:txBody>
      </p:sp>
      <p:pic>
        <p:nvPicPr>
          <p:cNvPr id="19460" name="Picture 4" descr="http://sr.photos3.fotosearch.com/bthumb/CSP/CSP993/k153547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572000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ageheureux.a.g.pic.centerblog.net/enfa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50" y="2857500"/>
            <a:ext cx="4572000" cy="362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Επεξήγηση με παραλληλόγραμμο"/>
          <p:cNvSpPr/>
          <p:nvPr/>
        </p:nvSpPr>
        <p:spPr>
          <a:xfrm>
            <a:off x="1428750" y="1143000"/>
            <a:ext cx="1928813" cy="1571625"/>
          </a:xfrm>
          <a:prstGeom prst="wedgeRect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3200" dirty="0">
                <a:solidFill>
                  <a:schemeClr val="tx1"/>
                </a:solidFill>
              </a:rPr>
              <a:t>Ils sont italien</a:t>
            </a:r>
            <a:r>
              <a:rPr lang="fr-FR" sz="3200" dirty="0">
                <a:solidFill>
                  <a:srgbClr val="FF0000"/>
                </a:solidFill>
              </a:rPr>
              <a:t>s</a:t>
            </a:r>
            <a:r>
              <a:rPr lang="fr-FR" sz="3200" dirty="0">
                <a:solidFill>
                  <a:schemeClr val="tx1"/>
                </a:solidFill>
              </a:rPr>
              <a:t>.</a:t>
            </a:r>
            <a:endParaRPr lang="el-GR" sz="3200" dirty="0">
              <a:solidFill>
                <a:schemeClr val="tx1"/>
              </a:solidFill>
            </a:endParaRPr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6072188" y="1714500"/>
            <a:ext cx="2786062" cy="2143125"/>
          </a:xfrm>
          <a:prstGeom prst="wedgeEllipse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dirty="0">
                <a:solidFill>
                  <a:schemeClr val="tx1"/>
                </a:solidFill>
              </a:rPr>
              <a:t>Elles sont italien</a:t>
            </a:r>
            <a:r>
              <a:rPr lang="fr-FR" sz="3200" dirty="0">
                <a:solidFill>
                  <a:srgbClr val="FF0000"/>
                </a:solidFill>
              </a:rPr>
              <a:t>nes</a:t>
            </a:r>
            <a:r>
              <a:rPr lang="fr-FR" sz="3200" dirty="0">
                <a:solidFill>
                  <a:schemeClr val="tx1"/>
                </a:solidFill>
              </a:rPr>
              <a:t>.</a:t>
            </a:r>
            <a:endParaRPr lang="el-GR" sz="3200" dirty="0">
              <a:solidFill>
                <a:schemeClr val="tx1"/>
              </a:solidFill>
            </a:endParaRPr>
          </a:p>
        </p:txBody>
      </p:sp>
      <p:pic>
        <p:nvPicPr>
          <p:cNvPr id="20484" name="Picture 4" descr="http://sr.photos2.fotosearch.com/bthumb/CSP/CSP525/k52573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4357688"/>
            <a:ext cx="16192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upload.traidnt.net/upfiles/crX150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000250"/>
            <a:ext cx="29654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TextBox"/>
          <p:cNvSpPr txBox="1">
            <a:spLocks noChangeArrowheads="1"/>
          </p:cNvSpPr>
          <p:nvPr/>
        </p:nvSpPr>
        <p:spPr bwMode="auto">
          <a:xfrm>
            <a:off x="4000500" y="1714500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/>
              <a:t>Le verbe</a:t>
            </a:r>
            <a:r>
              <a:rPr lang="el-GR" sz="2800"/>
              <a:t> </a:t>
            </a:r>
            <a:r>
              <a:rPr lang="en-US" sz="2800"/>
              <a:t>“être”</a:t>
            </a:r>
            <a:endParaRPr lang="el-GR" sz="2800"/>
          </a:p>
        </p:txBody>
      </p:sp>
      <p:sp>
        <p:nvSpPr>
          <p:cNvPr id="4" name="3 - TextBox"/>
          <p:cNvSpPr txBox="1"/>
          <p:nvPr/>
        </p:nvSpPr>
        <p:spPr>
          <a:xfrm>
            <a:off x="4071938" y="2357438"/>
            <a:ext cx="2214562" cy="4619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cs typeface="+mn-cs"/>
              </a:rPr>
              <a:t>je </a:t>
            </a:r>
            <a:r>
              <a:rPr lang="en-US" sz="2400" dirty="0" err="1">
                <a:cs typeface="+mn-cs"/>
              </a:rPr>
              <a:t>suis</a:t>
            </a:r>
            <a:endParaRPr lang="el-GR" sz="2400" dirty="0">
              <a:cs typeface="+mn-cs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4071938" y="3000375"/>
            <a:ext cx="2214562" cy="4619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cs typeface="+mn-cs"/>
              </a:rPr>
              <a:t>tu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es</a:t>
            </a:r>
            <a:endParaRPr lang="el-GR" sz="2400" dirty="0">
              <a:cs typeface="+mn-cs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071938" y="3714750"/>
            <a:ext cx="2214562" cy="4619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cs typeface="+mn-cs"/>
              </a:rPr>
              <a:t>il</a:t>
            </a:r>
            <a:r>
              <a:rPr lang="en-US" sz="2400" dirty="0">
                <a:cs typeface="+mn-cs"/>
              </a:rPr>
              <a:t> / </a:t>
            </a:r>
            <a:r>
              <a:rPr lang="en-US" sz="2400" dirty="0" err="1">
                <a:cs typeface="+mn-cs"/>
              </a:rPr>
              <a:t>elle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est</a:t>
            </a:r>
            <a:endParaRPr lang="el-GR" sz="2400" dirty="0">
              <a:cs typeface="+mn-cs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071938" y="4429125"/>
            <a:ext cx="2214562" cy="4619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cs typeface="+mn-cs"/>
              </a:rPr>
              <a:t>nous </a:t>
            </a:r>
            <a:r>
              <a:rPr lang="en-US" sz="2400" dirty="0" err="1">
                <a:cs typeface="+mn-cs"/>
              </a:rPr>
              <a:t>sommes</a:t>
            </a:r>
            <a:endParaRPr lang="el-GR" sz="2400" dirty="0">
              <a:cs typeface="+mn-cs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4071938" y="5072063"/>
            <a:ext cx="2214562" cy="4619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cs typeface="+mn-cs"/>
              </a:rPr>
              <a:t>vous</a:t>
            </a:r>
            <a:r>
              <a:rPr lang="en-US" sz="2400" dirty="0">
                <a:cs typeface="+mn-cs"/>
              </a:rPr>
              <a:t> </a:t>
            </a:r>
            <a:r>
              <a:rPr lang="fr-FR" sz="2400" dirty="0">
                <a:cs typeface="+mn-cs"/>
              </a:rPr>
              <a:t>êtes</a:t>
            </a:r>
            <a:endParaRPr lang="el-GR" sz="2400" dirty="0">
              <a:cs typeface="+mn-cs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4071938" y="5715000"/>
            <a:ext cx="2214562" cy="4619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fr-FR" sz="2400" dirty="0">
                <a:cs typeface="+mn-cs"/>
              </a:rPr>
              <a:t>Ils </a:t>
            </a:r>
            <a:r>
              <a:rPr lang="el-GR" sz="2400" dirty="0">
                <a:cs typeface="+mn-cs"/>
              </a:rPr>
              <a:t>/</a:t>
            </a:r>
            <a:r>
              <a:rPr lang="fr-FR" sz="2400" dirty="0">
                <a:cs typeface="+mn-cs"/>
              </a:rPr>
              <a:t> elles</a:t>
            </a:r>
            <a:r>
              <a:rPr lang="el-GR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sont</a:t>
            </a:r>
            <a:endParaRPr lang="el-GR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Προσαρμοσμένος 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030A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</Template>
  <TotalTime>250</TotalTime>
  <Words>168</Words>
  <Application>Microsoft Office PowerPoint</Application>
  <PresentationFormat>Προβολή στην οθόνη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Waveform</vt:lpstr>
      <vt:lpstr>Ε’ Δημοτικού  Français Unité 6 – Ενότητα 6 Je suis Grec – Είμαι Έλληνας  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maria priovolou</dc:creator>
  <cp:lastModifiedBy>Bernard</cp:lastModifiedBy>
  <cp:revision>34</cp:revision>
  <dcterms:created xsi:type="dcterms:W3CDTF">2015-07-10T08:21:16Z</dcterms:created>
  <dcterms:modified xsi:type="dcterms:W3CDTF">2016-08-22T13:28:30Z</dcterms:modified>
</cp:coreProperties>
</file>