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5.jpg" ContentType="image/pn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63" r:id="rId3"/>
    <p:sldId id="260" r:id="rId4"/>
    <p:sldId id="277" r:id="rId5"/>
    <p:sldId id="280" r:id="rId6"/>
    <p:sldId id="281" r:id="rId7"/>
    <p:sldId id="282" r:id="rId8"/>
    <p:sldId id="265" r:id="rId9"/>
    <p:sldId id="279" r:id="rId10"/>
    <p:sldId id="285" r:id="rId11"/>
    <p:sldId id="283" r:id="rId12"/>
    <p:sldId id="286" r:id="rId13"/>
    <p:sldId id="287" r:id="rId14"/>
  </p:sldIdLst>
  <p:sldSz cx="9144000" cy="6858000" type="screen4x3"/>
  <p:notesSz cx="6877050" cy="9656763"/>
  <p:defaultTextStyle>
    <a:defPPr>
      <a:defRPr lang="el-GR"/>
    </a:defPPr>
    <a:lvl1pPr algn="l" rtl="0" fontAlgn="base">
      <a:spcBef>
        <a:spcPct val="0"/>
      </a:spcBef>
      <a:spcAft>
        <a:spcPct val="0"/>
      </a:spcAft>
      <a:defRPr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ern="1200">
        <a:solidFill>
          <a:schemeClr val="tx1"/>
        </a:solidFill>
        <a:latin typeface="Calibri" pitchFamily="34" charset="0"/>
        <a:ea typeface="ＭＳ Ｐゴシック" charset="-128"/>
        <a:cs typeface="+mn-cs"/>
      </a:defRPr>
    </a:lvl5pPr>
    <a:lvl6pPr marL="2286000" algn="l" defTabSz="914400" rtl="0" eaLnBrk="1" latinLnBrk="0" hangingPunct="1">
      <a:defRPr kern="1200">
        <a:solidFill>
          <a:schemeClr val="tx1"/>
        </a:solidFill>
        <a:latin typeface="Calibri" pitchFamily="34" charset="0"/>
        <a:ea typeface="ＭＳ Ｐゴシック" charset="-128"/>
        <a:cs typeface="+mn-cs"/>
      </a:defRPr>
    </a:lvl6pPr>
    <a:lvl7pPr marL="2743200" algn="l" defTabSz="914400" rtl="0" eaLnBrk="1" latinLnBrk="0" hangingPunct="1">
      <a:defRPr kern="1200">
        <a:solidFill>
          <a:schemeClr val="tx1"/>
        </a:solidFill>
        <a:latin typeface="Calibri" pitchFamily="34" charset="0"/>
        <a:ea typeface="ＭＳ Ｐゴシック" charset="-128"/>
        <a:cs typeface="+mn-cs"/>
      </a:defRPr>
    </a:lvl7pPr>
    <a:lvl8pPr marL="3200400" algn="l" defTabSz="914400" rtl="0" eaLnBrk="1" latinLnBrk="0" hangingPunct="1">
      <a:defRPr kern="1200">
        <a:solidFill>
          <a:schemeClr val="tx1"/>
        </a:solidFill>
        <a:latin typeface="Calibri" pitchFamily="34" charset="0"/>
        <a:ea typeface="ＭＳ Ｐゴシック" charset="-128"/>
        <a:cs typeface="+mn-cs"/>
      </a:defRPr>
    </a:lvl8pPr>
    <a:lvl9pPr marL="3657600" algn="l" defTabSz="914400" rtl="0" eaLnBrk="1" latinLnBrk="0" hangingPunct="1">
      <a:defRPr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42">
          <p15:clr>
            <a:srgbClr val="A4A3A4"/>
          </p15:clr>
        </p15:guide>
        <p15:guide id="2" pos="216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99" autoAdjust="0"/>
    <p:restoredTop sz="94831" autoAdjust="0"/>
  </p:normalViewPr>
  <p:slideViewPr>
    <p:cSldViewPr>
      <p:cViewPr varScale="1">
        <p:scale>
          <a:sx n="70" d="100"/>
          <a:sy n="70" d="100"/>
        </p:scale>
        <p:origin x="1296" y="66"/>
      </p:cViewPr>
      <p:guideLst>
        <p:guide orient="horz" pos="2160"/>
        <p:guide pos="2880"/>
      </p:guideLst>
    </p:cSldViewPr>
  </p:slideViewPr>
  <p:outlineViewPr>
    <p:cViewPr>
      <p:scale>
        <a:sx n="33" d="100"/>
        <a:sy n="33" d="100"/>
      </p:scale>
      <p:origin x="48" y="25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08" y="-84"/>
      </p:cViewPr>
      <p:guideLst>
        <p:guide orient="horz" pos="3042"/>
        <p:guide pos="216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9738" cy="4826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95725" y="0"/>
            <a:ext cx="2979738" cy="482600"/>
          </a:xfrm>
          <a:prstGeom prst="rect">
            <a:avLst/>
          </a:prstGeom>
        </p:spPr>
        <p:txBody>
          <a:bodyPr vert="horz" lIns="91440" tIns="45720" rIns="91440" bIns="45720" rtlCol="0"/>
          <a:lstStyle>
            <a:lvl1pPr algn="r">
              <a:defRPr sz="1200"/>
            </a:lvl1pPr>
          </a:lstStyle>
          <a:p>
            <a:fld id="{D5FDC30B-8687-409C-B58A-530F2100CF9B}" type="datetimeFigureOut">
              <a:rPr lang="el-GR" smtClean="0"/>
              <a:t>12/11/2019</a:t>
            </a:fld>
            <a:endParaRPr lang="el-GR"/>
          </a:p>
        </p:txBody>
      </p:sp>
      <p:sp>
        <p:nvSpPr>
          <p:cNvPr id="4" name="Θέση υποσέλιδου 3"/>
          <p:cNvSpPr>
            <a:spLocks noGrp="1"/>
          </p:cNvSpPr>
          <p:nvPr>
            <p:ph type="ftr" sz="quarter" idx="2"/>
          </p:nvPr>
        </p:nvSpPr>
        <p:spPr>
          <a:xfrm>
            <a:off x="0" y="9172575"/>
            <a:ext cx="2979738" cy="482600"/>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95725" y="9172575"/>
            <a:ext cx="2979738" cy="482600"/>
          </a:xfrm>
          <a:prstGeom prst="rect">
            <a:avLst/>
          </a:prstGeom>
        </p:spPr>
        <p:txBody>
          <a:bodyPr vert="horz" lIns="91440" tIns="45720" rIns="91440" bIns="45720" rtlCol="0" anchor="b"/>
          <a:lstStyle>
            <a:lvl1pPr algn="r">
              <a:defRPr sz="1200"/>
            </a:lvl1pPr>
          </a:lstStyle>
          <a:p>
            <a:fld id="{F98CF7A4-C915-44D1-A439-52E76FFB444D}" type="slidenum">
              <a:rPr lang="el-GR" smtClean="0"/>
              <a:t>‹#›</a:t>
            </a:fld>
            <a:endParaRPr lang="el-GR"/>
          </a:p>
        </p:txBody>
      </p:sp>
    </p:spTree>
    <p:extLst>
      <p:ext uri="{BB962C8B-B14F-4D97-AF65-F5344CB8AC3E}">
        <p14:creationId xmlns:p14="http://schemas.microsoft.com/office/powerpoint/2010/main" val="548368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80055" cy="482838"/>
          </a:xfrm>
          <a:prstGeom prst="rect">
            <a:avLst/>
          </a:prstGeom>
        </p:spPr>
        <p:txBody>
          <a:bodyPr vert="horz" lIns="94476" tIns="47238" rIns="94476" bIns="47238" rtlCol="0"/>
          <a:lstStyle>
            <a:lvl1pPr algn="l">
              <a:defRPr sz="1200"/>
            </a:lvl1pPr>
          </a:lstStyle>
          <a:p>
            <a:endParaRPr lang="el-GR"/>
          </a:p>
        </p:txBody>
      </p:sp>
      <p:sp>
        <p:nvSpPr>
          <p:cNvPr id="3" name="Θέση ημερομηνίας 2"/>
          <p:cNvSpPr>
            <a:spLocks noGrp="1"/>
          </p:cNvSpPr>
          <p:nvPr>
            <p:ph type="dt" idx="1"/>
          </p:nvPr>
        </p:nvSpPr>
        <p:spPr>
          <a:xfrm>
            <a:off x="3895404" y="0"/>
            <a:ext cx="2980055" cy="482838"/>
          </a:xfrm>
          <a:prstGeom prst="rect">
            <a:avLst/>
          </a:prstGeom>
        </p:spPr>
        <p:txBody>
          <a:bodyPr vert="horz" lIns="94476" tIns="47238" rIns="94476" bIns="47238" rtlCol="0"/>
          <a:lstStyle>
            <a:lvl1pPr algn="r">
              <a:defRPr sz="1200"/>
            </a:lvl1pPr>
          </a:lstStyle>
          <a:p>
            <a:fld id="{E4487951-4C56-422C-B860-51FE750D9608}" type="datetimeFigureOut">
              <a:rPr lang="el-GR" smtClean="0"/>
              <a:pPr/>
              <a:t>12/11/2019</a:t>
            </a:fld>
            <a:endParaRPr lang="el-GR"/>
          </a:p>
        </p:txBody>
      </p:sp>
      <p:sp>
        <p:nvSpPr>
          <p:cNvPr id="4" name="Θέση εικόνας διαφάνειας 3"/>
          <p:cNvSpPr>
            <a:spLocks noGrp="1" noRot="1" noChangeAspect="1"/>
          </p:cNvSpPr>
          <p:nvPr>
            <p:ph type="sldImg" idx="2"/>
          </p:nvPr>
        </p:nvSpPr>
        <p:spPr>
          <a:xfrm>
            <a:off x="1025525" y="723900"/>
            <a:ext cx="4826000" cy="3621088"/>
          </a:xfrm>
          <a:prstGeom prst="rect">
            <a:avLst/>
          </a:prstGeom>
          <a:noFill/>
          <a:ln w="12700">
            <a:solidFill>
              <a:prstClr val="black"/>
            </a:solidFill>
          </a:ln>
        </p:spPr>
        <p:txBody>
          <a:bodyPr vert="horz" lIns="94476" tIns="47238" rIns="94476" bIns="47238" rtlCol="0" anchor="ctr"/>
          <a:lstStyle/>
          <a:p>
            <a:endParaRPr lang="el-GR"/>
          </a:p>
        </p:txBody>
      </p:sp>
      <p:sp>
        <p:nvSpPr>
          <p:cNvPr id="5" name="Θέση σημειώσεων 4"/>
          <p:cNvSpPr>
            <a:spLocks noGrp="1"/>
          </p:cNvSpPr>
          <p:nvPr>
            <p:ph type="body" sz="quarter" idx="3"/>
          </p:nvPr>
        </p:nvSpPr>
        <p:spPr>
          <a:xfrm>
            <a:off x="687705" y="4586963"/>
            <a:ext cx="5501640" cy="4345543"/>
          </a:xfrm>
          <a:prstGeom prst="rect">
            <a:avLst/>
          </a:prstGeom>
        </p:spPr>
        <p:txBody>
          <a:bodyPr vert="horz" lIns="94476" tIns="47238" rIns="94476" bIns="47238"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9172249"/>
            <a:ext cx="2980055" cy="482838"/>
          </a:xfrm>
          <a:prstGeom prst="rect">
            <a:avLst/>
          </a:prstGeom>
        </p:spPr>
        <p:txBody>
          <a:bodyPr vert="horz" lIns="94476" tIns="47238" rIns="94476" bIns="47238"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95404" y="9172249"/>
            <a:ext cx="2980055" cy="482838"/>
          </a:xfrm>
          <a:prstGeom prst="rect">
            <a:avLst/>
          </a:prstGeom>
        </p:spPr>
        <p:txBody>
          <a:bodyPr vert="horz" lIns="94476" tIns="47238" rIns="94476" bIns="47238" rtlCol="0" anchor="b"/>
          <a:lstStyle>
            <a:lvl1pPr algn="r">
              <a:defRPr sz="1200"/>
            </a:lvl1pPr>
          </a:lstStyle>
          <a:p>
            <a:fld id="{A029B178-3E41-47D3-B9E8-691585A65269}" type="slidenum">
              <a:rPr lang="el-GR" smtClean="0"/>
              <a:pPr/>
              <a:t>‹#›</a:t>
            </a:fld>
            <a:endParaRPr lang="el-GR"/>
          </a:p>
        </p:txBody>
      </p:sp>
    </p:spTree>
    <p:extLst>
      <p:ext uri="{BB962C8B-B14F-4D97-AF65-F5344CB8AC3E}">
        <p14:creationId xmlns:p14="http://schemas.microsoft.com/office/powerpoint/2010/main" val="1201573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A029B178-3E41-47D3-B9E8-691585A65269}" type="slidenum">
              <a:rPr lang="el-GR" smtClean="0"/>
              <a:pPr/>
              <a:t>4</a:t>
            </a:fld>
            <a:endParaRPr lang="el-GR"/>
          </a:p>
        </p:txBody>
      </p:sp>
    </p:spTree>
    <p:extLst>
      <p:ext uri="{BB962C8B-B14F-4D97-AF65-F5344CB8AC3E}">
        <p14:creationId xmlns:p14="http://schemas.microsoft.com/office/powerpoint/2010/main" val="1138267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A029B178-3E41-47D3-B9E8-691585A65269}" type="slidenum">
              <a:rPr lang="el-GR" smtClean="0"/>
              <a:pPr/>
              <a:t>5</a:t>
            </a:fld>
            <a:endParaRPr lang="el-GR"/>
          </a:p>
        </p:txBody>
      </p:sp>
    </p:spTree>
    <p:extLst>
      <p:ext uri="{BB962C8B-B14F-4D97-AF65-F5344CB8AC3E}">
        <p14:creationId xmlns:p14="http://schemas.microsoft.com/office/powerpoint/2010/main" val="1138267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A029B178-3E41-47D3-B9E8-691585A65269}" type="slidenum">
              <a:rPr lang="el-GR" smtClean="0"/>
              <a:pPr/>
              <a:t>6</a:t>
            </a:fld>
            <a:endParaRPr lang="el-GR"/>
          </a:p>
        </p:txBody>
      </p:sp>
    </p:spTree>
    <p:extLst>
      <p:ext uri="{BB962C8B-B14F-4D97-AF65-F5344CB8AC3E}">
        <p14:creationId xmlns:p14="http://schemas.microsoft.com/office/powerpoint/2010/main" val="1138267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A029B178-3E41-47D3-B9E8-691585A65269}" type="slidenum">
              <a:rPr lang="el-GR" smtClean="0"/>
              <a:pPr/>
              <a:t>7</a:t>
            </a:fld>
            <a:endParaRPr lang="el-GR"/>
          </a:p>
        </p:txBody>
      </p:sp>
    </p:spTree>
    <p:extLst>
      <p:ext uri="{BB962C8B-B14F-4D97-AF65-F5344CB8AC3E}">
        <p14:creationId xmlns:p14="http://schemas.microsoft.com/office/powerpoint/2010/main" val="1138267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029B178-3E41-47D3-B9E8-691585A65269}" type="slidenum">
              <a:rPr lang="el-GR" smtClean="0"/>
              <a:pPr/>
              <a:t>9</a:t>
            </a:fld>
            <a:endParaRPr lang="el-GR"/>
          </a:p>
        </p:txBody>
      </p:sp>
    </p:spTree>
    <p:extLst>
      <p:ext uri="{BB962C8B-B14F-4D97-AF65-F5344CB8AC3E}">
        <p14:creationId xmlns:p14="http://schemas.microsoft.com/office/powerpoint/2010/main" val="1138267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A029B178-3E41-47D3-B9E8-691585A65269}" type="slidenum">
              <a:rPr lang="el-GR" smtClean="0"/>
              <a:pPr/>
              <a:t>10</a:t>
            </a:fld>
            <a:endParaRPr lang="el-GR"/>
          </a:p>
        </p:txBody>
      </p:sp>
    </p:spTree>
    <p:extLst>
      <p:ext uri="{BB962C8B-B14F-4D97-AF65-F5344CB8AC3E}">
        <p14:creationId xmlns:p14="http://schemas.microsoft.com/office/powerpoint/2010/main" val="1138267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A029B178-3E41-47D3-B9E8-691585A65269}" type="slidenum">
              <a:rPr lang="el-GR" smtClean="0"/>
              <a:pPr/>
              <a:t>11</a:t>
            </a:fld>
            <a:endParaRPr lang="el-GR"/>
          </a:p>
        </p:txBody>
      </p:sp>
    </p:spTree>
    <p:extLst>
      <p:ext uri="{BB962C8B-B14F-4D97-AF65-F5344CB8AC3E}">
        <p14:creationId xmlns:p14="http://schemas.microsoft.com/office/powerpoint/2010/main" val="1138267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A029B178-3E41-47D3-B9E8-691585A65269}" type="slidenum">
              <a:rPr lang="el-GR" smtClean="0"/>
              <a:pPr/>
              <a:t>12</a:t>
            </a:fld>
            <a:endParaRPr lang="el-GR"/>
          </a:p>
        </p:txBody>
      </p:sp>
    </p:spTree>
    <p:extLst>
      <p:ext uri="{BB962C8B-B14F-4D97-AF65-F5344CB8AC3E}">
        <p14:creationId xmlns:p14="http://schemas.microsoft.com/office/powerpoint/2010/main" val="1138267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A029B178-3E41-47D3-B9E8-691585A65269}" type="slidenum">
              <a:rPr lang="el-GR" smtClean="0"/>
              <a:pPr/>
              <a:t>13</a:t>
            </a:fld>
            <a:endParaRPr lang="el-GR"/>
          </a:p>
        </p:txBody>
      </p:sp>
    </p:spTree>
    <p:extLst>
      <p:ext uri="{BB962C8B-B14F-4D97-AF65-F5344CB8AC3E}">
        <p14:creationId xmlns:p14="http://schemas.microsoft.com/office/powerpoint/2010/main" val="1138267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pPr>
              <a:defRPr/>
            </a:pPr>
            <a:fld id="{E6618402-92DF-4256-B9E0-29E7751D76EC}" type="datetimeFigureOut">
              <a:rPr lang="el-GR" smtClean="0"/>
              <a:pPr>
                <a:defRPr/>
              </a:pPr>
              <a:t>12/11/2019</a:t>
            </a:fld>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24B58FA0-35FC-4FFE-9740-605045281C7B}" type="slidenum">
              <a:rPr lang="el-GR" smtClean="0"/>
              <a:pPr>
                <a:defRPr/>
              </a:pPr>
              <a:t>‹#›</a:t>
            </a:fld>
            <a:endParaRPr lang="el-GR"/>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pPr>
              <a:defRPr/>
            </a:pPr>
            <a:fld id="{4C20397C-6611-4D6C-8804-DF90CDBEE242}" type="datetimeFigureOut">
              <a:rPr lang="el-GR" smtClean="0"/>
              <a:pPr>
                <a:defRPr/>
              </a:pPr>
              <a:t>12/11/2019</a:t>
            </a:fld>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925419D9-3066-4A9E-A193-095A96154C45}" type="slidenum">
              <a:rPr lang="el-GR" smtClean="0"/>
              <a:pPr>
                <a:defRPr/>
              </a:pPr>
              <a:t>‹#›</a:t>
            </a:fld>
            <a:endParaRPr lang="el-GR"/>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5FFF4DEB-4702-4663-AF69-25414AA7B68E}" type="datetimeFigureOut">
              <a:rPr lang="el-GR" smtClean="0"/>
              <a:pPr>
                <a:defRPr/>
              </a:pPr>
              <a:t>12/11/2019</a:t>
            </a:fld>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12C18315-C52B-482A-8428-029B0A477EA2}" type="slidenum">
              <a:rPr lang="el-GR" smtClean="0"/>
              <a:pPr>
                <a:defRPr/>
              </a:pPr>
              <a:t>‹#›</a:t>
            </a:fld>
            <a:endParaRPr lang="el-G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pPr>
              <a:defRPr/>
            </a:pPr>
            <a:fld id="{E34B2654-4E01-41F0-BFDD-8EE3C6656469}" type="datetimeFigureOut">
              <a:rPr lang="el-GR" smtClean="0"/>
              <a:pPr>
                <a:defRPr/>
              </a:pPr>
              <a:t>12/11/2019</a:t>
            </a:fld>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B4703114-59FB-47C9-8B97-A6DF90AF90CC}" type="slidenum">
              <a:rPr lang="el-GR" smtClean="0"/>
              <a:pPr>
                <a:defRPr/>
              </a:pPr>
              <a:t>‹#›</a:t>
            </a:fld>
            <a:endParaRPr lang="el-GR"/>
          </a:p>
        </p:txBody>
      </p:sp>
      <p:sp>
        <p:nvSpPr>
          <p:cNvPr id="7" name="Title 6"/>
          <p:cNvSpPr>
            <a:spLocks noGrp="1"/>
          </p:cNvSpPr>
          <p:nvPr>
            <p:ph type="title"/>
          </p:nvPr>
        </p:nvSpPr>
        <p:spPr/>
        <p:txBody>
          <a:bodyPr/>
          <a:lstStyle/>
          <a:p>
            <a:r>
              <a:rPr lang="el-GR" smtClean="0"/>
              <a:t>Στυλ κύριου τίτλου</a:t>
            </a:r>
            <a:endParaRPr lang="en-US"/>
          </a:p>
        </p:txBody>
      </p:sp>
    </p:spTree>
  </p:cSld>
  <p:clrMapOvr>
    <a:masterClrMapping/>
  </p:clrMapOvr>
  <p:transition spd="slow">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fld id="{775CBF01-FD0E-4391-B9E1-ACE0DBD9008E}" type="datetimeFigureOut">
              <a:rPr lang="el-GR" smtClean="0"/>
              <a:pPr>
                <a:defRPr/>
              </a:pPr>
              <a:t>12/11/2019</a:t>
            </a:fld>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3CA53B40-6886-41F0-BC02-50702D08BAD7}" type="slidenum">
              <a:rPr lang="el-GR" smtClean="0"/>
              <a:pPr>
                <a:defRPr/>
              </a:pPr>
              <a:t>‹#›</a:t>
            </a:fld>
            <a:endParaRPr lang="el-GR"/>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pPr>
              <a:defRPr/>
            </a:pPr>
            <a:fld id="{872BF541-9B6E-422B-AE7F-E3891D4BEF94}" type="datetimeFigureOut">
              <a:rPr lang="el-GR" smtClean="0"/>
              <a:pPr>
                <a:defRPr/>
              </a:pPr>
              <a:t>12/11/2019</a:t>
            </a:fld>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05187235-6985-4D5D-AF53-A525A40FC656}" type="slidenum">
              <a:rPr lang="el-GR" smtClean="0"/>
              <a:pPr>
                <a:defRPr/>
              </a:pPr>
              <a:t>‹#›</a:t>
            </a:fld>
            <a:endParaRPr lang="el-GR"/>
          </a:p>
        </p:txBody>
      </p:sp>
      <p:sp>
        <p:nvSpPr>
          <p:cNvPr id="9" name="Content Placeholder 8"/>
          <p:cNvSpPr>
            <a:spLocks noGrp="1"/>
          </p:cNvSpPr>
          <p:nvPr>
            <p:ph sz="quarter" idx="13"/>
          </p:nvPr>
        </p:nvSpPr>
        <p:spPr>
          <a:xfrm>
            <a:off x="676655" y="2679192"/>
            <a:ext cx="3822192" cy="34472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pPr>
              <a:defRPr/>
            </a:pPr>
            <a:fld id="{A584C7A9-9643-4F6F-864B-ED3A641D50F1}" type="datetimeFigureOut">
              <a:rPr lang="el-GR" smtClean="0"/>
              <a:pPr>
                <a:defRPr/>
              </a:pPr>
              <a:t>12/11/2019</a:t>
            </a:fld>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FC9197E3-37E9-4A7A-BA1F-2F00D9F91AE3}" type="slidenum">
              <a:rPr lang="el-GR" smtClean="0"/>
              <a:pPr>
                <a:defRPr/>
              </a:pPr>
              <a:t>‹#›</a:t>
            </a:fld>
            <a:endParaRPr lang="el-GR"/>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pPr>
              <a:defRPr/>
            </a:pPr>
            <a:fld id="{C4287739-CFB4-4DDA-AEDD-0671AD0BBB06}" type="datetimeFigureOut">
              <a:rPr lang="el-GR" smtClean="0"/>
              <a:pPr>
                <a:defRPr/>
              </a:pPr>
              <a:t>12/11/2019</a:t>
            </a:fld>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BA5D42F8-81D9-4B66-B052-852D0BDBE904}" type="slidenum">
              <a:rPr lang="el-GR" smtClean="0"/>
              <a:pPr>
                <a:defRPr/>
              </a:pPr>
              <a:t>‹#›</a:t>
            </a:fld>
            <a:endParaRPr lang="el-GR"/>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fld id="{18232EC5-9460-416A-A24A-29188D957A68}" type="datetimeFigureOut">
              <a:rPr lang="el-GR" smtClean="0"/>
              <a:pPr>
                <a:defRPr/>
              </a:pPr>
              <a:t>12/11/2019</a:t>
            </a:fld>
            <a:endParaRPr lang="el-GR"/>
          </a:p>
        </p:txBody>
      </p:sp>
      <p:sp>
        <p:nvSpPr>
          <p:cNvPr id="3" name="Footer Placeholder 2"/>
          <p:cNvSpPr>
            <a:spLocks noGrp="1"/>
          </p:cNvSpPr>
          <p:nvPr>
            <p:ph type="ftr" sz="quarter" idx="11"/>
          </p:nvPr>
        </p:nvSpPr>
        <p:spPr/>
        <p:txBody>
          <a:bodyPr/>
          <a:lstStyle/>
          <a:p>
            <a:pPr>
              <a:defRPr/>
            </a:pPr>
            <a:endParaRPr lang="el-GR"/>
          </a:p>
        </p:txBody>
      </p:sp>
      <p:sp>
        <p:nvSpPr>
          <p:cNvPr id="4" name="Slide Number Placeholder 3"/>
          <p:cNvSpPr>
            <a:spLocks noGrp="1"/>
          </p:cNvSpPr>
          <p:nvPr>
            <p:ph type="sldNum" sz="quarter" idx="12"/>
          </p:nvPr>
        </p:nvSpPr>
        <p:spPr/>
        <p:txBody>
          <a:bodyPr/>
          <a:lstStyle/>
          <a:p>
            <a:pPr>
              <a:defRPr/>
            </a:pPr>
            <a:fld id="{A4BDA6C6-3161-4CF1-9270-045F10A45738}" type="slidenum">
              <a:rPr lang="el-GR" smtClean="0"/>
              <a:pPr>
                <a:defRPr/>
              </a:pPr>
              <a:t>‹#›</a:t>
            </a:fld>
            <a:endParaRPr lang="el-GR"/>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37D583A9-5507-4E16-BA2F-33D0550B1E2E}" type="datetimeFigureOut">
              <a:rPr lang="el-GR" smtClean="0"/>
              <a:pPr>
                <a:defRPr/>
              </a:pPr>
              <a:t>12/11/2019</a:t>
            </a:fld>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B69A7A11-AE00-4A47-9654-3D7522BC20F7}" type="slidenum">
              <a:rPr lang="el-GR" smtClean="0"/>
              <a:pPr>
                <a:defRPr/>
              </a:pPr>
              <a:t>‹#›</a:t>
            </a:fld>
            <a:endParaRPr lang="el-G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l-GR" smtClean="0"/>
              <a:t>Στυλ κύριου τίτλου</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l-GR" smtClean="0"/>
              <a:t>Στυλ κύριου τίτλου</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fld id="{C1596018-7A73-4905-AD92-2387D94EDA11}" type="datetimeFigureOut">
              <a:rPr lang="el-GR" smtClean="0"/>
              <a:pPr>
                <a:defRPr/>
              </a:pPr>
              <a:t>12/11/2019</a:t>
            </a:fld>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A59D849B-DABA-4449-BA31-515C506BCFF1}" type="slidenum">
              <a:rPr lang="el-GR" smtClean="0"/>
              <a:pPr>
                <a:defRPr/>
              </a:pPr>
              <a:t>‹#›</a:t>
            </a:fld>
            <a:endParaRPr lang="el-G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FD449BA4-24BF-43CF-BA1E-67FA3B1D85AB}" type="datetimeFigureOut">
              <a:rPr lang="el-GR" smtClean="0"/>
              <a:pPr>
                <a:defRPr/>
              </a:pPr>
              <a:t>12/11/2019</a:t>
            </a:fld>
            <a:endParaRPr lang="el-G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l-G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211596A3-889E-4964-9457-21DEDB08DF87}" type="slidenum">
              <a:rPr lang="el-GR" smtClean="0"/>
              <a:pPr>
                <a:defRPr/>
              </a:pPr>
              <a:t>‹#›</a:t>
            </a:fld>
            <a:endParaRPr lang="el-G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over/>
  </p:transition>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4.pn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Τίτλος 1"/>
          <p:cNvSpPr>
            <a:spLocks noGrp="1"/>
          </p:cNvSpPr>
          <p:nvPr>
            <p:ph type="ctrTitle"/>
          </p:nvPr>
        </p:nvSpPr>
        <p:spPr>
          <a:xfrm>
            <a:off x="685800" y="1676400"/>
            <a:ext cx="7772400" cy="1470025"/>
          </a:xfrm>
        </p:spPr>
        <p:txBody>
          <a:bodyPr>
            <a:normAutofit/>
          </a:bodyPr>
          <a:lstStyle/>
          <a:p>
            <a:r>
              <a:rPr lang="el-GR" dirty="0" smtClean="0"/>
              <a:t>Στ΄ Δημοτικού </a:t>
            </a:r>
            <a:br>
              <a:rPr lang="el-GR" dirty="0" smtClean="0"/>
            </a:br>
            <a:r>
              <a:rPr lang="el-GR" dirty="0" smtClean="0"/>
              <a:t>Αρχαία Ελληνική Γλώσσα</a:t>
            </a:r>
            <a:endParaRPr lang="en-US" dirty="0"/>
          </a:p>
        </p:txBody>
      </p:sp>
      <p:sp>
        <p:nvSpPr>
          <p:cNvPr id="2051" name="Υπότιτλος 2"/>
          <p:cNvSpPr>
            <a:spLocks noGrp="1"/>
          </p:cNvSpPr>
          <p:nvPr>
            <p:ph type="subTitle" idx="1"/>
          </p:nvPr>
        </p:nvSpPr>
        <p:spPr>
          <a:xfrm>
            <a:off x="1391733" y="4149080"/>
            <a:ext cx="6400800" cy="1025127"/>
          </a:xfrm>
        </p:spPr>
        <p:txBody>
          <a:bodyPr/>
          <a:lstStyle/>
          <a:p>
            <a:pPr algn="l" eaLnBrk="1" hangingPunct="1"/>
            <a:r>
              <a:rPr lang="el-GR" dirty="0" smtClean="0">
                <a:solidFill>
                  <a:srgbClr val="898989"/>
                </a:solidFill>
                <a:ea typeface="ＭＳ Ｐゴシック" charset="-128"/>
              </a:rPr>
              <a:t>Όνομα δασκάλου</a:t>
            </a:r>
          </a:p>
          <a:p>
            <a:pPr algn="l" eaLnBrk="1" hangingPunct="1"/>
            <a:r>
              <a:rPr lang="el-GR" dirty="0" smtClean="0">
                <a:solidFill>
                  <a:srgbClr val="898989"/>
                </a:solidFill>
                <a:ea typeface="ＭＳ Ｐゴシック" charset="-128"/>
              </a:rPr>
              <a:t>Σχολείο</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4056" y="3048000"/>
            <a:ext cx="2456688" cy="2688336"/>
          </a:xfrm>
          <a:prstGeom prst="rect">
            <a:avLst/>
          </a:prstGeom>
        </p:spPr>
      </p:pic>
      <p:sp>
        <p:nvSpPr>
          <p:cNvPr id="5" name="Τίτλος 1"/>
          <p:cNvSpPr txBox="1">
            <a:spLocks/>
          </p:cNvSpPr>
          <p:nvPr/>
        </p:nvSpPr>
        <p:spPr>
          <a:xfrm>
            <a:off x="755576" y="2996952"/>
            <a:ext cx="7772400" cy="735013"/>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l-GR" sz="2400" dirty="0" smtClean="0"/>
              <a:t>Ενότητα </a:t>
            </a:r>
            <a:r>
              <a:rPr lang="en-US" sz="2400" smtClean="0"/>
              <a:t>5</a:t>
            </a:r>
            <a:r>
              <a:rPr lang="el-GR" sz="2400" smtClean="0"/>
              <a:t>η</a:t>
            </a:r>
            <a:r>
              <a:rPr lang="el-GR" sz="2400" dirty="0" smtClean="0"/>
              <a:t>: «Ο Προμηθέας»</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normAutofit/>
          </a:bodyPr>
          <a:lstStyle/>
          <a:p>
            <a:pPr marL="82550" indent="-82550" algn="l" fontAlgn="base">
              <a:spcAft>
                <a:spcPct val="0"/>
              </a:spcAft>
              <a:tabLst>
                <a:tab pos="82550" algn="l"/>
              </a:tabLst>
            </a:pPr>
            <a:r>
              <a:rPr lang="el-GR" sz="3200" dirty="0" smtClean="0">
                <a:ea typeface="ＭＳ Ｐゴシック" charset="-128"/>
              </a:rPr>
              <a:t>«Ο Προμηθέας»</a:t>
            </a:r>
            <a:br>
              <a:rPr lang="el-GR" sz="3200" dirty="0" smtClean="0">
                <a:ea typeface="ＭＳ Ｐゴシック" charset="-128"/>
              </a:rPr>
            </a:br>
            <a:r>
              <a:rPr lang="el-GR" sz="3200" dirty="0" smtClean="0">
                <a:ea typeface="ＭＳ Ｐゴシック" charset="-128"/>
              </a:rPr>
              <a:t>1</a:t>
            </a:r>
            <a:r>
              <a:rPr lang="el-GR" sz="3200" baseline="30000" dirty="0" smtClean="0">
                <a:ea typeface="ＭＳ Ｐゴシック" charset="-128"/>
              </a:rPr>
              <a:t>η</a:t>
            </a:r>
            <a:r>
              <a:rPr lang="el-GR" sz="3200" dirty="0" smtClean="0">
                <a:ea typeface="ＭＳ Ｐゴシック" charset="-128"/>
              </a:rPr>
              <a:t> άσκηση</a:t>
            </a:r>
            <a:r>
              <a:rPr lang="el-GR" sz="3200" dirty="0" smtClean="0">
                <a:ea typeface="ＭＳ Ｐゴシック" charset="-128"/>
                <a:sym typeface="Wingdings 3"/>
              </a:rPr>
              <a:t>: </a:t>
            </a:r>
            <a:r>
              <a:rPr lang="el-GR" sz="3200" dirty="0" smtClean="0">
                <a:latin typeface="Calibri" panose="020F0502020204030204" pitchFamily="34" charset="0"/>
                <a:ea typeface="ＭＳ Ｐゴシック" charset="-128"/>
                <a:sym typeface="Wingdings 3"/>
              </a:rPr>
              <a:t>Παράγωγα επίθετα</a:t>
            </a:r>
            <a:endParaRPr lang="el-GR" sz="3200" dirty="0">
              <a:latin typeface="Calibri" panose="020F0502020204030204" pitchFamily="34" charset="0"/>
              <a:ea typeface="ＭＳ Ｐゴシック" charset="-128"/>
            </a:endParaRPr>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6908" y="44624"/>
            <a:ext cx="1529588" cy="1673817"/>
          </a:xfrm>
          <a:prstGeom prst="rect">
            <a:avLst/>
          </a:prstGeom>
        </p:spPr>
      </p:pic>
      <p:sp>
        <p:nvSpPr>
          <p:cNvPr id="7" name="Ορθογώνιο 6"/>
          <p:cNvSpPr/>
          <p:nvPr/>
        </p:nvSpPr>
        <p:spPr>
          <a:xfrm>
            <a:off x="683568" y="2708920"/>
            <a:ext cx="172819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2"/>
                </a:solidFill>
                <a:latin typeface="Calibri" panose="020F0502020204030204" pitchFamily="34" charset="0"/>
              </a:rPr>
              <a:t>λ</a:t>
            </a:r>
            <a:r>
              <a:rPr lang="el-GR" dirty="0" smtClean="0">
                <a:solidFill>
                  <a:schemeClr val="tx2"/>
                </a:solidFill>
                <a:latin typeface="Calibri" panose="020F0502020204030204" pitchFamily="34" charset="0"/>
              </a:rPr>
              <a:t>άθρα </a:t>
            </a:r>
            <a:endParaRPr lang="el-GR" dirty="0">
              <a:solidFill>
                <a:schemeClr val="tx2"/>
              </a:solidFill>
              <a:latin typeface="Calibri" panose="020F0502020204030204" pitchFamily="34" charset="0"/>
            </a:endParaRPr>
          </a:p>
        </p:txBody>
      </p:sp>
      <p:sp>
        <p:nvSpPr>
          <p:cNvPr id="14" name="Ορθογώνιο 13"/>
          <p:cNvSpPr/>
          <p:nvPr/>
        </p:nvSpPr>
        <p:spPr>
          <a:xfrm>
            <a:off x="670214" y="3274193"/>
            <a:ext cx="172819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2"/>
                </a:solidFill>
                <a:latin typeface="Calibri" panose="020F0502020204030204" pitchFamily="34" charset="0"/>
              </a:rPr>
              <a:t>πλαστά </a:t>
            </a:r>
            <a:endParaRPr lang="el-GR" dirty="0">
              <a:solidFill>
                <a:schemeClr val="tx2"/>
              </a:solidFill>
              <a:latin typeface="Calibri" panose="020F0502020204030204" pitchFamily="34" charset="0"/>
            </a:endParaRPr>
          </a:p>
        </p:txBody>
      </p:sp>
      <p:sp>
        <p:nvSpPr>
          <p:cNvPr id="15" name="Ορθογώνιο 14"/>
          <p:cNvSpPr/>
          <p:nvPr/>
        </p:nvSpPr>
        <p:spPr>
          <a:xfrm>
            <a:off x="670214" y="3861048"/>
            <a:ext cx="172819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solidFill>
                  <a:schemeClr val="tx2"/>
                </a:solidFill>
                <a:latin typeface="Calibri" panose="020F0502020204030204" pitchFamily="34" charset="0"/>
              </a:rPr>
              <a:t>ἔδωκεν</a:t>
            </a:r>
            <a:endParaRPr lang="el-GR" dirty="0">
              <a:solidFill>
                <a:schemeClr val="tx2"/>
              </a:solidFill>
              <a:latin typeface="Calibri" panose="020F0502020204030204" pitchFamily="34" charset="0"/>
            </a:endParaRPr>
          </a:p>
        </p:txBody>
      </p:sp>
      <p:sp>
        <p:nvSpPr>
          <p:cNvPr id="20" name="Ορθογώνιο 19"/>
          <p:cNvSpPr/>
          <p:nvPr/>
        </p:nvSpPr>
        <p:spPr>
          <a:xfrm>
            <a:off x="683568" y="4437112"/>
            <a:ext cx="172819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solidFill>
                  <a:schemeClr val="tx2"/>
                </a:solidFill>
                <a:latin typeface="Calibri" panose="020F0502020204030204" pitchFamily="34" charset="0"/>
              </a:rPr>
              <a:t>ἐνέμετο</a:t>
            </a:r>
            <a:endParaRPr lang="el-GR" dirty="0">
              <a:solidFill>
                <a:schemeClr val="tx2"/>
              </a:solidFill>
              <a:latin typeface="Calibri" panose="020F0502020204030204" pitchFamily="34" charset="0"/>
            </a:endParaRPr>
          </a:p>
        </p:txBody>
      </p:sp>
      <p:sp>
        <p:nvSpPr>
          <p:cNvPr id="21" name="Ορθογώνιο 20"/>
          <p:cNvSpPr/>
          <p:nvPr/>
        </p:nvSpPr>
        <p:spPr>
          <a:xfrm>
            <a:off x="683568" y="5013176"/>
            <a:ext cx="172819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2"/>
                </a:solidFill>
                <a:latin typeface="Calibri" panose="020F0502020204030204" pitchFamily="34" charset="0"/>
              </a:rPr>
              <a:t>κλαπέντος</a:t>
            </a:r>
            <a:endParaRPr lang="el-GR" dirty="0">
              <a:solidFill>
                <a:schemeClr val="tx2"/>
              </a:solidFill>
              <a:latin typeface="Calibri" panose="020F0502020204030204" pitchFamily="34" charset="0"/>
            </a:endParaRPr>
          </a:p>
        </p:txBody>
      </p:sp>
      <p:sp>
        <p:nvSpPr>
          <p:cNvPr id="22" name="Ορθογώνιο 21"/>
          <p:cNvSpPr/>
          <p:nvPr/>
        </p:nvSpPr>
        <p:spPr>
          <a:xfrm>
            <a:off x="683568" y="5589240"/>
            <a:ext cx="172819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solidFill>
                  <a:schemeClr val="tx2"/>
                </a:solidFill>
                <a:latin typeface="Calibri" panose="020F0502020204030204" pitchFamily="34" charset="0"/>
              </a:rPr>
              <a:t>ἔλυσεν</a:t>
            </a:r>
            <a:endParaRPr lang="el-GR" dirty="0" smtClean="0">
              <a:solidFill>
                <a:schemeClr val="tx2"/>
              </a:solidFill>
              <a:latin typeface="Calibri" panose="020F0502020204030204" pitchFamily="34" charset="0"/>
            </a:endParaRPr>
          </a:p>
        </p:txBody>
      </p:sp>
      <p:sp>
        <p:nvSpPr>
          <p:cNvPr id="23" name="Ορθογώνιο 22"/>
          <p:cNvSpPr/>
          <p:nvPr/>
        </p:nvSpPr>
        <p:spPr>
          <a:xfrm>
            <a:off x="683568" y="6165304"/>
            <a:ext cx="172819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2"/>
                </a:solidFill>
                <a:latin typeface="Calibri" panose="020F0502020204030204" pitchFamily="34" charset="0"/>
              </a:rPr>
              <a:t>δίκην</a:t>
            </a:r>
          </a:p>
        </p:txBody>
      </p:sp>
      <p:sp>
        <p:nvSpPr>
          <p:cNvPr id="8" name="Ορθογώνιο 7"/>
          <p:cNvSpPr/>
          <p:nvPr/>
        </p:nvSpPr>
        <p:spPr>
          <a:xfrm>
            <a:off x="683568" y="2060848"/>
            <a:ext cx="252028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chemeClr val="tx2"/>
                </a:solidFill>
              </a:rPr>
              <a:t>Α΄ στήλη</a:t>
            </a:r>
            <a:endParaRPr lang="el-GR" sz="2400" b="1" dirty="0">
              <a:solidFill>
                <a:schemeClr val="tx2"/>
              </a:solidFill>
            </a:endParaRPr>
          </a:p>
        </p:txBody>
      </p:sp>
      <p:sp>
        <p:nvSpPr>
          <p:cNvPr id="25" name="Ορθογώνιο 24"/>
          <p:cNvSpPr/>
          <p:nvPr/>
        </p:nvSpPr>
        <p:spPr>
          <a:xfrm>
            <a:off x="4716016" y="2060848"/>
            <a:ext cx="252028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2"/>
                </a:solidFill>
              </a:rPr>
              <a:t>Β</a:t>
            </a:r>
            <a:r>
              <a:rPr lang="el-GR" sz="2400" b="1" dirty="0" smtClean="0">
                <a:solidFill>
                  <a:schemeClr val="tx2"/>
                </a:solidFill>
              </a:rPr>
              <a:t>΄ στήλη</a:t>
            </a:r>
            <a:endParaRPr lang="el-GR" sz="2400" b="1" dirty="0">
              <a:solidFill>
                <a:schemeClr val="tx2"/>
              </a:solidFill>
            </a:endParaRPr>
          </a:p>
        </p:txBody>
      </p:sp>
      <p:sp>
        <p:nvSpPr>
          <p:cNvPr id="9" name="Πεντάγωνο 8"/>
          <p:cNvSpPr/>
          <p:nvPr/>
        </p:nvSpPr>
        <p:spPr>
          <a:xfrm>
            <a:off x="2555776" y="2708920"/>
            <a:ext cx="2016224" cy="432048"/>
          </a:xfrm>
          <a:prstGeom prst="homePlat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2"/>
                </a:solidFill>
                <a:latin typeface="Calibri" panose="020F0502020204030204" pitchFamily="34" charset="0"/>
              </a:rPr>
              <a:t>- </a:t>
            </a:r>
            <a:r>
              <a:rPr lang="el-GR" b="1" dirty="0" err="1">
                <a:solidFill>
                  <a:schemeClr val="tx2"/>
                </a:solidFill>
                <a:latin typeface="Calibri" panose="020F0502020204030204" pitchFamily="34" charset="0"/>
              </a:rPr>
              <a:t>α</a:t>
            </a:r>
            <a:r>
              <a:rPr lang="el-GR" b="1" dirty="0" err="1" smtClean="0">
                <a:solidFill>
                  <a:schemeClr val="tx2"/>
                </a:solidFill>
                <a:latin typeface="Calibri" panose="020F0502020204030204" pitchFamily="34" charset="0"/>
              </a:rPr>
              <a:t>ίος</a:t>
            </a:r>
            <a:r>
              <a:rPr lang="el-GR" dirty="0" smtClean="0">
                <a:solidFill>
                  <a:schemeClr val="tx2"/>
                </a:solidFill>
                <a:latin typeface="Calibri" panose="020F0502020204030204" pitchFamily="34" charset="0"/>
              </a:rPr>
              <a:t> </a:t>
            </a:r>
            <a:endParaRPr lang="el-GR" dirty="0">
              <a:solidFill>
                <a:schemeClr val="tx2"/>
              </a:solidFill>
              <a:latin typeface="Calibri" panose="020F0502020204030204" pitchFamily="34" charset="0"/>
            </a:endParaRPr>
          </a:p>
        </p:txBody>
      </p:sp>
      <p:sp>
        <p:nvSpPr>
          <p:cNvPr id="29" name="Ελλειψοειδής επεξήγηση 28"/>
          <p:cNvSpPr/>
          <p:nvPr/>
        </p:nvSpPr>
        <p:spPr>
          <a:xfrm>
            <a:off x="2771800" y="1556792"/>
            <a:ext cx="2304256" cy="1080120"/>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2"/>
                </a:solidFill>
              </a:rPr>
              <a:t>Παραγωγική κατάληξη</a:t>
            </a:r>
            <a:endParaRPr lang="el-GR" b="1" dirty="0">
              <a:solidFill>
                <a:schemeClr val="tx2"/>
              </a:solidFill>
            </a:endParaRPr>
          </a:p>
        </p:txBody>
      </p:sp>
      <p:sp>
        <p:nvSpPr>
          <p:cNvPr id="30" name="Πεντάγωνο 29"/>
          <p:cNvSpPr/>
          <p:nvPr/>
        </p:nvSpPr>
        <p:spPr>
          <a:xfrm>
            <a:off x="2555776" y="3284984"/>
            <a:ext cx="2016224" cy="432048"/>
          </a:xfrm>
          <a:prstGeom prst="homePlat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2"/>
                </a:solidFill>
                <a:latin typeface="Calibri" panose="020F0502020204030204" pitchFamily="34" charset="0"/>
              </a:rPr>
              <a:t>- </a:t>
            </a:r>
            <a:r>
              <a:rPr lang="el-GR" b="1" dirty="0" err="1" smtClean="0">
                <a:solidFill>
                  <a:schemeClr val="tx2"/>
                </a:solidFill>
                <a:latin typeface="Calibri" panose="020F0502020204030204" pitchFamily="34" charset="0"/>
              </a:rPr>
              <a:t>ικός</a:t>
            </a:r>
            <a:r>
              <a:rPr lang="el-GR" b="1" dirty="0" smtClean="0">
                <a:solidFill>
                  <a:schemeClr val="tx2"/>
                </a:solidFill>
                <a:latin typeface="Calibri" panose="020F0502020204030204" pitchFamily="34" charset="0"/>
              </a:rPr>
              <a:t>, - </a:t>
            </a:r>
            <a:r>
              <a:rPr lang="el-GR" b="1" dirty="0" err="1" smtClean="0">
                <a:solidFill>
                  <a:schemeClr val="tx2"/>
                </a:solidFill>
                <a:latin typeface="Calibri" panose="020F0502020204030204" pitchFamily="34" charset="0"/>
              </a:rPr>
              <a:t>στός</a:t>
            </a:r>
            <a:r>
              <a:rPr lang="el-GR" dirty="0" smtClean="0">
                <a:solidFill>
                  <a:schemeClr val="tx2"/>
                </a:solidFill>
                <a:latin typeface="Calibri" panose="020F0502020204030204" pitchFamily="34" charset="0"/>
              </a:rPr>
              <a:t> </a:t>
            </a:r>
            <a:endParaRPr lang="el-GR" dirty="0">
              <a:solidFill>
                <a:schemeClr val="tx2"/>
              </a:solidFill>
              <a:latin typeface="Calibri" panose="020F0502020204030204" pitchFamily="34" charset="0"/>
            </a:endParaRPr>
          </a:p>
        </p:txBody>
      </p:sp>
      <p:sp>
        <p:nvSpPr>
          <p:cNvPr id="32" name="Πεντάγωνο 31"/>
          <p:cNvSpPr/>
          <p:nvPr/>
        </p:nvSpPr>
        <p:spPr>
          <a:xfrm>
            <a:off x="2555776" y="3861048"/>
            <a:ext cx="2016224" cy="432048"/>
          </a:xfrm>
          <a:prstGeom prst="homePlat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2"/>
                </a:solidFill>
                <a:latin typeface="Calibri" panose="020F0502020204030204" pitchFamily="34" charset="0"/>
              </a:rPr>
              <a:t>(θ. </a:t>
            </a:r>
            <a:r>
              <a:rPr lang="el-GR" b="1" dirty="0" err="1" smtClean="0">
                <a:solidFill>
                  <a:schemeClr val="tx2"/>
                </a:solidFill>
                <a:latin typeface="Calibri" panose="020F0502020204030204" pitchFamily="34" charset="0"/>
              </a:rPr>
              <a:t>δοτ</a:t>
            </a:r>
            <a:r>
              <a:rPr lang="el-GR" b="1" dirty="0" smtClean="0">
                <a:solidFill>
                  <a:schemeClr val="tx2"/>
                </a:solidFill>
                <a:latin typeface="Calibri" panose="020F0502020204030204" pitchFamily="34" charset="0"/>
              </a:rPr>
              <a:t>)  -</a:t>
            </a:r>
            <a:r>
              <a:rPr lang="el-GR" b="1" dirty="0" err="1" smtClean="0">
                <a:solidFill>
                  <a:schemeClr val="tx2"/>
                </a:solidFill>
                <a:latin typeface="Calibri" panose="020F0502020204030204" pitchFamily="34" charset="0"/>
              </a:rPr>
              <a:t>ικός</a:t>
            </a:r>
            <a:r>
              <a:rPr lang="el-GR" dirty="0" smtClean="0">
                <a:solidFill>
                  <a:schemeClr val="tx2"/>
                </a:solidFill>
                <a:latin typeface="Calibri" panose="020F0502020204030204" pitchFamily="34" charset="0"/>
              </a:rPr>
              <a:t> </a:t>
            </a:r>
            <a:endParaRPr lang="el-GR" dirty="0">
              <a:solidFill>
                <a:schemeClr val="tx2"/>
              </a:solidFill>
              <a:latin typeface="Calibri" panose="020F0502020204030204" pitchFamily="34" charset="0"/>
            </a:endParaRPr>
          </a:p>
        </p:txBody>
      </p:sp>
      <p:sp>
        <p:nvSpPr>
          <p:cNvPr id="33" name="Πεντάγωνο 32"/>
          <p:cNvSpPr/>
          <p:nvPr/>
        </p:nvSpPr>
        <p:spPr>
          <a:xfrm>
            <a:off x="2555776" y="4437112"/>
            <a:ext cx="2016224" cy="432048"/>
          </a:xfrm>
          <a:prstGeom prst="homePlat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2"/>
                </a:solidFill>
                <a:latin typeface="Calibri" panose="020F0502020204030204" pitchFamily="34" charset="0"/>
              </a:rPr>
              <a:t>(θ. </a:t>
            </a:r>
            <a:r>
              <a:rPr lang="el-GR" b="1" dirty="0" err="1" smtClean="0">
                <a:solidFill>
                  <a:schemeClr val="tx2"/>
                </a:solidFill>
                <a:latin typeface="Calibri" panose="020F0502020204030204" pitchFamily="34" charset="0"/>
              </a:rPr>
              <a:t>μον</a:t>
            </a:r>
            <a:r>
              <a:rPr lang="el-GR" b="1" dirty="0" smtClean="0">
                <a:solidFill>
                  <a:schemeClr val="tx2"/>
                </a:solidFill>
                <a:latin typeface="Calibri" panose="020F0502020204030204" pitchFamily="34" charset="0"/>
              </a:rPr>
              <a:t>)  -</a:t>
            </a:r>
            <a:r>
              <a:rPr lang="el-GR" b="1" dirty="0" err="1" smtClean="0">
                <a:solidFill>
                  <a:schemeClr val="tx2"/>
                </a:solidFill>
                <a:latin typeface="Calibri" panose="020F0502020204030204" pitchFamily="34" charset="0"/>
              </a:rPr>
              <a:t>ιμός</a:t>
            </a:r>
            <a:r>
              <a:rPr lang="el-GR" dirty="0" smtClean="0">
                <a:solidFill>
                  <a:schemeClr val="tx2"/>
                </a:solidFill>
                <a:latin typeface="Calibri" panose="020F0502020204030204" pitchFamily="34" charset="0"/>
              </a:rPr>
              <a:t> </a:t>
            </a:r>
            <a:endParaRPr lang="el-GR" dirty="0">
              <a:solidFill>
                <a:schemeClr val="tx2"/>
              </a:solidFill>
              <a:latin typeface="Calibri" panose="020F0502020204030204" pitchFamily="34" charset="0"/>
            </a:endParaRPr>
          </a:p>
        </p:txBody>
      </p:sp>
      <p:sp>
        <p:nvSpPr>
          <p:cNvPr id="35" name="Πεντάγωνο 34"/>
          <p:cNvSpPr/>
          <p:nvPr/>
        </p:nvSpPr>
        <p:spPr>
          <a:xfrm>
            <a:off x="2555776" y="5013176"/>
            <a:ext cx="2016224" cy="432048"/>
          </a:xfrm>
          <a:prstGeom prst="homePlat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2"/>
                </a:solidFill>
                <a:latin typeface="Calibri" panose="020F0502020204030204" pitchFamily="34" charset="0"/>
              </a:rPr>
              <a:t>(θ. </a:t>
            </a:r>
            <a:r>
              <a:rPr lang="el-GR" b="1" dirty="0" err="1" smtClean="0">
                <a:solidFill>
                  <a:schemeClr val="tx2"/>
                </a:solidFill>
                <a:latin typeface="Calibri" panose="020F0502020204030204" pitchFamily="34" charset="0"/>
              </a:rPr>
              <a:t>κλοπ</a:t>
            </a:r>
            <a:r>
              <a:rPr lang="el-GR" b="1" dirty="0" smtClean="0">
                <a:solidFill>
                  <a:schemeClr val="tx2"/>
                </a:solidFill>
                <a:latin typeface="Calibri" panose="020F0502020204030204" pitchFamily="34" charset="0"/>
              </a:rPr>
              <a:t>) - </a:t>
            </a:r>
            <a:r>
              <a:rPr lang="el-GR" b="1" dirty="0" err="1" smtClean="0">
                <a:solidFill>
                  <a:schemeClr val="tx2"/>
                </a:solidFill>
                <a:latin typeface="Calibri" panose="020F0502020204030204" pitchFamily="34" charset="0"/>
              </a:rPr>
              <a:t>ιμαίος</a:t>
            </a:r>
            <a:r>
              <a:rPr lang="el-GR" dirty="0" smtClean="0">
                <a:solidFill>
                  <a:schemeClr val="tx2"/>
                </a:solidFill>
                <a:latin typeface="Calibri" panose="020F0502020204030204" pitchFamily="34" charset="0"/>
              </a:rPr>
              <a:t> </a:t>
            </a:r>
            <a:endParaRPr lang="el-GR" dirty="0">
              <a:solidFill>
                <a:schemeClr val="tx2"/>
              </a:solidFill>
              <a:latin typeface="Calibri" panose="020F0502020204030204" pitchFamily="34" charset="0"/>
            </a:endParaRPr>
          </a:p>
        </p:txBody>
      </p:sp>
      <p:sp>
        <p:nvSpPr>
          <p:cNvPr id="36" name="Πεντάγωνο 35"/>
          <p:cNvSpPr/>
          <p:nvPr/>
        </p:nvSpPr>
        <p:spPr>
          <a:xfrm>
            <a:off x="2555776" y="5589240"/>
            <a:ext cx="2016224" cy="432048"/>
          </a:xfrm>
          <a:prstGeom prst="homePlat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2"/>
                </a:solidFill>
                <a:latin typeface="Calibri" panose="020F0502020204030204" pitchFamily="34" charset="0"/>
              </a:rPr>
              <a:t>(θ. </a:t>
            </a:r>
            <a:r>
              <a:rPr lang="el-GR" b="1" dirty="0" err="1" smtClean="0">
                <a:solidFill>
                  <a:schemeClr val="tx2"/>
                </a:solidFill>
                <a:latin typeface="Calibri" panose="020F0502020204030204" pitchFamily="34" charset="0"/>
              </a:rPr>
              <a:t>λυ</a:t>
            </a:r>
            <a:r>
              <a:rPr lang="el-GR" b="1" dirty="0" smtClean="0">
                <a:solidFill>
                  <a:schemeClr val="tx2"/>
                </a:solidFill>
                <a:latin typeface="Calibri" panose="020F0502020204030204" pitchFamily="34" charset="0"/>
              </a:rPr>
              <a:t>-) - </a:t>
            </a:r>
            <a:r>
              <a:rPr lang="el-GR" b="1" dirty="0" err="1" smtClean="0">
                <a:solidFill>
                  <a:schemeClr val="tx2"/>
                </a:solidFill>
                <a:latin typeface="Calibri" panose="020F0502020204030204" pitchFamily="34" charset="0"/>
              </a:rPr>
              <a:t>τός</a:t>
            </a:r>
            <a:r>
              <a:rPr lang="el-GR" dirty="0" smtClean="0">
                <a:solidFill>
                  <a:schemeClr val="tx2"/>
                </a:solidFill>
                <a:latin typeface="Calibri" panose="020F0502020204030204" pitchFamily="34" charset="0"/>
              </a:rPr>
              <a:t> </a:t>
            </a:r>
            <a:endParaRPr lang="el-GR" dirty="0">
              <a:solidFill>
                <a:schemeClr val="tx2"/>
              </a:solidFill>
              <a:latin typeface="Calibri" panose="020F0502020204030204" pitchFamily="34" charset="0"/>
            </a:endParaRPr>
          </a:p>
        </p:txBody>
      </p:sp>
      <p:sp>
        <p:nvSpPr>
          <p:cNvPr id="37" name="Πεντάγωνο 36"/>
          <p:cNvSpPr/>
          <p:nvPr/>
        </p:nvSpPr>
        <p:spPr>
          <a:xfrm>
            <a:off x="2555776" y="6165304"/>
            <a:ext cx="2016224" cy="432048"/>
          </a:xfrm>
          <a:prstGeom prst="homePlat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2"/>
                </a:solidFill>
                <a:latin typeface="Calibri" panose="020F0502020204030204" pitchFamily="34" charset="0"/>
              </a:rPr>
              <a:t>- </a:t>
            </a:r>
            <a:r>
              <a:rPr lang="el-GR" b="1" dirty="0" err="1" smtClean="0">
                <a:solidFill>
                  <a:schemeClr val="tx2"/>
                </a:solidFill>
                <a:latin typeface="Calibri" panose="020F0502020204030204" pitchFamily="34" charset="0"/>
              </a:rPr>
              <a:t>αιος</a:t>
            </a:r>
            <a:r>
              <a:rPr lang="el-GR" dirty="0" smtClean="0">
                <a:solidFill>
                  <a:schemeClr val="tx2"/>
                </a:solidFill>
                <a:latin typeface="Calibri" panose="020F0502020204030204" pitchFamily="34" charset="0"/>
              </a:rPr>
              <a:t> </a:t>
            </a:r>
            <a:endParaRPr lang="el-GR" dirty="0">
              <a:solidFill>
                <a:schemeClr val="tx2"/>
              </a:solidFill>
              <a:latin typeface="Calibri" panose="020F0502020204030204" pitchFamily="34" charset="0"/>
            </a:endParaRPr>
          </a:p>
        </p:txBody>
      </p:sp>
      <p:sp>
        <p:nvSpPr>
          <p:cNvPr id="39" name="Ορθογώνιο 38"/>
          <p:cNvSpPr/>
          <p:nvPr/>
        </p:nvSpPr>
        <p:spPr>
          <a:xfrm>
            <a:off x="4644008" y="2708920"/>
            <a:ext cx="252028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2"/>
                </a:solidFill>
                <a:latin typeface="Calibri" panose="020F0502020204030204" pitchFamily="34" charset="0"/>
              </a:rPr>
              <a:t>λαθραία</a:t>
            </a:r>
            <a:endParaRPr lang="el-GR" b="1" dirty="0">
              <a:solidFill>
                <a:schemeClr val="tx2"/>
              </a:solidFill>
              <a:latin typeface="Calibri" panose="020F0502020204030204" pitchFamily="34" charset="0"/>
            </a:endParaRPr>
          </a:p>
        </p:txBody>
      </p:sp>
      <p:sp>
        <p:nvSpPr>
          <p:cNvPr id="40" name="Ορθογώνιο 39"/>
          <p:cNvSpPr/>
          <p:nvPr/>
        </p:nvSpPr>
        <p:spPr>
          <a:xfrm>
            <a:off x="4662488" y="3284984"/>
            <a:ext cx="2501799"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2"/>
                </a:solidFill>
                <a:latin typeface="Calibri" panose="020F0502020204030204" pitchFamily="34" charset="0"/>
              </a:rPr>
              <a:t>π</a:t>
            </a:r>
            <a:r>
              <a:rPr lang="el-GR" b="1" dirty="0" smtClean="0">
                <a:solidFill>
                  <a:schemeClr val="tx2"/>
                </a:solidFill>
                <a:latin typeface="Calibri" panose="020F0502020204030204" pitchFamily="34" charset="0"/>
              </a:rPr>
              <a:t>λαστικός, πλαστός </a:t>
            </a:r>
            <a:endParaRPr lang="el-GR" b="1" dirty="0">
              <a:solidFill>
                <a:schemeClr val="tx2"/>
              </a:solidFill>
              <a:latin typeface="Calibri" panose="020F0502020204030204" pitchFamily="34" charset="0"/>
            </a:endParaRPr>
          </a:p>
        </p:txBody>
      </p:sp>
      <p:sp>
        <p:nvSpPr>
          <p:cNvPr id="41" name="Ορθογώνιο 40"/>
          <p:cNvSpPr/>
          <p:nvPr/>
        </p:nvSpPr>
        <p:spPr>
          <a:xfrm>
            <a:off x="4644008" y="3861048"/>
            <a:ext cx="2501799"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2"/>
                </a:solidFill>
                <a:latin typeface="Calibri" panose="020F0502020204030204" pitchFamily="34" charset="0"/>
              </a:rPr>
              <a:t>δοτικός</a:t>
            </a:r>
            <a:endParaRPr lang="el-GR" b="1" dirty="0">
              <a:solidFill>
                <a:schemeClr val="tx2"/>
              </a:solidFill>
              <a:latin typeface="Calibri" panose="020F0502020204030204" pitchFamily="34" charset="0"/>
            </a:endParaRPr>
          </a:p>
        </p:txBody>
      </p:sp>
      <p:sp>
        <p:nvSpPr>
          <p:cNvPr id="43" name="Ορθογώνιο 42"/>
          <p:cNvSpPr/>
          <p:nvPr/>
        </p:nvSpPr>
        <p:spPr>
          <a:xfrm>
            <a:off x="4662489" y="4437112"/>
            <a:ext cx="2501799"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2"/>
                </a:solidFill>
                <a:latin typeface="Calibri" panose="020F0502020204030204" pitchFamily="34" charset="0"/>
              </a:rPr>
              <a:t>μόνιμος</a:t>
            </a:r>
            <a:endParaRPr lang="el-GR" b="1" dirty="0">
              <a:solidFill>
                <a:schemeClr val="tx2"/>
              </a:solidFill>
              <a:latin typeface="Calibri" panose="020F0502020204030204" pitchFamily="34" charset="0"/>
            </a:endParaRPr>
          </a:p>
        </p:txBody>
      </p:sp>
      <p:sp>
        <p:nvSpPr>
          <p:cNvPr id="44" name="Ορθογώνιο 43"/>
          <p:cNvSpPr/>
          <p:nvPr/>
        </p:nvSpPr>
        <p:spPr>
          <a:xfrm>
            <a:off x="4644008" y="5013176"/>
            <a:ext cx="2501799"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2"/>
                </a:solidFill>
                <a:latin typeface="Calibri" panose="020F0502020204030204" pitchFamily="34" charset="0"/>
              </a:rPr>
              <a:t>κλοπιμαίος</a:t>
            </a:r>
            <a:endParaRPr lang="el-GR" b="1" dirty="0">
              <a:solidFill>
                <a:schemeClr val="tx2"/>
              </a:solidFill>
              <a:latin typeface="Calibri" panose="020F0502020204030204" pitchFamily="34" charset="0"/>
            </a:endParaRPr>
          </a:p>
        </p:txBody>
      </p:sp>
      <p:sp>
        <p:nvSpPr>
          <p:cNvPr id="45" name="Ορθογώνιο 44"/>
          <p:cNvSpPr/>
          <p:nvPr/>
        </p:nvSpPr>
        <p:spPr>
          <a:xfrm>
            <a:off x="4644008" y="5589240"/>
            <a:ext cx="2501799"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2"/>
                </a:solidFill>
                <a:latin typeface="Calibri" panose="020F0502020204030204" pitchFamily="34" charset="0"/>
              </a:rPr>
              <a:t>λυτός</a:t>
            </a:r>
            <a:endParaRPr lang="el-GR" b="1" dirty="0">
              <a:solidFill>
                <a:schemeClr val="tx2"/>
              </a:solidFill>
              <a:latin typeface="Calibri" panose="020F0502020204030204" pitchFamily="34" charset="0"/>
            </a:endParaRPr>
          </a:p>
        </p:txBody>
      </p:sp>
      <p:sp>
        <p:nvSpPr>
          <p:cNvPr id="46" name="Ορθογώνιο 45"/>
          <p:cNvSpPr/>
          <p:nvPr/>
        </p:nvSpPr>
        <p:spPr>
          <a:xfrm>
            <a:off x="4644008" y="6165304"/>
            <a:ext cx="2501799"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2"/>
                </a:solidFill>
                <a:latin typeface="Calibri" panose="020F0502020204030204" pitchFamily="34" charset="0"/>
              </a:rPr>
              <a:t>δίκαιος</a:t>
            </a:r>
            <a:endParaRPr lang="el-GR" b="1" dirty="0">
              <a:solidFill>
                <a:schemeClr val="tx2"/>
              </a:solidFill>
              <a:latin typeface="Calibri" panose="020F0502020204030204" pitchFamily="34" charset="0"/>
            </a:endParaRPr>
          </a:p>
        </p:txBody>
      </p:sp>
      <p:sp>
        <p:nvSpPr>
          <p:cNvPr id="47" name="Επεξήγηση με σύννεφο 46"/>
          <p:cNvSpPr/>
          <p:nvPr/>
        </p:nvSpPr>
        <p:spPr>
          <a:xfrm>
            <a:off x="5868144" y="332656"/>
            <a:ext cx="1836204" cy="1638551"/>
          </a:xfrm>
          <a:prstGeom prst="cloudCallout">
            <a:avLst>
              <a:gd name="adj1" fmla="val 61342"/>
              <a:gd name="adj2" fmla="val -345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chemeClr val="tx1"/>
                </a:solidFill>
                <a:latin typeface="Calibri" panose="020F0502020204030204" pitchFamily="34" charset="0"/>
              </a:rPr>
              <a:t>Πανεύκολο;</a:t>
            </a:r>
          </a:p>
          <a:p>
            <a:pPr algn="ctr"/>
            <a:r>
              <a:rPr lang="el-GR" sz="1600" b="1" dirty="0" smtClean="0">
                <a:solidFill>
                  <a:schemeClr val="tx1"/>
                </a:solidFill>
                <a:latin typeface="Calibri" panose="020F0502020204030204" pitchFamily="34" charset="0"/>
              </a:rPr>
              <a:t>Μπράβο, παιδιά!  </a:t>
            </a:r>
            <a:endParaRPr lang="el-GR" sz="16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80678783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80">
                                          <p:stCondLst>
                                            <p:cond delay="0"/>
                                          </p:stCondLst>
                                        </p:cTn>
                                        <p:tgtEl>
                                          <p:spTgt spid="29"/>
                                        </p:tgtEl>
                                      </p:cBhvr>
                                    </p:animEffect>
                                    <p:anim calcmode="lin" valueType="num">
                                      <p:cBhvr>
                                        <p:cTn id="2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33" dur="26">
                                          <p:stCondLst>
                                            <p:cond delay="650"/>
                                          </p:stCondLst>
                                        </p:cTn>
                                        <p:tgtEl>
                                          <p:spTgt spid="29"/>
                                        </p:tgtEl>
                                      </p:cBhvr>
                                      <p:to x="100000" y="60000"/>
                                    </p:animScale>
                                    <p:animScale>
                                      <p:cBhvr>
                                        <p:cTn id="34" dur="166" decel="50000">
                                          <p:stCondLst>
                                            <p:cond delay="676"/>
                                          </p:stCondLst>
                                        </p:cTn>
                                        <p:tgtEl>
                                          <p:spTgt spid="29"/>
                                        </p:tgtEl>
                                      </p:cBhvr>
                                      <p:to x="100000" y="100000"/>
                                    </p:animScale>
                                    <p:animScale>
                                      <p:cBhvr>
                                        <p:cTn id="35" dur="26">
                                          <p:stCondLst>
                                            <p:cond delay="1312"/>
                                          </p:stCondLst>
                                        </p:cTn>
                                        <p:tgtEl>
                                          <p:spTgt spid="29"/>
                                        </p:tgtEl>
                                      </p:cBhvr>
                                      <p:to x="100000" y="80000"/>
                                    </p:animScale>
                                    <p:animScale>
                                      <p:cBhvr>
                                        <p:cTn id="36" dur="166" decel="50000">
                                          <p:stCondLst>
                                            <p:cond delay="1338"/>
                                          </p:stCondLst>
                                        </p:cTn>
                                        <p:tgtEl>
                                          <p:spTgt spid="29"/>
                                        </p:tgtEl>
                                      </p:cBhvr>
                                      <p:to x="100000" y="100000"/>
                                    </p:animScale>
                                    <p:animScale>
                                      <p:cBhvr>
                                        <p:cTn id="37" dur="26">
                                          <p:stCondLst>
                                            <p:cond delay="1642"/>
                                          </p:stCondLst>
                                        </p:cTn>
                                        <p:tgtEl>
                                          <p:spTgt spid="29"/>
                                        </p:tgtEl>
                                      </p:cBhvr>
                                      <p:to x="100000" y="90000"/>
                                    </p:animScale>
                                    <p:animScale>
                                      <p:cBhvr>
                                        <p:cTn id="38" dur="166" decel="50000">
                                          <p:stCondLst>
                                            <p:cond delay="1668"/>
                                          </p:stCondLst>
                                        </p:cTn>
                                        <p:tgtEl>
                                          <p:spTgt spid="29"/>
                                        </p:tgtEl>
                                      </p:cBhvr>
                                      <p:to x="100000" y="100000"/>
                                    </p:animScale>
                                    <p:animScale>
                                      <p:cBhvr>
                                        <p:cTn id="39" dur="26">
                                          <p:stCondLst>
                                            <p:cond delay="1808"/>
                                          </p:stCondLst>
                                        </p:cTn>
                                        <p:tgtEl>
                                          <p:spTgt spid="29"/>
                                        </p:tgtEl>
                                      </p:cBhvr>
                                      <p:to x="100000" y="95000"/>
                                    </p:animScale>
                                    <p:animScale>
                                      <p:cBhvr>
                                        <p:cTn id="40" dur="166" decel="50000">
                                          <p:stCondLst>
                                            <p:cond delay="1834"/>
                                          </p:stCondLst>
                                        </p:cTn>
                                        <p:tgtEl>
                                          <p:spTgt spid="29"/>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1000" fill="hold"/>
                                        <p:tgtEl>
                                          <p:spTgt spid="39"/>
                                        </p:tgtEl>
                                        <p:attrNameLst>
                                          <p:attrName>ppt_w</p:attrName>
                                        </p:attrNameLst>
                                      </p:cBhvr>
                                      <p:tavLst>
                                        <p:tav tm="0">
                                          <p:val>
                                            <p:fltVal val="0"/>
                                          </p:val>
                                        </p:tav>
                                        <p:tav tm="100000">
                                          <p:val>
                                            <p:strVal val="#ppt_w"/>
                                          </p:val>
                                        </p:tav>
                                      </p:tavLst>
                                    </p:anim>
                                    <p:anim calcmode="lin" valueType="num">
                                      <p:cBhvr>
                                        <p:cTn id="46" dur="1000" fill="hold"/>
                                        <p:tgtEl>
                                          <p:spTgt spid="39"/>
                                        </p:tgtEl>
                                        <p:attrNameLst>
                                          <p:attrName>ppt_h</p:attrName>
                                        </p:attrNameLst>
                                      </p:cBhvr>
                                      <p:tavLst>
                                        <p:tav tm="0">
                                          <p:val>
                                            <p:fltVal val="0"/>
                                          </p:val>
                                        </p:tav>
                                        <p:tav tm="100000">
                                          <p:val>
                                            <p:strVal val="#ppt_h"/>
                                          </p:val>
                                        </p:tav>
                                      </p:tavLst>
                                    </p:anim>
                                    <p:anim calcmode="lin" valueType="num">
                                      <p:cBhvr>
                                        <p:cTn id="47" dur="1000" fill="hold"/>
                                        <p:tgtEl>
                                          <p:spTgt spid="39"/>
                                        </p:tgtEl>
                                        <p:attrNameLst>
                                          <p:attrName>style.rotation</p:attrName>
                                        </p:attrNameLst>
                                      </p:cBhvr>
                                      <p:tavLst>
                                        <p:tav tm="0">
                                          <p:val>
                                            <p:fltVal val="90"/>
                                          </p:val>
                                        </p:tav>
                                        <p:tav tm="100000">
                                          <p:val>
                                            <p:fltVal val="0"/>
                                          </p:val>
                                        </p:tav>
                                      </p:tavLst>
                                    </p:anim>
                                    <p:animEffect transition="in" filter="fade">
                                      <p:cBhvr>
                                        <p:cTn id="48" dur="10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arn(inVertical)">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barn(inVertical)">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1000" fill="hold"/>
                                        <p:tgtEl>
                                          <p:spTgt spid="40"/>
                                        </p:tgtEl>
                                        <p:attrNameLst>
                                          <p:attrName>ppt_w</p:attrName>
                                        </p:attrNameLst>
                                      </p:cBhvr>
                                      <p:tavLst>
                                        <p:tav tm="0">
                                          <p:val>
                                            <p:fltVal val="0"/>
                                          </p:val>
                                        </p:tav>
                                        <p:tav tm="100000">
                                          <p:val>
                                            <p:strVal val="#ppt_w"/>
                                          </p:val>
                                        </p:tav>
                                      </p:tavLst>
                                    </p:anim>
                                    <p:anim calcmode="lin" valueType="num">
                                      <p:cBhvr>
                                        <p:cTn id="64" dur="1000" fill="hold"/>
                                        <p:tgtEl>
                                          <p:spTgt spid="40"/>
                                        </p:tgtEl>
                                        <p:attrNameLst>
                                          <p:attrName>ppt_h</p:attrName>
                                        </p:attrNameLst>
                                      </p:cBhvr>
                                      <p:tavLst>
                                        <p:tav tm="0">
                                          <p:val>
                                            <p:fltVal val="0"/>
                                          </p:val>
                                        </p:tav>
                                        <p:tav tm="100000">
                                          <p:val>
                                            <p:strVal val="#ppt_h"/>
                                          </p:val>
                                        </p:tav>
                                      </p:tavLst>
                                    </p:anim>
                                    <p:anim calcmode="lin" valueType="num">
                                      <p:cBhvr>
                                        <p:cTn id="65" dur="1000" fill="hold"/>
                                        <p:tgtEl>
                                          <p:spTgt spid="40"/>
                                        </p:tgtEl>
                                        <p:attrNameLst>
                                          <p:attrName>style.rotation</p:attrName>
                                        </p:attrNameLst>
                                      </p:cBhvr>
                                      <p:tavLst>
                                        <p:tav tm="0">
                                          <p:val>
                                            <p:fltVal val="90"/>
                                          </p:val>
                                        </p:tav>
                                        <p:tav tm="100000">
                                          <p:val>
                                            <p:fltVal val="0"/>
                                          </p:val>
                                        </p:tav>
                                      </p:tavLst>
                                    </p:anim>
                                    <p:animEffect transition="in" filter="fade">
                                      <p:cBhvr>
                                        <p:cTn id="66" dur="1000"/>
                                        <p:tgtEl>
                                          <p:spTgt spid="40"/>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barn(inVertical)">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barn(inVertical)">
                                      <p:cBhvr>
                                        <p:cTn id="76" dur="50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41"/>
                                        </p:tgtEl>
                                        <p:attrNameLst>
                                          <p:attrName>style.visibility</p:attrName>
                                        </p:attrNameLst>
                                      </p:cBhvr>
                                      <p:to>
                                        <p:strVal val="visible"/>
                                      </p:to>
                                    </p:set>
                                    <p:anim calcmode="lin" valueType="num">
                                      <p:cBhvr>
                                        <p:cTn id="81" dur="1000" fill="hold"/>
                                        <p:tgtEl>
                                          <p:spTgt spid="41"/>
                                        </p:tgtEl>
                                        <p:attrNameLst>
                                          <p:attrName>ppt_w</p:attrName>
                                        </p:attrNameLst>
                                      </p:cBhvr>
                                      <p:tavLst>
                                        <p:tav tm="0">
                                          <p:val>
                                            <p:fltVal val="0"/>
                                          </p:val>
                                        </p:tav>
                                        <p:tav tm="100000">
                                          <p:val>
                                            <p:strVal val="#ppt_w"/>
                                          </p:val>
                                        </p:tav>
                                      </p:tavLst>
                                    </p:anim>
                                    <p:anim calcmode="lin" valueType="num">
                                      <p:cBhvr>
                                        <p:cTn id="82" dur="1000" fill="hold"/>
                                        <p:tgtEl>
                                          <p:spTgt spid="41"/>
                                        </p:tgtEl>
                                        <p:attrNameLst>
                                          <p:attrName>ppt_h</p:attrName>
                                        </p:attrNameLst>
                                      </p:cBhvr>
                                      <p:tavLst>
                                        <p:tav tm="0">
                                          <p:val>
                                            <p:fltVal val="0"/>
                                          </p:val>
                                        </p:tav>
                                        <p:tav tm="100000">
                                          <p:val>
                                            <p:strVal val="#ppt_h"/>
                                          </p:val>
                                        </p:tav>
                                      </p:tavLst>
                                    </p:anim>
                                    <p:anim calcmode="lin" valueType="num">
                                      <p:cBhvr>
                                        <p:cTn id="83" dur="1000" fill="hold"/>
                                        <p:tgtEl>
                                          <p:spTgt spid="41"/>
                                        </p:tgtEl>
                                        <p:attrNameLst>
                                          <p:attrName>style.rotation</p:attrName>
                                        </p:attrNameLst>
                                      </p:cBhvr>
                                      <p:tavLst>
                                        <p:tav tm="0">
                                          <p:val>
                                            <p:fltVal val="90"/>
                                          </p:val>
                                        </p:tav>
                                        <p:tav tm="100000">
                                          <p:val>
                                            <p:fltVal val="0"/>
                                          </p:val>
                                        </p:tav>
                                      </p:tavLst>
                                    </p:anim>
                                    <p:animEffect transition="in" filter="fade">
                                      <p:cBhvr>
                                        <p:cTn id="84" dur="1000"/>
                                        <p:tgtEl>
                                          <p:spTgt spid="41"/>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barn(inVertical)">
                                      <p:cBhvr>
                                        <p:cTn id="89" dur="500"/>
                                        <p:tgtEl>
                                          <p:spTgt spid="20"/>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barn(inVertical)">
                                      <p:cBhvr>
                                        <p:cTn id="94" dur="500"/>
                                        <p:tgtEl>
                                          <p:spTgt spid="33"/>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p:cTn id="99" dur="1000" fill="hold"/>
                                        <p:tgtEl>
                                          <p:spTgt spid="43"/>
                                        </p:tgtEl>
                                        <p:attrNameLst>
                                          <p:attrName>ppt_w</p:attrName>
                                        </p:attrNameLst>
                                      </p:cBhvr>
                                      <p:tavLst>
                                        <p:tav tm="0">
                                          <p:val>
                                            <p:fltVal val="0"/>
                                          </p:val>
                                        </p:tav>
                                        <p:tav tm="100000">
                                          <p:val>
                                            <p:strVal val="#ppt_w"/>
                                          </p:val>
                                        </p:tav>
                                      </p:tavLst>
                                    </p:anim>
                                    <p:anim calcmode="lin" valueType="num">
                                      <p:cBhvr>
                                        <p:cTn id="100" dur="1000" fill="hold"/>
                                        <p:tgtEl>
                                          <p:spTgt spid="43"/>
                                        </p:tgtEl>
                                        <p:attrNameLst>
                                          <p:attrName>ppt_h</p:attrName>
                                        </p:attrNameLst>
                                      </p:cBhvr>
                                      <p:tavLst>
                                        <p:tav tm="0">
                                          <p:val>
                                            <p:fltVal val="0"/>
                                          </p:val>
                                        </p:tav>
                                        <p:tav tm="100000">
                                          <p:val>
                                            <p:strVal val="#ppt_h"/>
                                          </p:val>
                                        </p:tav>
                                      </p:tavLst>
                                    </p:anim>
                                    <p:anim calcmode="lin" valueType="num">
                                      <p:cBhvr>
                                        <p:cTn id="101" dur="1000" fill="hold"/>
                                        <p:tgtEl>
                                          <p:spTgt spid="43"/>
                                        </p:tgtEl>
                                        <p:attrNameLst>
                                          <p:attrName>style.rotation</p:attrName>
                                        </p:attrNameLst>
                                      </p:cBhvr>
                                      <p:tavLst>
                                        <p:tav tm="0">
                                          <p:val>
                                            <p:fltVal val="90"/>
                                          </p:val>
                                        </p:tav>
                                        <p:tav tm="100000">
                                          <p:val>
                                            <p:fltVal val="0"/>
                                          </p:val>
                                        </p:tav>
                                      </p:tavLst>
                                    </p:anim>
                                    <p:animEffect transition="in" filter="fade">
                                      <p:cBhvr>
                                        <p:cTn id="102" dur="1000"/>
                                        <p:tgtEl>
                                          <p:spTgt spid="43"/>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barn(inVertical)">
                                      <p:cBhvr>
                                        <p:cTn id="107" dur="500"/>
                                        <p:tgtEl>
                                          <p:spTgt spid="21"/>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barn(inVertical)">
                                      <p:cBhvr>
                                        <p:cTn id="112" dur="500"/>
                                        <p:tgtEl>
                                          <p:spTgt spid="35"/>
                                        </p:tgtEl>
                                      </p:cBhvr>
                                    </p:animEffect>
                                  </p:childTnLst>
                                </p:cTn>
                              </p:par>
                            </p:childTnLst>
                          </p:cTn>
                        </p:par>
                      </p:childTnLst>
                    </p:cTn>
                  </p:par>
                  <p:par>
                    <p:cTn id="113" fill="hold">
                      <p:stCondLst>
                        <p:cond delay="indefinite"/>
                      </p:stCondLst>
                      <p:childTnLst>
                        <p:par>
                          <p:cTn id="114" fill="hold">
                            <p:stCondLst>
                              <p:cond delay="0"/>
                            </p:stCondLst>
                            <p:childTnLst>
                              <p:par>
                                <p:cTn id="115" presetID="31" presetClass="entr" presetSubtype="0" fill="hold" grpId="0" nodeType="clickEffect">
                                  <p:stCondLst>
                                    <p:cond delay="0"/>
                                  </p:stCondLst>
                                  <p:childTnLst>
                                    <p:set>
                                      <p:cBhvr>
                                        <p:cTn id="116" dur="1" fill="hold">
                                          <p:stCondLst>
                                            <p:cond delay="0"/>
                                          </p:stCondLst>
                                        </p:cTn>
                                        <p:tgtEl>
                                          <p:spTgt spid="44"/>
                                        </p:tgtEl>
                                        <p:attrNameLst>
                                          <p:attrName>style.visibility</p:attrName>
                                        </p:attrNameLst>
                                      </p:cBhvr>
                                      <p:to>
                                        <p:strVal val="visible"/>
                                      </p:to>
                                    </p:set>
                                    <p:anim calcmode="lin" valueType="num">
                                      <p:cBhvr>
                                        <p:cTn id="117" dur="1000" fill="hold"/>
                                        <p:tgtEl>
                                          <p:spTgt spid="44"/>
                                        </p:tgtEl>
                                        <p:attrNameLst>
                                          <p:attrName>ppt_w</p:attrName>
                                        </p:attrNameLst>
                                      </p:cBhvr>
                                      <p:tavLst>
                                        <p:tav tm="0">
                                          <p:val>
                                            <p:fltVal val="0"/>
                                          </p:val>
                                        </p:tav>
                                        <p:tav tm="100000">
                                          <p:val>
                                            <p:strVal val="#ppt_w"/>
                                          </p:val>
                                        </p:tav>
                                      </p:tavLst>
                                    </p:anim>
                                    <p:anim calcmode="lin" valueType="num">
                                      <p:cBhvr>
                                        <p:cTn id="118" dur="1000" fill="hold"/>
                                        <p:tgtEl>
                                          <p:spTgt spid="44"/>
                                        </p:tgtEl>
                                        <p:attrNameLst>
                                          <p:attrName>ppt_h</p:attrName>
                                        </p:attrNameLst>
                                      </p:cBhvr>
                                      <p:tavLst>
                                        <p:tav tm="0">
                                          <p:val>
                                            <p:fltVal val="0"/>
                                          </p:val>
                                        </p:tav>
                                        <p:tav tm="100000">
                                          <p:val>
                                            <p:strVal val="#ppt_h"/>
                                          </p:val>
                                        </p:tav>
                                      </p:tavLst>
                                    </p:anim>
                                    <p:anim calcmode="lin" valueType="num">
                                      <p:cBhvr>
                                        <p:cTn id="119" dur="1000" fill="hold"/>
                                        <p:tgtEl>
                                          <p:spTgt spid="44"/>
                                        </p:tgtEl>
                                        <p:attrNameLst>
                                          <p:attrName>style.rotation</p:attrName>
                                        </p:attrNameLst>
                                      </p:cBhvr>
                                      <p:tavLst>
                                        <p:tav tm="0">
                                          <p:val>
                                            <p:fltVal val="90"/>
                                          </p:val>
                                        </p:tav>
                                        <p:tav tm="100000">
                                          <p:val>
                                            <p:fltVal val="0"/>
                                          </p:val>
                                        </p:tav>
                                      </p:tavLst>
                                    </p:anim>
                                    <p:animEffect transition="in" filter="fade">
                                      <p:cBhvr>
                                        <p:cTn id="120" dur="1000"/>
                                        <p:tgtEl>
                                          <p:spTgt spid="44"/>
                                        </p:tgtEl>
                                      </p:cBhvr>
                                    </p:animEffect>
                                  </p:childTnLst>
                                </p:cTn>
                              </p:par>
                            </p:childTnLst>
                          </p:cTn>
                        </p:par>
                      </p:childTnLst>
                    </p:cTn>
                  </p:par>
                  <p:par>
                    <p:cTn id="121" fill="hold">
                      <p:stCondLst>
                        <p:cond delay="indefinite"/>
                      </p:stCondLst>
                      <p:childTnLst>
                        <p:par>
                          <p:cTn id="122" fill="hold">
                            <p:stCondLst>
                              <p:cond delay="0"/>
                            </p:stCondLst>
                            <p:childTnLst>
                              <p:par>
                                <p:cTn id="123" presetID="16" presetClass="entr" presetSubtype="21" fill="hold" grpId="0" nodeType="clickEffect">
                                  <p:stCondLst>
                                    <p:cond delay="0"/>
                                  </p:stCondLst>
                                  <p:childTnLst>
                                    <p:set>
                                      <p:cBhvr>
                                        <p:cTn id="124" dur="1" fill="hold">
                                          <p:stCondLst>
                                            <p:cond delay="0"/>
                                          </p:stCondLst>
                                        </p:cTn>
                                        <p:tgtEl>
                                          <p:spTgt spid="22"/>
                                        </p:tgtEl>
                                        <p:attrNameLst>
                                          <p:attrName>style.visibility</p:attrName>
                                        </p:attrNameLst>
                                      </p:cBhvr>
                                      <p:to>
                                        <p:strVal val="visible"/>
                                      </p:to>
                                    </p:set>
                                    <p:animEffect transition="in" filter="barn(inVertical)">
                                      <p:cBhvr>
                                        <p:cTn id="125" dur="500"/>
                                        <p:tgtEl>
                                          <p:spTgt spid="22"/>
                                        </p:tgtEl>
                                      </p:cBhvr>
                                    </p:animEffect>
                                  </p:childTnLst>
                                </p:cTn>
                              </p:par>
                            </p:childTnLst>
                          </p:cTn>
                        </p:par>
                      </p:childTnLst>
                    </p:cTn>
                  </p:par>
                  <p:par>
                    <p:cTn id="126" fill="hold">
                      <p:stCondLst>
                        <p:cond delay="indefinite"/>
                      </p:stCondLst>
                      <p:childTnLst>
                        <p:par>
                          <p:cTn id="127" fill="hold">
                            <p:stCondLst>
                              <p:cond delay="0"/>
                            </p:stCondLst>
                            <p:childTnLst>
                              <p:par>
                                <p:cTn id="128" presetID="16" presetClass="entr" presetSubtype="21" fill="hold" grpId="0" nodeType="click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barn(inVertical)">
                                      <p:cBhvr>
                                        <p:cTn id="130" dur="500"/>
                                        <p:tgtEl>
                                          <p:spTgt spid="36"/>
                                        </p:tgtEl>
                                      </p:cBhvr>
                                    </p:animEffect>
                                  </p:childTnLst>
                                </p:cTn>
                              </p:par>
                            </p:childTnLst>
                          </p:cTn>
                        </p:par>
                      </p:childTnLst>
                    </p:cTn>
                  </p:par>
                  <p:par>
                    <p:cTn id="131" fill="hold">
                      <p:stCondLst>
                        <p:cond delay="indefinite"/>
                      </p:stCondLst>
                      <p:childTnLst>
                        <p:par>
                          <p:cTn id="132" fill="hold">
                            <p:stCondLst>
                              <p:cond delay="0"/>
                            </p:stCondLst>
                            <p:childTnLst>
                              <p:par>
                                <p:cTn id="133" presetID="31" presetClass="entr" presetSubtype="0" fill="hold" grpId="0" nodeType="click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p:cTn id="135" dur="1000" fill="hold"/>
                                        <p:tgtEl>
                                          <p:spTgt spid="45"/>
                                        </p:tgtEl>
                                        <p:attrNameLst>
                                          <p:attrName>ppt_w</p:attrName>
                                        </p:attrNameLst>
                                      </p:cBhvr>
                                      <p:tavLst>
                                        <p:tav tm="0">
                                          <p:val>
                                            <p:fltVal val="0"/>
                                          </p:val>
                                        </p:tav>
                                        <p:tav tm="100000">
                                          <p:val>
                                            <p:strVal val="#ppt_w"/>
                                          </p:val>
                                        </p:tav>
                                      </p:tavLst>
                                    </p:anim>
                                    <p:anim calcmode="lin" valueType="num">
                                      <p:cBhvr>
                                        <p:cTn id="136" dur="1000" fill="hold"/>
                                        <p:tgtEl>
                                          <p:spTgt spid="45"/>
                                        </p:tgtEl>
                                        <p:attrNameLst>
                                          <p:attrName>ppt_h</p:attrName>
                                        </p:attrNameLst>
                                      </p:cBhvr>
                                      <p:tavLst>
                                        <p:tav tm="0">
                                          <p:val>
                                            <p:fltVal val="0"/>
                                          </p:val>
                                        </p:tav>
                                        <p:tav tm="100000">
                                          <p:val>
                                            <p:strVal val="#ppt_h"/>
                                          </p:val>
                                        </p:tav>
                                      </p:tavLst>
                                    </p:anim>
                                    <p:anim calcmode="lin" valueType="num">
                                      <p:cBhvr>
                                        <p:cTn id="137" dur="1000" fill="hold"/>
                                        <p:tgtEl>
                                          <p:spTgt spid="45"/>
                                        </p:tgtEl>
                                        <p:attrNameLst>
                                          <p:attrName>style.rotation</p:attrName>
                                        </p:attrNameLst>
                                      </p:cBhvr>
                                      <p:tavLst>
                                        <p:tav tm="0">
                                          <p:val>
                                            <p:fltVal val="90"/>
                                          </p:val>
                                        </p:tav>
                                        <p:tav tm="100000">
                                          <p:val>
                                            <p:fltVal val="0"/>
                                          </p:val>
                                        </p:tav>
                                      </p:tavLst>
                                    </p:anim>
                                    <p:animEffect transition="in" filter="fade">
                                      <p:cBhvr>
                                        <p:cTn id="138" dur="1000"/>
                                        <p:tgtEl>
                                          <p:spTgt spid="45"/>
                                        </p:tgtEl>
                                      </p:cBhvr>
                                    </p:animEffect>
                                  </p:childTnLst>
                                </p:cTn>
                              </p:par>
                            </p:childTnLst>
                          </p:cTn>
                        </p:par>
                      </p:childTnLst>
                    </p:cTn>
                  </p:par>
                  <p:par>
                    <p:cTn id="139" fill="hold">
                      <p:stCondLst>
                        <p:cond delay="indefinite"/>
                      </p:stCondLst>
                      <p:childTnLst>
                        <p:par>
                          <p:cTn id="140" fill="hold">
                            <p:stCondLst>
                              <p:cond delay="0"/>
                            </p:stCondLst>
                            <p:childTnLst>
                              <p:par>
                                <p:cTn id="141" presetID="16" presetClass="entr" presetSubtype="21" fill="hold" grpId="0" nodeType="clickEffect">
                                  <p:stCondLst>
                                    <p:cond delay="0"/>
                                  </p:stCondLst>
                                  <p:childTnLst>
                                    <p:set>
                                      <p:cBhvr>
                                        <p:cTn id="142" dur="1" fill="hold">
                                          <p:stCondLst>
                                            <p:cond delay="0"/>
                                          </p:stCondLst>
                                        </p:cTn>
                                        <p:tgtEl>
                                          <p:spTgt spid="23"/>
                                        </p:tgtEl>
                                        <p:attrNameLst>
                                          <p:attrName>style.visibility</p:attrName>
                                        </p:attrNameLst>
                                      </p:cBhvr>
                                      <p:to>
                                        <p:strVal val="visible"/>
                                      </p:to>
                                    </p:set>
                                    <p:animEffect transition="in" filter="barn(inVertical)">
                                      <p:cBhvr>
                                        <p:cTn id="143" dur="500"/>
                                        <p:tgtEl>
                                          <p:spTgt spid="23"/>
                                        </p:tgtEl>
                                      </p:cBhvr>
                                    </p:animEffect>
                                  </p:childTnLst>
                                </p:cTn>
                              </p:par>
                            </p:childTnLst>
                          </p:cTn>
                        </p:par>
                      </p:childTnLst>
                    </p:cTn>
                  </p:par>
                  <p:par>
                    <p:cTn id="144" fill="hold">
                      <p:stCondLst>
                        <p:cond delay="indefinite"/>
                      </p:stCondLst>
                      <p:childTnLst>
                        <p:par>
                          <p:cTn id="145" fill="hold">
                            <p:stCondLst>
                              <p:cond delay="0"/>
                            </p:stCondLst>
                            <p:childTnLst>
                              <p:par>
                                <p:cTn id="146" presetID="16" presetClass="entr" presetSubtype="21" fill="hold" grpId="0" nodeType="clickEffect">
                                  <p:stCondLst>
                                    <p:cond delay="0"/>
                                  </p:stCondLst>
                                  <p:childTnLst>
                                    <p:set>
                                      <p:cBhvr>
                                        <p:cTn id="147" dur="1" fill="hold">
                                          <p:stCondLst>
                                            <p:cond delay="0"/>
                                          </p:stCondLst>
                                        </p:cTn>
                                        <p:tgtEl>
                                          <p:spTgt spid="37"/>
                                        </p:tgtEl>
                                        <p:attrNameLst>
                                          <p:attrName>style.visibility</p:attrName>
                                        </p:attrNameLst>
                                      </p:cBhvr>
                                      <p:to>
                                        <p:strVal val="visible"/>
                                      </p:to>
                                    </p:set>
                                    <p:animEffect transition="in" filter="barn(inVertical)">
                                      <p:cBhvr>
                                        <p:cTn id="148" dur="500"/>
                                        <p:tgtEl>
                                          <p:spTgt spid="37"/>
                                        </p:tgtEl>
                                      </p:cBhvr>
                                    </p:animEffect>
                                  </p:childTnLst>
                                </p:cTn>
                              </p:par>
                            </p:childTnLst>
                          </p:cTn>
                        </p:par>
                      </p:childTnLst>
                    </p:cTn>
                  </p:par>
                  <p:par>
                    <p:cTn id="149" fill="hold">
                      <p:stCondLst>
                        <p:cond delay="indefinite"/>
                      </p:stCondLst>
                      <p:childTnLst>
                        <p:par>
                          <p:cTn id="150" fill="hold">
                            <p:stCondLst>
                              <p:cond delay="0"/>
                            </p:stCondLst>
                            <p:childTnLst>
                              <p:par>
                                <p:cTn id="151" presetID="31" presetClass="entr" presetSubtype="0" fill="hold" grpId="0" nodeType="clickEffect">
                                  <p:stCondLst>
                                    <p:cond delay="0"/>
                                  </p:stCondLst>
                                  <p:childTnLst>
                                    <p:set>
                                      <p:cBhvr>
                                        <p:cTn id="152" dur="1" fill="hold">
                                          <p:stCondLst>
                                            <p:cond delay="0"/>
                                          </p:stCondLst>
                                        </p:cTn>
                                        <p:tgtEl>
                                          <p:spTgt spid="46"/>
                                        </p:tgtEl>
                                        <p:attrNameLst>
                                          <p:attrName>style.visibility</p:attrName>
                                        </p:attrNameLst>
                                      </p:cBhvr>
                                      <p:to>
                                        <p:strVal val="visible"/>
                                      </p:to>
                                    </p:set>
                                    <p:anim calcmode="lin" valueType="num">
                                      <p:cBhvr>
                                        <p:cTn id="153" dur="1000" fill="hold"/>
                                        <p:tgtEl>
                                          <p:spTgt spid="46"/>
                                        </p:tgtEl>
                                        <p:attrNameLst>
                                          <p:attrName>ppt_w</p:attrName>
                                        </p:attrNameLst>
                                      </p:cBhvr>
                                      <p:tavLst>
                                        <p:tav tm="0">
                                          <p:val>
                                            <p:fltVal val="0"/>
                                          </p:val>
                                        </p:tav>
                                        <p:tav tm="100000">
                                          <p:val>
                                            <p:strVal val="#ppt_w"/>
                                          </p:val>
                                        </p:tav>
                                      </p:tavLst>
                                    </p:anim>
                                    <p:anim calcmode="lin" valueType="num">
                                      <p:cBhvr>
                                        <p:cTn id="154" dur="1000" fill="hold"/>
                                        <p:tgtEl>
                                          <p:spTgt spid="46"/>
                                        </p:tgtEl>
                                        <p:attrNameLst>
                                          <p:attrName>ppt_h</p:attrName>
                                        </p:attrNameLst>
                                      </p:cBhvr>
                                      <p:tavLst>
                                        <p:tav tm="0">
                                          <p:val>
                                            <p:fltVal val="0"/>
                                          </p:val>
                                        </p:tav>
                                        <p:tav tm="100000">
                                          <p:val>
                                            <p:strVal val="#ppt_h"/>
                                          </p:val>
                                        </p:tav>
                                      </p:tavLst>
                                    </p:anim>
                                    <p:anim calcmode="lin" valueType="num">
                                      <p:cBhvr>
                                        <p:cTn id="155" dur="1000" fill="hold"/>
                                        <p:tgtEl>
                                          <p:spTgt spid="46"/>
                                        </p:tgtEl>
                                        <p:attrNameLst>
                                          <p:attrName>style.rotation</p:attrName>
                                        </p:attrNameLst>
                                      </p:cBhvr>
                                      <p:tavLst>
                                        <p:tav tm="0">
                                          <p:val>
                                            <p:fltVal val="90"/>
                                          </p:val>
                                        </p:tav>
                                        <p:tav tm="100000">
                                          <p:val>
                                            <p:fltVal val="0"/>
                                          </p:val>
                                        </p:tav>
                                      </p:tavLst>
                                    </p:anim>
                                    <p:animEffect transition="in" filter="fade">
                                      <p:cBhvr>
                                        <p:cTn id="156" dur="1000"/>
                                        <p:tgtEl>
                                          <p:spTgt spid="46"/>
                                        </p:tgtEl>
                                      </p:cBhvr>
                                    </p:animEffect>
                                  </p:childTnLst>
                                </p:cTn>
                              </p:par>
                            </p:childTnLst>
                          </p:cTn>
                        </p:par>
                      </p:childTnLst>
                    </p:cTn>
                  </p:par>
                  <p:par>
                    <p:cTn id="157" fill="hold">
                      <p:stCondLst>
                        <p:cond delay="indefinite"/>
                      </p:stCondLst>
                      <p:childTnLst>
                        <p:par>
                          <p:cTn id="158" fill="hold">
                            <p:stCondLst>
                              <p:cond delay="0"/>
                            </p:stCondLst>
                            <p:childTnLst>
                              <p:par>
                                <p:cTn id="159" presetID="26" presetClass="entr" presetSubtype="0" fill="hold" grpId="0" nodeType="clickEffect">
                                  <p:stCondLst>
                                    <p:cond delay="0"/>
                                  </p:stCondLst>
                                  <p:childTnLst>
                                    <p:set>
                                      <p:cBhvr>
                                        <p:cTn id="160" dur="1" fill="hold">
                                          <p:stCondLst>
                                            <p:cond delay="0"/>
                                          </p:stCondLst>
                                        </p:cTn>
                                        <p:tgtEl>
                                          <p:spTgt spid="47"/>
                                        </p:tgtEl>
                                        <p:attrNameLst>
                                          <p:attrName>style.visibility</p:attrName>
                                        </p:attrNameLst>
                                      </p:cBhvr>
                                      <p:to>
                                        <p:strVal val="visible"/>
                                      </p:to>
                                    </p:set>
                                    <p:animEffect transition="in" filter="wipe(down)">
                                      <p:cBhvr>
                                        <p:cTn id="161" dur="580">
                                          <p:stCondLst>
                                            <p:cond delay="0"/>
                                          </p:stCondLst>
                                        </p:cTn>
                                        <p:tgtEl>
                                          <p:spTgt spid="47"/>
                                        </p:tgtEl>
                                      </p:cBhvr>
                                    </p:animEffect>
                                    <p:anim calcmode="lin" valueType="num">
                                      <p:cBhvr>
                                        <p:cTn id="16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6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6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6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6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67" dur="26">
                                          <p:stCondLst>
                                            <p:cond delay="650"/>
                                          </p:stCondLst>
                                        </p:cTn>
                                        <p:tgtEl>
                                          <p:spTgt spid="47"/>
                                        </p:tgtEl>
                                      </p:cBhvr>
                                      <p:to x="100000" y="60000"/>
                                    </p:animScale>
                                    <p:animScale>
                                      <p:cBhvr>
                                        <p:cTn id="168" dur="166" decel="50000">
                                          <p:stCondLst>
                                            <p:cond delay="676"/>
                                          </p:stCondLst>
                                        </p:cTn>
                                        <p:tgtEl>
                                          <p:spTgt spid="47"/>
                                        </p:tgtEl>
                                      </p:cBhvr>
                                      <p:to x="100000" y="100000"/>
                                    </p:animScale>
                                    <p:animScale>
                                      <p:cBhvr>
                                        <p:cTn id="169" dur="26">
                                          <p:stCondLst>
                                            <p:cond delay="1312"/>
                                          </p:stCondLst>
                                        </p:cTn>
                                        <p:tgtEl>
                                          <p:spTgt spid="47"/>
                                        </p:tgtEl>
                                      </p:cBhvr>
                                      <p:to x="100000" y="80000"/>
                                    </p:animScale>
                                    <p:animScale>
                                      <p:cBhvr>
                                        <p:cTn id="170" dur="166" decel="50000">
                                          <p:stCondLst>
                                            <p:cond delay="1338"/>
                                          </p:stCondLst>
                                        </p:cTn>
                                        <p:tgtEl>
                                          <p:spTgt spid="47"/>
                                        </p:tgtEl>
                                      </p:cBhvr>
                                      <p:to x="100000" y="100000"/>
                                    </p:animScale>
                                    <p:animScale>
                                      <p:cBhvr>
                                        <p:cTn id="171" dur="26">
                                          <p:stCondLst>
                                            <p:cond delay="1642"/>
                                          </p:stCondLst>
                                        </p:cTn>
                                        <p:tgtEl>
                                          <p:spTgt spid="47"/>
                                        </p:tgtEl>
                                      </p:cBhvr>
                                      <p:to x="100000" y="90000"/>
                                    </p:animScale>
                                    <p:animScale>
                                      <p:cBhvr>
                                        <p:cTn id="172" dur="166" decel="50000">
                                          <p:stCondLst>
                                            <p:cond delay="1668"/>
                                          </p:stCondLst>
                                        </p:cTn>
                                        <p:tgtEl>
                                          <p:spTgt spid="47"/>
                                        </p:tgtEl>
                                      </p:cBhvr>
                                      <p:to x="100000" y="100000"/>
                                    </p:animScale>
                                    <p:animScale>
                                      <p:cBhvr>
                                        <p:cTn id="173" dur="26">
                                          <p:stCondLst>
                                            <p:cond delay="1808"/>
                                          </p:stCondLst>
                                        </p:cTn>
                                        <p:tgtEl>
                                          <p:spTgt spid="47"/>
                                        </p:tgtEl>
                                      </p:cBhvr>
                                      <p:to x="100000" y="95000"/>
                                    </p:animScale>
                                    <p:animScale>
                                      <p:cBhvr>
                                        <p:cTn id="174" dur="166" decel="50000">
                                          <p:stCondLst>
                                            <p:cond delay="1834"/>
                                          </p:stCondLst>
                                        </p:cTn>
                                        <p:tgtEl>
                                          <p:spTgt spid="4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animBg="1"/>
      <p:bldP spid="20" grpId="0" animBg="1"/>
      <p:bldP spid="21" grpId="0" animBg="1"/>
      <p:bldP spid="22" grpId="0" animBg="1"/>
      <p:bldP spid="23" grpId="0" animBg="1"/>
      <p:bldP spid="8" grpId="0" animBg="1"/>
      <p:bldP spid="25" grpId="0" animBg="1"/>
      <p:bldP spid="9" grpId="0" animBg="1"/>
      <p:bldP spid="29" grpId="0" animBg="1"/>
      <p:bldP spid="30" grpId="0" animBg="1"/>
      <p:bldP spid="32" grpId="0" animBg="1"/>
      <p:bldP spid="33" grpId="0" animBg="1"/>
      <p:bldP spid="35" grpId="0" animBg="1"/>
      <p:bldP spid="36" grpId="0" animBg="1"/>
      <p:bldP spid="37" grpId="0" animBg="1"/>
      <p:bldP spid="39" grpId="0" animBg="1"/>
      <p:bldP spid="40" grpId="0" animBg="1"/>
      <p:bldP spid="41" grpId="0" animBg="1"/>
      <p:bldP spid="43" grpId="0" animBg="1"/>
      <p:bldP spid="44" grpId="0" animBg="1"/>
      <p:bldP spid="45" grpId="0" animBg="1"/>
      <p:bldP spid="46" grpId="0" animBg="1"/>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normAutofit/>
          </a:bodyPr>
          <a:lstStyle/>
          <a:p>
            <a:pPr marL="82550" indent="-82550" algn="l" fontAlgn="base">
              <a:spcAft>
                <a:spcPct val="0"/>
              </a:spcAft>
              <a:tabLst>
                <a:tab pos="82550" algn="l"/>
              </a:tabLst>
            </a:pPr>
            <a:r>
              <a:rPr lang="el-GR" sz="3200" dirty="0" smtClean="0">
                <a:ea typeface="ＭＳ Ｐゴシック" charset="-128"/>
              </a:rPr>
              <a:t>«Ο Προμηθέας»</a:t>
            </a:r>
            <a:br>
              <a:rPr lang="el-GR" sz="3200" dirty="0" smtClean="0">
                <a:ea typeface="ＭＳ Ｐゴシック" charset="-128"/>
              </a:rPr>
            </a:br>
            <a:r>
              <a:rPr lang="el-GR" sz="3200" dirty="0" smtClean="0">
                <a:ea typeface="ＭＳ Ｐゴシック" charset="-128"/>
              </a:rPr>
              <a:t>2</a:t>
            </a:r>
            <a:r>
              <a:rPr lang="el-GR" sz="3200" baseline="30000" dirty="0" smtClean="0">
                <a:ea typeface="ＭＳ Ｐゴシック" charset="-128"/>
              </a:rPr>
              <a:t>η</a:t>
            </a:r>
            <a:r>
              <a:rPr lang="el-GR" sz="3200" dirty="0" smtClean="0">
                <a:ea typeface="ＭＳ Ｐゴシック" charset="-128"/>
              </a:rPr>
              <a:t> </a:t>
            </a:r>
            <a:r>
              <a:rPr lang="el-GR" sz="3200" dirty="0">
                <a:ea typeface="ＭＳ Ｐゴシック" charset="-128"/>
              </a:rPr>
              <a:t>άσκηση</a:t>
            </a:r>
            <a:r>
              <a:rPr lang="el-GR" sz="3200" dirty="0" smtClean="0">
                <a:ea typeface="ＭＳ Ｐゴシック" charset="-128"/>
                <a:sym typeface="Wingdings 3"/>
              </a:rPr>
              <a:t>: </a:t>
            </a:r>
            <a:r>
              <a:rPr lang="el-GR" sz="3200" dirty="0" err="1" smtClean="0">
                <a:latin typeface="Calibri" panose="020F0502020204030204" pitchFamily="34" charset="0"/>
                <a:ea typeface="ＭＳ Ｐゴシック" charset="-128"/>
                <a:sym typeface="Wingdings 3"/>
              </a:rPr>
              <a:t>Πῦρ</a:t>
            </a:r>
            <a:endParaRPr lang="el-GR" sz="3200" dirty="0">
              <a:latin typeface="Calibri" panose="020F0502020204030204" pitchFamily="34" charset="0"/>
              <a:ea typeface="ＭＳ Ｐゴシック" charset="-128"/>
            </a:endParaRPr>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6908" y="44624"/>
            <a:ext cx="1529588" cy="1673817"/>
          </a:xfrm>
          <a:prstGeom prst="rect">
            <a:avLst/>
          </a:prstGeom>
        </p:spPr>
      </p:pic>
      <p:sp>
        <p:nvSpPr>
          <p:cNvPr id="11" name="Επεξήγηση με στρογγυλεμένο παραλληλόγραμμο 10"/>
          <p:cNvSpPr>
            <a:spLocks noChangeArrowheads="1"/>
          </p:cNvSpPr>
          <p:nvPr/>
        </p:nvSpPr>
        <p:spPr bwMode="auto">
          <a:xfrm>
            <a:off x="323528" y="2420888"/>
            <a:ext cx="5184576" cy="576064"/>
          </a:xfrm>
          <a:prstGeom prst="wedgeRoundRectCallout">
            <a:avLst>
              <a:gd name="adj1" fmla="val -47099"/>
              <a:gd name="adj2" fmla="val 96541"/>
              <a:gd name="adj3" fmla="val 16667"/>
            </a:avLst>
          </a:prstGeom>
          <a:solidFill>
            <a:schemeClr val="bg2">
              <a:lumMod val="90000"/>
              <a:lumOff val="0"/>
            </a:schemeClr>
          </a:solidFill>
          <a:ln w="9525">
            <a:solidFill>
              <a:schemeClr val="bg1"/>
            </a:solidFill>
            <a:miter lim="800000"/>
            <a:headEnd/>
            <a:tailEnd/>
          </a:ln>
        </p:spPr>
        <p:txBody>
          <a:bodyPr rot="0" vert="horz" wrap="square" lIns="91440" tIns="45720" rIns="91440" bIns="45720" anchor="ctr" anchorCtr="0" upright="1">
            <a:noAutofit/>
          </a:bodyPr>
          <a:lstStyle/>
          <a:p>
            <a:pPr indent="180340" algn="ctr">
              <a:lnSpc>
                <a:spcPct val="115000"/>
              </a:lnSpc>
              <a:spcAft>
                <a:spcPts val="200"/>
              </a:spcAft>
            </a:pPr>
            <a:r>
              <a:rPr lang="el-GR" sz="1600" dirty="0" smtClean="0">
                <a:solidFill>
                  <a:schemeClr val="tx2"/>
                </a:solidFill>
                <a:effectLst/>
                <a:latin typeface="Calibri"/>
                <a:ea typeface="Times New Roman"/>
                <a:cs typeface="Times New Roman"/>
              </a:rPr>
              <a:t>Τώρα, ελάτε, να παίζουμε το παιχνίδι των «</a:t>
            </a:r>
            <a:r>
              <a:rPr lang="el-GR" sz="1600" b="1" dirty="0" smtClean="0">
                <a:solidFill>
                  <a:schemeClr val="tx2"/>
                </a:solidFill>
                <a:effectLst/>
                <a:latin typeface="Calibri"/>
                <a:ea typeface="Times New Roman"/>
                <a:cs typeface="Times New Roman"/>
              </a:rPr>
              <a:t>ομόρριζων</a:t>
            </a:r>
            <a:r>
              <a:rPr lang="el-GR" sz="1600" dirty="0" smtClean="0">
                <a:solidFill>
                  <a:schemeClr val="tx2"/>
                </a:solidFill>
                <a:effectLst/>
                <a:latin typeface="Calibri"/>
                <a:ea typeface="Times New Roman"/>
                <a:cs typeface="Times New Roman"/>
              </a:rPr>
              <a:t>»! </a:t>
            </a:r>
          </a:p>
        </p:txBody>
      </p:sp>
      <p:pic>
        <p:nvPicPr>
          <p:cNvPr id="2" name="Εικόνα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952" y="4228252"/>
            <a:ext cx="1728192" cy="2472785"/>
          </a:xfrm>
          <a:prstGeom prst="rect">
            <a:avLst/>
          </a:prstGeom>
        </p:spPr>
      </p:pic>
      <p:sp>
        <p:nvSpPr>
          <p:cNvPr id="6" name="Επεξήγηση με στρογγυλεμένο παραλληλόγραμμο 5"/>
          <p:cNvSpPr>
            <a:spLocks noChangeArrowheads="1"/>
          </p:cNvSpPr>
          <p:nvPr/>
        </p:nvSpPr>
        <p:spPr bwMode="auto">
          <a:xfrm>
            <a:off x="1835696" y="3212976"/>
            <a:ext cx="4657396" cy="1911223"/>
          </a:xfrm>
          <a:prstGeom prst="wedgeRoundRectCallout">
            <a:avLst>
              <a:gd name="adj1" fmla="val -38108"/>
              <a:gd name="adj2" fmla="val 62790"/>
              <a:gd name="adj3" fmla="val 16667"/>
            </a:avLst>
          </a:prstGeom>
          <a:solidFill>
            <a:schemeClr val="bg2">
              <a:lumMod val="90000"/>
              <a:lumOff val="0"/>
            </a:schemeClr>
          </a:solidFill>
          <a:ln w="9525">
            <a:solidFill>
              <a:schemeClr val="bg1"/>
            </a:solidFill>
            <a:miter lim="800000"/>
            <a:headEnd/>
            <a:tailEnd/>
          </a:ln>
        </p:spPr>
        <p:txBody>
          <a:bodyPr rot="0" vert="horz" wrap="square" lIns="91440" tIns="45720" rIns="91440" bIns="45720" anchor="ctr" anchorCtr="0" upright="1">
            <a:noAutofit/>
          </a:bodyPr>
          <a:lstStyle/>
          <a:p>
            <a:pPr indent="180340" algn="ctr">
              <a:lnSpc>
                <a:spcPct val="115000"/>
              </a:lnSpc>
              <a:spcAft>
                <a:spcPts val="200"/>
              </a:spcAft>
            </a:pPr>
            <a:r>
              <a:rPr lang="el-GR" sz="1600" dirty="0" smtClean="0">
                <a:solidFill>
                  <a:schemeClr val="tx2"/>
                </a:solidFill>
                <a:latin typeface="Calibri"/>
                <a:ea typeface="Times New Roman"/>
                <a:cs typeface="Times New Roman"/>
              </a:rPr>
              <a:t>Να </a:t>
            </a:r>
            <a:r>
              <a:rPr lang="el-GR" sz="1600" dirty="0" smtClean="0">
                <a:solidFill>
                  <a:schemeClr val="tx2"/>
                </a:solidFill>
                <a:effectLst/>
                <a:latin typeface="Calibri"/>
                <a:ea typeface="Times New Roman"/>
                <a:cs typeface="Times New Roman"/>
              </a:rPr>
              <a:t>σχηματίσουμε, δηλαδή, λ</a:t>
            </a:r>
            <a:r>
              <a:rPr lang="el-GR" sz="1600" dirty="0" smtClean="0">
                <a:solidFill>
                  <a:schemeClr val="tx2"/>
                </a:solidFill>
                <a:latin typeface="Calibri"/>
                <a:ea typeface="Times New Roman"/>
                <a:cs typeface="Times New Roman"/>
              </a:rPr>
              <a:t>έξεις που να προέρχονται από την ίδια ρίζα. Ας πάρουμε, για παράδειγμα, το</a:t>
            </a:r>
            <a:r>
              <a:rPr lang="el-GR" sz="1600" dirty="0" smtClean="0">
                <a:solidFill>
                  <a:schemeClr val="tx2"/>
                </a:solidFill>
                <a:effectLst/>
                <a:latin typeface="Calibri"/>
                <a:ea typeface="Times New Roman"/>
                <a:cs typeface="Times New Roman"/>
              </a:rPr>
              <a:t> ουσιαστικό του αρχαίου κειμένου «</a:t>
            </a:r>
            <a:r>
              <a:rPr lang="el-GR" b="1" dirty="0" err="1" smtClean="0">
                <a:solidFill>
                  <a:schemeClr val="tx2"/>
                </a:solidFill>
                <a:effectLst/>
                <a:latin typeface="Calibri"/>
                <a:ea typeface="Times New Roman"/>
                <a:cs typeface="Times New Roman"/>
              </a:rPr>
              <a:t>πῦρ</a:t>
            </a:r>
            <a:r>
              <a:rPr lang="el-GR" sz="1600" dirty="0" smtClean="0">
                <a:solidFill>
                  <a:schemeClr val="tx2"/>
                </a:solidFill>
                <a:effectLst/>
                <a:latin typeface="Calibri"/>
                <a:ea typeface="Times New Roman"/>
                <a:cs typeface="Times New Roman"/>
              </a:rPr>
              <a:t>», που στα Αρχαία Ελληνικά σημαίνει </a:t>
            </a:r>
            <a:r>
              <a:rPr lang="el-GR" sz="1600" b="1" dirty="0" smtClean="0">
                <a:solidFill>
                  <a:schemeClr val="tx2"/>
                </a:solidFill>
                <a:effectLst/>
                <a:latin typeface="Calibri"/>
                <a:ea typeface="Times New Roman"/>
                <a:cs typeface="Times New Roman"/>
              </a:rPr>
              <a:t>φωτιά, φλόγα, </a:t>
            </a:r>
            <a:r>
              <a:rPr lang="el-GR" sz="1600" dirty="0" smtClean="0">
                <a:solidFill>
                  <a:schemeClr val="tx2"/>
                </a:solidFill>
                <a:effectLst/>
                <a:latin typeface="Calibri"/>
                <a:ea typeface="Times New Roman"/>
                <a:cs typeface="Times New Roman"/>
              </a:rPr>
              <a:t>αλλά και </a:t>
            </a:r>
            <a:r>
              <a:rPr lang="el-GR" sz="1600" b="1" dirty="0" smtClean="0">
                <a:solidFill>
                  <a:schemeClr val="tx2"/>
                </a:solidFill>
                <a:effectLst/>
                <a:latin typeface="Calibri"/>
                <a:ea typeface="Times New Roman"/>
                <a:cs typeface="Times New Roman"/>
              </a:rPr>
              <a:t>τελετουργική πυρά για θυσίες,  φωτιά του πυρσο</a:t>
            </a:r>
            <a:r>
              <a:rPr lang="el-GR" sz="1600" b="1" dirty="0" smtClean="0">
                <a:solidFill>
                  <a:schemeClr val="tx2"/>
                </a:solidFill>
                <a:latin typeface="Calibri"/>
                <a:ea typeface="Times New Roman"/>
                <a:cs typeface="Times New Roman"/>
              </a:rPr>
              <a:t>ύ, εστία, πυρετός. </a:t>
            </a:r>
            <a:r>
              <a:rPr lang="el-GR" sz="1600" dirty="0" smtClean="0">
                <a:solidFill>
                  <a:schemeClr val="tx2"/>
                </a:solidFill>
                <a:effectLst/>
                <a:latin typeface="Calibri"/>
                <a:ea typeface="Times New Roman"/>
                <a:cs typeface="Times New Roman"/>
              </a:rPr>
              <a:t> </a:t>
            </a:r>
            <a:endParaRPr lang="el-GR" sz="1600" b="1" dirty="0" smtClean="0">
              <a:solidFill>
                <a:schemeClr val="tx2"/>
              </a:solidFill>
              <a:latin typeface="Calibri"/>
              <a:ea typeface="Times New Roman"/>
              <a:cs typeface="Times New Roman"/>
            </a:endParaRPr>
          </a:p>
        </p:txBody>
      </p:sp>
      <p:sp>
        <p:nvSpPr>
          <p:cNvPr id="7" name="Επεξήγηση με στρογγυλεμένο παραλληλόγραμμο 6"/>
          <p:cNvSpPr>
            <a:spLocks noChangeArrowheads="1"/>
          </p:cNvSpPr>
          <p:nvPr/>
        </p:nvSpPr>
        <p:spPr bwMode="auto">
          <a:xfrm>
            <a:off x="3339651" y="5545817"/>
            <a:ext cx="3888432" cy="576064"/>
          </a:xfrm>
          <a:prstGeom prst="wedgeRoundRectCallout">
            <a:avLst>
              <a:gd name="adj1" fmla="val -62617"/>
              <a:gd name="adj2" fmla="val -14203"/>
              <a:gd name="adj3" fmla="val 16667"/>
            </a:avLst>
          </a:prstGeom>
          <a:solidFill>
            <a:schemeClr val="bg2">
              <a:lumMod val="90000"/>
              <a:lumOff val="0"/>
            </a:schemeClr>
          </a:solidFill>
          <a:ln w="9525">
            <a:solidFill>
              <a:schemeClr val="bg1"/>
            </a:solidFill>
            <a:miter lim="800000"/>
            <a:headEnd/>
            <a:tailEnd/>
          </a:ln>
        </p:spPr>
        <p:txBody>
          <a:bodyPr rot="0" vert="horz" wrap="square" lIns="91440" tIns="45720" rIns="91440" bIns="45720" anchor="ctr" anchorCtr="0" upright="1">
            <a:noAutofit/>
          </a:bodyPr>
          <a:lstStyle/>
          <a:p>
            <a:pPr indent="180340" algn="ctr">
              <a:lnSpc>
                <a:spcPct val="115000"/>
              </a:lnSpc>
              <a:spcAft>
                <a:spcPts val="200"/>
              </a:spcAft>
            </a:pPr>
            <a:r>
              <a:rPr lang="el-GR" sz="1600" dirty="0" smtClean="0">
                <a:solidFill>
                  <a:schemeClr val="tx2"/>
                </a:solidFill>
                <a:effectLst/>
                <a:latin typeface="Calibri"/>
                <a:ea typeface="Times New Roman"/>
                <a:cs typeface="Times New Roman"/>
              </a:rPr>
              <a:t>Μπορείτε να σκεφτείτε λέξεις; </a:t>
            </a:r>
          </a:p>
        </p:txBody>
      </p:sp>
      <p:sp>
        <p:nvSpPr>
          <p:cNvPr id="8" name="Επεξήγηση με σύννεφο 7"/>
          <p:cNvSpPr/>
          <p:nvPr/>
        </p:nvSpPr>
        <p:spPr>
          <a:xfrm>
            <a:off x="4674273" y="548680"/>
            <a:ext cx="2958067" cy="1656184"/>
          </a:xfrm>
          <a:prstGeom prst="cloudCallout">
            <a:avLst>
              <a:gd name="adj1" fmla="val 58562"/>
              <a:gd name="adj2" fmla="val -4593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chemeClr val="tx1"/>
                </a:solidFill>
                <a:latin typeface="Calibri" panose="020F0502020204030204" pitchFamily="34" charset="0"/>
              </a:rPr>
              <a:t>Δάσκαλε να πω μία; </a:t>
            </a:r>
          </a:p>
          <a:p>
            <a:pPr algn="ctr"/>
            <a:r>
              <a:rPr lang="el-GR" sz="1600" b="1" dirty="0" smtClean="0">
                <a:solidFill>
                  <a:schemeClr val="tx1"/>
                </a:solidFill>
                <a:latin typeface="Calibri" panose="020F0502020204030204" pitchFamily="34" charset="0"/>
              </a:rPr>
              <a:t>Που είναι και το όνειρό μου να γίνω όταν μεγαλώσω; </a:t>
            </a:r>
            <a:endParaRPr lang="el-GR" sz="1600" b="1" dirty="0">
              <a:solidFill>
                <a:schemeClr val="tx1"/>
              </a:solidFill>
              <a:latin typeface="Calibri" panose="020F0502020204030204" pitchFamily="34" charset="0"/>
            </a:endParaRPr>
          </a:p>
        </p:txBody>
      </p:sp>
      <p:sp>
        <p:nvSpPr>
          <p:cNvPr id="9" name="Επεξήγηση με στρογγυλεμένο παραλληλόγραμμο 8"/>
          <p:cNvSpPr>
            <a:spLocks noChangeArrowheads="1"/>
          </p:cNvSpPr>
          <p:nvPr/>
        </p:nvSpPr>
        <p:spPr bwMode="auto">
          <a:xfrm>
            <a:off x="6701103" y="1844824"/>
            <a:ext cx="2160240" cy="576064"/>
          </a:xfrm>
          <a:prstGeom prst="wedgeRoundRectCallout">
            <a:avLst>
              <a:gd name="adj1" fmla="val -64695"/>
              <a:gd name="adj2" fmla="val 76237"/>
              <a:gd name="adj3" fmla="val 16667"/>
            </a:avLst>
          </a:prstGeom>
          <a:solidFill>
            <a:schemeClr val="bg2">
              <a:lumMod val="90000"/>
              <a:lumOff val="0"/>
            </a:schemeClr>
          </a:solidFill>
          <a:ln w="9525">
            <a:solidFill>
              <a:schemeClr val="bg1"/>
            </a:solidFill>
            <a:miter lim="800000"/>
            <a:headEnd/>
            <a:tailEnd/>
          </a:ln>
        </p:spPr>
        <p:txBody>
          <a:bodyPr rot="0" vert="horz" wrap="square" lIns="91440" tIns="45720" rIns="91440" bIns="45720" anchor="ctr" anchorCtr="0" upright="1">
            <a:noAutofit/>
          </a:bodyPr>
          <a:lstStyle/>
          <a:p>
            <a:pPr indent="180340">
              <a:lnSpc>
                <a:spcPct val="115000"/>
              </a:lnSpc>
              <a:spcAft>
                <a:spcPts val="200"/>
              </a:spcAft>
            </a:pPr>
            <a:r>
              <a:rPr lang="el-GR" sz="1600" dirty="0" smtClean="0">
                <a:solidFill>
                  <a:schemeClr val="tx2"/>
                </a:solidFill>
                <a:effectLst/>
                <a:latin typeface="Calibri"/>
                <a:ea typeface="Times New Roman"/>
                <a:cs typeface="Times New Roman"/>
              </a:rPr>
              <a:t>Και βέβαια να πεις! </a:t>
            </a:r>
          </a:p>
        </p:txBody>
      </p:sp>
      <p:sp>
        <p:nvSpPr>
          <p:cNvPr id="10" name="Επεξήγηση με σύννεφο 9"/>
          <p:cNvSpPr/>
          <p:nvPr/>
        </p:nvSpPr>
        <p:spPr>
          <a:xfrm>
            <a:off x="6459776" y="2708920"/>
            <a:ext cx="2345128" cy="927720"/>
          </a:xfrm>
          <a:prstGeom prst="cloudCallout">
            <a:avLst>
              <a:gd name="adj1" fmla="val 31812"/>
              <a:gd name="adj2" fmla="val -8031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u="sng" dirty="0" smtClean="0">
                <a:solidFill>
                  <a:schemeClr val="tx1"/>
                </a:solidFill>
                <a:latin typeface="Calibri" panose="020F0502020204030204" pitchFamily="34" charset="0"/>
              </a:rPr>
              <a:t>Πυρ</a:t>
            </a:r>
            <a:r>
              <a:rPr lang="el-GR" sz="1600" b="1" dirty="0" smtClean="0">
                <a:solidFill>
                  <a:schemeClr val="tx1"/>
                </a:solidFill>
                <a:latin typeface="Calibri" panose="020F0502020204030204" pitchFamily="34" charset="0"/>
              </a:rPr>
              <a:t>οσβέστης ! </a:t>
            </a:r>
          </a:p>
        </p:txBody>
      </p:sp>
      <p:pic>
        <p:nvPicPr>
          <p:cNvPr id="3" name="Εικόνα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0314" y="4010000"/>
            <a:ext cx="2018284" cy="1435224"/>
          </a:xfrm>
          <a:prstGeom prst="rect">
            <a:avLst/>
          </a:prstGeom>
        </p:spPr>
      </p:pic>
    </p:spTree>
    <p:extLst>
      <p:ext uri="{BB962C8B-B14F-4D97-AF65-F5344CB8AC3E}">
        <p14:creationId xmlns:p14="http://schemas.microsoft.com/office/powerpoint/2010/main" val="23549725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2000"/>
                                        <p:tgtEl>
                                          <p:spTgt spid="3"/>
                                        </p:tgtEl>
                                      </p:cBhvr>
                                    </p:animEffect>
                                    <p:anim calcmode="lin" valueType="num">
                                      <p:cBhvr>
                                        <p:cTn id="51" dur="2000" fill="hold"/>
                                        <p:tgtEl>
                                          <p:spTgt spid="3"/>
                                        </p:tgtEl>
                                        <p:attrNameLst>
                                          <p:attrName>ppt_w</p:attrName>
                                        </p:attrNameLst>
                                      </p:cBhvr>
                                      <p:tavLst>
                                        <p:tav tm="0" fmla="#ppt_w*sin(2.5*pi*$)">
                                          <p:val>
                                            <p:fltVal val="0"/>
                                          </p:val>
                                        </p:tav>
                                        <p:tav tm="100000">
                                          <p:val>
                                            <p:fltVal val="1"/>
                                          </p:val>
                                        </p:tav>
                                      </p:tavLst>
                                    </p:anim>
                                    <p:anim calcmode="lin" valueType="num">
                                      <p:cBhvr>
                                        <p:cTn id="52"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normAutofit/>
          </a:bodyPr>
          <a:lstStyle/>
          <a:p>
            <a:pPr marL="82550" indent="-82550" algn="l" fontAlgn="base">
              <a:spcAft>
                <a:spcPct val="0"/>
              </a:spcAft>
              <a:tabLst>
                <a:tab pos="82550" algn="l"/>
              </a:tabLst>
            </a:pPr>
            <a:r>
              <a:rPr lang="el-GR" sz="3200" dirty="0" smtClean="0">
                <a:ea typeface="ＭＳ Ｐゴシック" charset="-128"/>
              </a:rPr>
              <a:t>«Ο Προμηθέας»</a:t>
            </a:r>
            <a:br>
              <a:rPr lang="el-GR" sz="3200" dirty="0" smtClean="0">
                <a:ea typeface="ＭＳ Ｐゴシック" charset="-128"/>
              </a:rPr>
            </a:br>
            <a:r>
              <a:rPr lang="el-GR" sz="3200" dirty="0" smtClean="0">
                <a:ea typeface="ＭＳ Ｐゴシック" charset="-128"/>
              </a:rPr>
              <a:t>2</a:t>
            </a:r>
            <a:r>
              <a:rPr lang="el-GR" sz="3200" baseline="30000" dirty="0" smtClean="0">
                <a:ea typeface="ＭＳ Ｐゴシック" charset="-128"/>
              </a:rPr>
              <a:t>η</a:t>
            </a:r>
            <a:r>
              <a:rPr lang="el-GR" sz="3200" dirty="0" smtClean="0">
                <a:ea typeface="ＭＳ Ｐゴシック" charset="-128"/>
              </a:rPr>
              <a:t> </a:t>
            </a:r>
            <a:r>
              <a:rPr lang="el-GR" sz="3200" dirty="0">
                <a:ea typeface="ＭＳ Ｐゴシック" charset="-128"/>
              </a:rPr>
              <a:t>άσκηση</a:t>
            </a:r>
            <a:r>
              <a:rPr lang="el-GR" sz="3200" dirty="0" smtClean="0">
                <a:ea typeface="ＭＳ Ｐゴシック" charset="-128"/>
                <a:sym typeface="Wingdings 3"/>
              </a:rPr>
              <a:t>: </a:t>
            </a:r>
            <a:r>
              <a:rPr lang="el-GR" sz="3200" dirty="0" err="1" smtClean="0">
                <a:latin typeface="Calibri" panose="020F0502020204030204" pitchFamily="34" charset="0"/>
                <a:ea typeface="ＭＳ Ｐゴシック" charset="-128"/>
                <a:sym typeface="Wingdings 3"/>
              </a:rPr>
              <a:t>Πῦρ</a:t>
            </a:r>
            <a:endParaRPr lang="el-GR" sz="3200" dirty="0">
              <a:latin typeface="Calibri" panose="020F0502020204030204" pitchFamily="34" charset="0"/>
              <a:ea typeface="ＭＳ Ｐゴシック" charset="-128"/>
            </a:endParaRPr>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6908" y="44624"/>
            <a:ext cx="1529588" cy="1673817"/>
          </a:xfrm>
          <a:prstGeom prst="rect">
            <a:avLst/>
          </a:prstGeom>
        </p:spPr>
      </p:pic>
      <p:sp>
        <p:nvSpPr>
          <p:cNvPr id="13" name="AutoShape 61"/>
          <p:cNvSpPr>
            <a:spLocks noChangeArrowheads="1"/>
          </p:cNvSpPr>
          <p:nvPr/>
        </p:nvSpPr>
        <p:spPr bwMode="auto">
          <a:xfrm>
            <a:off x="4185314" y="937995"/>
            <a:ext cx="2789595" cy="1560892"/>
          </a:xfrm>
          <a:prstGeom prst="wedgeEllipseCallout">
            <a:avLst>
              <a:gd name="adj1" fmla="val -37957"/>
              <a:gd name="adj2" fmla="val 66947"/>
            </a:avLst>
          </a:prstGeom>
          <a:solidFill>
            <a:schemeClr val="accent4">
              <a:lumMod val="20000"/>
              <a:lumOff val="80000"/>
            </a:schemeClr>
          </a:solidFill>
          <a:ln w="25400">
            <a:solidFill>
              <a:schemeClr val="bg1"/>
            </a:solidFill>
            <a:miter lim="800000"/>
            <a:headEnd/>
            <a:tailEnd/>
          </a:ln>
        </p:spPr>
        <p:txBody>
          <a:bodyPr rot="0" vert="horz" wrap="square" lIns="91440" tIns="0" rIns="91440" bIns="0" anchor="ctr" anchorCtr="0" upright="1">
            <a:noAutofit/>
          </a:bodyPr>
          <a:lstStyle/>
          <a:p>
            <a:pPr algn="ctr">
              <a:lnSpc>
                <a:spcPct val="115000"/>
              </a:lnSpc>
              <a:spcAft>
                <a:spcPts val="0"/>
              </a:spcAft>
            </a:pPr>
            <a:r>
              <a:rPr lang="el-GR" sz="1400" dirty="0" smtClean="0">
                <a:solidFill>
                  <a:schemeClr val="tx2"/>
                </a:solidFill>
                <a:latin typeface="Calibri"/>
                <a:ea typeface="Times New Roman"/>
                <a:cs typeface="Times New Roman"/>
              </a:rPr>
              <a:t>Αριστείδη μου, είσαι έτοιμος; Ξεκινάμε; </a:t>
            </a:r>
            <a:r>
              <a:rPr lang="el-GR" sz="1400" b="1" dirty="0" smtClean="0">
                <a:solidFill>
                  <a:schemeClr val="tx2"/>
                </a:solidFill>
                <a:latin typeface="Calibri"/>
                <a:ea typeface="Times New Roman"/>
                <a:cs typeface="Times New Roman"/>
              </a:rPr>
              <a:t>Όποιος βρει τα περισσότερα κερδίζει !</a:t>
            </a:r>
          </a:p>
        </p:txBody>
      </p:sp>
      <p:sp>
        <p:nvSpPr>
          <p:cNvPr id="14" name="AutoShape 61"/>
          <p:cNvSpPr>
            <a:spLocks noChangeArrowheads="1"/>
          </p:cNvSpPr>
          <p:nvPr/>
        </p:nvSpPr>
        <p:spPr bwMode="auto">
          <a:xfrm>
            <a:off x="6457" y="1412776"/>
            <a:ext cx="2232248" cy="1188132"/>
          </a:xfrm>
          <a:prstGeom prst="wedgeEllipseCallout">
            <a:avLst>
              <a:gd name="adj1" fmla="val 58654"/>
              <a:gd name="adj2" fmla="val 53244"/>
            </a:avLst>
          </a:prstGeom>
          <a:solidFill>
            <a:schemeClr val="tx2">
              <a:lumMod val="20000"/>
              <a:lumOff val="80000"/>
            </a:schemeClr>
          </a:solidFill>
          <a:ln w="25400">
            <a:solidFill>
              <a:schemeClr val="bg1"/>
            </a:solidFill>
            <a:miter lim="800000"/>
            <a:headEnd/>
            <a:tailEnd/>
          </a:ln>
        </p:spPr>
        <p:txBody>
          <a:bodyPr rot="0" vert="horz" wrap="square" lIns="91440" tIns="0" rIns="91440" bIns="0" anchor="ctr" anchorCtr="0" upright="1">
            <a:noAutofit/>
          </a:bodyPr>
          <a:lstStyle/>
          <a:p>
            <a:pPr algn="ctr">
              <a:lnSpc>
                <a:spcPct val="115000"/>
              </a:lnSpc>
              <a:spcAft>
                <a:spcPts val="0"/>
              </a:spcAft>
            </a:pPr>
            <a:r>
              <a:rPr lang="el-GR" sz="1400" b="1" dirty="0" smtClean="0">
                <a:solidFill>
                  <a:schemeClr val="tx2"/>
                </a:solidFill>
                <a:latin typeface="Calibri"/>
                <a:ea typeface="Times New Roman"/>
                <a:cs typeface="Times New Roman"/>
              </a:rPr>
              <a:t>Πύραρχος</a:t>
            </a:r>
            <a:r>
              <a:rPr lang="el-GR" sz="1400" dirty="0" smtClean="0">
                <a:solidFill>
                  <a:schemeClr val="tx2"/>
                </a:solidFill>
                <a:latin typeface="Calibri"/>
                <a:ea typeface="Times New Roman"/>
                <a:cs typeface="Times New Roman"/>
              </a:rPr>
              <a:t>! Ανώτερος βαθμός στο πυροσβεστικό σώμα.  </a:t>
            </a:r>
            <a:endParaRPr lang="el-GR" sz="1400" b="1" dirty="0" smtClean="0">
              <a:solidFill>
                <a:schemeClr val="tx2"/>
              </a:solidFill>
              <a:latin typeface="Calibri"/>
              <a:ea typeface="Times New Roman"/>
              <a:cs typeface="Times New Roman"/>
            </a:endParaRPr>
          </a:p>
        </p:txBody>
      </p:sp>
      <p:sp>
        <p:nvSpPr>
          <p:cNvPr id="15" name="AutoShape 61"/>
          <p:cNvSpPr>
            <a:spLocks noChangeArrowheads="1"/>
          </p:cNvSpPr>
          <p:nvPr/>
        </p:nvSpPr>
        <p:spPr bwMode="auto">
          <a:xfrm>
            <a:off x="5246717" y="2120502"/>
            <a:ext cx="3456384" cy="1560892"/>
          </a:xfrm>
          <a:prstGeom prst="wedgeEllipseCallout">
            <a:avLst>
              <a:gd name="adj1" fmla="val -44437"/>
              <a:gd name="adj2" fmla="val 44468"/>
            </a:avLst>
          </a:prstGeom>
          <a:solidFill>
            <a:schemeClr val="accent4">
              <a:lumMod val="20000"/>
              <a:lumOff val="80000"/>
            </a:schemeClr>
          </a:solidFill>
          <a:ln w="25400">
            <a:solidFill>
              <a:schemeClr val="bg1"/>
            </a:solidFill>
            <a:miter lim="800000"/>
            <a:headEnd/>
            <a:tailEnd/>
          </a:ln>
        </p:spPr>
        <p:txBody>
          <a:bodyPr rot="0" vert="horz" wrap="square" lIns="91440" tIns="0" rIns="91440" bIns="0" anchor="ctr" anchorCtr="0" upright="1">
            <a:noAutofit/>
          </a:bodyPr>
          <a:lstStyle/>
          <a:p>
            <a:pPr algn="ctr">
              <a:lnSpc>
                <a:spcPct val="115000"/>
              </a:lnSpc>
              <a:spcAft>
                <a:spcPts val="0"/>
              </a:spcAft>
            </a:pPr>
            <a:r>
              <a:rPr lang="el-GR" sz="1400" b="1" dirty="0" smtClean="0">
                <a:solidFill>
                  <a:schemeClr val="tx2"/>
                </a:solidFill>
                <a:latin typeface="Calibri"/>
                <a:ea typeface="Times New Roman"/>
                <a:cs typeface="Times New Roman"/>
              </a:rPr>
              <a:t>Πυρίμαχος! </a:t>
            </a:r>
          </a:p>
          <a:p>
            <a:pPr algn="ctr">
              <a:lnSpc>
                <a:spcPct val="115000"/>
              </a:lnSpc>
              <a:spcAft>
                <a:spcPts val="0"/>
              </a:spcAft>
            </a:pPr>
            <a:r>
              <a:rPr lang="el-GR" sz="1400" dirty="0" smtClean="0">
                <a:solidFill>
                  <a:schemeClr val="tx2"/>
                </a:solidFill>
                <a:latin typeface="Calibri"/>
                <a:ea typeface="Times New Roman"/>
                <a:cs typeface="Times New Roman"/>
              </a:rPr>
              <a:t>Όπως τα σκεύη που έχουν οι μάγειρες στην κουζίνα τους! Σκεύη με ανθεκτικότητα στις υψηλές θερμοκρασίες. </a:t>
            </a:r>
            <a:endParaRPr lang="el-GR" sz="1400" b="1" dirty="0" smtClean="0">
              <a:solidFill>
                <a:schemeClr val="tx2"/>
              </a:solidFill>
              <a:latin typeface="Calibri"/>
              <a:ea typeface="Times New Roman"/>
              <a:cs typeface="Times New Roman"/>
            </a:endParaRPr>
          </a:p>
        </p:txBody>
      </p:sp>
      <p:sp>
        <p:nvSpPr>
          <p:cNvPr id="16" name="AutoShape 61"/>
          <p:cNvSpPr>
            <a:spLocks noChangeArrowheads="1"/>
          </p:cNvSpPr>
          <p:nvPr/>
        </p:nvSpPr>
        <p:spPr bwMode="auto">
          <a:xfrm>
            <a:off x="-36512" y="4005064"/>
            <a:ext cx="3408352" cy="1440160"/>
          </a:xfrm>
          <a:prstGeom prst="wedgeEllipseCallout">
            <a:avLst>
              <a:gd name="adj1" fmla="val 56982"/>
              <a:gd name="adj2" fmla="val 6593"/>
            </a:avLst>
          </a:prstGeom>
          <a:solidFill>
            <a:schemeClr val="tx2">
              <a:lumMod val="20000"/>
              <a:lumOff val="80000"/>
            </a:schemeClr>
          </a:solidFill>
          <a:ln w="25400">
            <a:solidFill>
              <a:schemeClr val="bg1"/>
            </a:solidFill>
            <a:miter lim="800000"/>
            <a:headEnd/>
            <a:tailEnd/>
          </a:ln>
        </p:spPr>
        <p:txBody>
          <a:bodyPr rot="0" vert="horz" wrap="square" lIns="91440" tIns="0" rIns="91440" bIns="0" anchor="ctr" anchorCtr="0" upright="1">
            <a:noAutofit/>
          </a:bodyPr>
          <a:lstStyle/>
          <a:p>
            <a:pPr algn="ctr">
              <a:lnSpc>
                <a:spcPct val="115000"/>
              </a:lnSpc>
              <a:spcAft>
                <a:spcPts val="0"/>
              </a:spcAft>
            </a:pPr>
            <a:r>
              <a:rPr lang="el-GR" sz="1400" b="1" dirty="0" smtClean="0">
                <a:solidFill>
                  <a:schemeClr val="tx2"/>
                </a:solidFill>
                <a:latin typeface="Calibri"/>
                <a:ea typeface="Times New Roman"/>
                <a:cs typeface="Times New Roman"/>
              </a:rPr>
              <a:t>Πυρίτιδα</a:t>
            </a:r>
            <a:r>
              <a:rPr lang="el-GR" sz="1400" dirty="0" smtClean="0">
                <a:solidFill>
                  <a:schemeClr val="tx2"/>
                </a:solidFill>
                <a:latin typeface="Calibri"/>
                <a:ea typeface="Times New Roman"/>
                <a:cs typeface="Times New Roman"/>
              </a:rPr>
              <a:t>! </a:t>
            </a:r>
          </a:p>
          <a:p>
            <a:pPr algn="ctr">
              <a:lnSpc>
                <a:spcPct val="115000"/>
              </a:lnSpc>
              <a:spcAft>
                <a:spcPts val="0"/>
              </a:spcAft>
            </a:pPr>
            <a:r>
              <a:rPr lang="el-GR" sz="1400" dirty="0" smtClean="0">
                <a:solidFill>
                  <a:schemeClr val="tx2"/>
                </a:solidFill>
                <a:latin typeface="Calibri"/>
                <a:ea typeface="Times New Roman"/>
                <a:cs typeface="Times New Roman"/>
              </a:rPr>
              <a:t>Κοινώς </a:t>
            </a:r>
            <a:r>
              <a:rPr lang="el-GR" sz="1400" b="1" dirty="0" smtClean="0">
                <a:solidFill>
                  <a:schemeClr val="tx2"/>
                </a:solidFill>
                <a:latin typeface="Calibri"/>
                <a:ea typeface="Times New Roman"/>
                <a:cs typeface="Times New Roman"/>
              </a:rPr>
              <a:t>μπαρούτι</a:t>
            </a:r>
            <a:r>
              <a:rPr lang="el-GR" sz="1400" dirty="0" smtClean="0">
                <a:solidFill>
                  <a:schemeClr val="tx2"/>
                </a:solidFill>
                <a:latin typeface="Calibri"/>
                <a:ea typeface="Times New Roman"/>
                <a:cs typeface="Times New Roman"/>
              </a:rPr>
              <a:t>! Χρησιμοποιείται για </a:t>
            </a:r>
            <a:r>
              <a:rPr lang="el-GR" sz="1400" dirty="0" smtClean="0">
                <a:solidFill>
                  <a:schemeClr val="tx2"/>
                </a:solidFill>
              </a:rPr>
              <a:t>ανατινάξεις και πυροτεχνήματα.</a:t>
            </a:r>
            <a:endParaRPr lang="el-GR" sz="1400" b="1" dirty="0" smtClean="0">
              <a:solidFill>
                <a:schemeClr val="tx2"/>
              </a:solidFill>
              <a:latin typeface="Calibri"/>
              <a:ea typeface="Times New Roman"/>
              <a:cs typeface="Times New Roman"/>
            </a:endParaRPr>
          </a:p>
        </p:txBody>
      </p:sp>
      <p:sp>
        <p:nvSpPr>
          <p:cNvPr id="17" name="AutoShape 61"/>
          <p:cNvSpPr>
            <a:spLocks noChangeArrowheads="1"/>
          </p:cNvSpPr>
          <p:nvPr/>
        </p:nvSpPr>
        <p:spPr bwMode="auto">
          <a:xfrm>
            <a:off x="3189892" y="3049422"/>
            <a:ext cx="2233870" cy="1501641"/>
          </a:xfrm>
          <a:prstGeom prst="wedgeEllipseCallout">
            <a:avLst>
              <a:gd name="adj1" fmla="val 20095"/>
              <a:gd name="adj2" fmla="val 64104"/>
            </a:avLst>
          </a:prstGeom>
          <a:solidFill>
            <a:schemeClr val="accent4">
              <a:lumMod val="20000"/>
              <a:lumOff val="80000"/>
            </a:schemeClr>
          </a:solidFill>
          <a:ln w="25400">
            <a:solidFill>
              <a:schemeClr val="bg1"/>
            </a:solidFill>
            <a:miter lim="800000"/>
            <a:headEnd/>
            <a:tailEnd/>
          </a:ln>
        </p:spPr>
        <p:txBody>
          <a:bodyPr rot="0" vert="horz" wrap="square" lIns="91440" tIns="0" rIns="91440" bIns="0" anchor="ctr" anchorCtr="0" upright="1">
            <a:noAutofit/>
          </a:bodyPr>
          <a:lstStyle/>
          <a:p>
            <a:pPr algn="ctr">
              <a:lnSpc>
                <a:spcPct val="115000"/>
              </a:lnSpc>
              <a:spcAft>
                <a:spcPts val="0"/>
              </a:spcAft>
            </a:pPr>
            <a:r>
              <a:rPr lang="el-GR" sz="1400" b="1" dirty="0" smtClean="0">
                <a:solidFill>
                  <a:schemeClr val="tx2"/>
                </a:solidFill>
                <a:latin typeface="Calibri"/>
                <a:ea typeface="Times New Roman"/>
                <a:cs typeface="Times New Roman"/>
              </a:rPr>
              <a:t>Πυρετώδης! </a:t>
            </a:r>
            <a:r>
              <a:rPr lang="el-GR" sz="1400" dirty="0" smtClean="0">
                <a:solidFill>
                  <a:schemeClr val="tx2"/>
                </a:solidFill>
                <a:latin typeface="Calibri"/>
                <a:ea typeface="Times New Roman"/>
                <a:cs typeface="Times New Roman"/>
              </a:rPr>
              <a:t>Όπως η προσπάθειά μου για να σε κερδίσω! </a:t>
            </a:r>
          </a:p>
          <a:p>
            <a:pPr algn="ctr">
              <a:lnSpc>
                <a:spcPct val="115000"/>
              </a:lnSpc>
              <a:spcAft>
                <a:spcPts val="0"/>
              </a:spcAft>
            </a:pPr>
            <a:r>
              <a:rPr lang="el-GR" sz="1400" dirty="0" smtClean="0">
                <a:solidFill>
                  <a:schemeClr val="tx2"/>
                </a:solidFill>
                <a:latin typeface="Calibri"/>
                <a:ea typeface="Times New Roman"/>
                <a:cs typeface="Times New Roman"/>
              </a:rPr>
              <a:t>Χι, χι, χι!</a:t>
            </a:r>
            <a:r>
              <a:rPr lang="el-GR" sz="1400" b="1" dirty="0" smtClean="0">
                <a:solidFill>
                  <a:schemeClr val="tx2"/>
                </a:solidFill>
                <a:latin typeface="Calibri"/>
                <a:ea typeface="Times New Roman"/>
                <a:cs typeface="Times New Roman"/>
              </a:rPr>
              <a:t>   </a:t>
            </a:r>
          </a:p>
        </p:txBody>
      </p:sp>
      <p:sp>
        <p:nvSpPr>
          <p:cNvPr id="18" name="AutoShape 61"/>
          <p:cNvSpPr>
            <a:spLocks noChangeArrowheads="1"/>
          </p:cNvSpPr>
          <p:nvPr/>
        </p:nvSpPr>
        <p:spPr bwMode="auto">
          <a:xfrm>
            <a:off x="367410" y="2509782"/>
            <a:ext cx="2564165" cy="1567290"/>
          </a:xfrm>
          <a:prstGeom prst="wedgeEllipseCallout">
            <a:avLst>
              <a:gd name="adj1" fmla="val 51600"/>
              <a:gd name="adj2" fmla="val 43474"/>
            </a:avLst>
          </a:prstGeom>
          <a:solidFill>
            <a:schemeClr val="tx2">
              <a:lumMod val="20000"/>
              <a:lumOff val="80000"/>
            </a:schemeClr>
          </a:solidFill>
          <a:ln w="25400">
            <a:solidFill>
              <a:schemeClr val="bg1"/>
            </a:solidFill>
            <a:miter lim="800000"/>
            <a:headEnd/>
            <a:tailEnd/>
          </a:ln>
        </p:spPr>
        <p:txBody>
          <a:bodyPr rot="0" vert="horz" wrap="square" lIns="91440" tIns="0" rIns="91440" bIns="0" anchor="ctr" anchorCtr="0" upright="1">
            <a:noAutofit/>
          </a:bodyPr>
          <a:lstStyle/>
          <a:p>
            <a:pPr algn="ctr">
              <a:lnSpc>
                <a:spcPct val="115000"/>
              </a:lnSpc>
              <a:spcAft>
                <a:spcPts val="0"/>
              </a:spcAft>
            </a:pPr>
            <a:r>
              <a:rPr lang="el-GR" sz="1400" b="1" dirty="0" smtClean="0">
                <a:solidFill>
                  <a:schemeClr val="tx2"/>
                </a:solidFill>
                <a:latin typeface="Calibri"/>
                <a:ea typeface="Times New Roman"/>
                <a:cs typeface="Times New Roman"/>
              </a:rPr>
              <a:t>Καλά, για να δούμε τώρα! Πυρότουβλο, Πυρκαγιά, Πυροσβεστήρας, Πύρινος…  </a:t>
            </a:r>
            <a:endParaRPr lang="el-GR" sz="1400" dirty="0" smtClean="0">
              <a:solidFill>
                <a:schemeClr val="tx2"/>
              </a:solidFill>
              <a:latin typeface="Calibri"/>
              <a:ea typeface="Times New Roman"/>
              <a:cs typeface="Times New Roman"/>
            </a:endParaRPr>
          </a:p>
        </p:txBody>
      </p:sp>
      <p:sp>
        <p:nvSpPr>
          <p:cNvPr id="19" name="AutoShape 61"/>
          <p:cNvSpPr>
            <a:spLocks noChangeArrowheads="1"/>
          </p:cNvSpPr>
          <p:nvPr/>
        </p:nvSpPr>
        <p:spPr bwMode="auto">
          <a:xfrm>
            <a:off x="5758082" y="3538275"/>
            <a:ext cx="2771430" cy="1158269"/>
          </a:xfrm>
          <a:prstGeom prst="wedgeEllipseCallout">
            <a:avLst>
              <a:gd name="adj1" fmla="val -60820"/>
              <a:gd name="adj2" fmla="val -4578"/>
            </a:avLst>
          </a:prstGeom>
          <a:solidFill>
            <a:schemeClr val="accent4">
              <a:lumMod val="20000"/>
              <a:lumOff val="80000"/>
            </a:schemeClr>
          </a:solidFill>
          <a:ln w="25400">
            <a:solidFill>
              <a:schemeClr val="bg1"/>
            </a:solidFill>
            <a:miter lim="800000"/>
            <a:headEnd/>
            <a:tailEnd/>
          </a:ln>
        </p:spPr>
        <p:txBody>
          <a:bodyPr rot="0" vert="horz" wrap="square" lIns="91440" tIns="0" rIns="91440" bIns="0" anchor="ctr" anchorCtr="0" upright="1">
            <a:noAutofit/>
          </a:bodyPr>
          <a:lstStyle/>
          <a:p>
            <a:pPr algn="ctr">
              <a:lnSpc>
                <a:spcPct val="115000"/>
              </a:lnSpc>
              <a:spcAft>
                <a:spcPts val="0"/>
              </a:spcAft>
            </a:pPr>
            <a:r>
              <a:rPr lang="el-GR" sz="1400" b="1" dirty="0" smtClean="0">
                <a:solidFill>
                  <a:schemeClr val="tx2"/>
                </a:solidFill>
                <a:latin typeface="Calibri"/>
                <a:ea typeface="Times New Roman"/>
                <a:cs typeface="Times New Roman"/>
              </a:rPr>
              <a:t>Πυρπολώ, Πυρσός, Πύρωση, Πυρετός, Πυρόλυση! </a:t>
            </a:r>
          </a:p>
        </p:txBody>
      </p:sp>
      <p:sp>
        <p:nvSpPr>
          <p:cNvPr id="20" name="AutoShape 61"/>
          <p:cNvSpPr>
            <a:spLocks noChangeArrowheads="1"/>
          </p:cNvSpPr>
          <p:nvPr/>
        </p:nvSpPr>
        <p:spPr bwMode="auto">
          <a:xfrm>
            <a:off x="2051720" y="1340768"/>
            <a:ext cx="2376264" cy="1567290"/>
          </a:xfrm>
          <a:prstGeom prst="wedgeEllipseCallout">
            <a:avLst>
              <a:gd name="adj1" fmla="val -3974"/>
              <a:gd name="adj2" fmla="val 69932"/>
            </a:avLst>
          </a:prstGeom>
          <a:solidFill>
            <a:schemeClr val="tx2">
              <a:lumMod val="20000"/>
              <a:lumOff val="80000"/>
            </a:schemeClr>
          </a:solidFill>
          <a:ln w="25400">
            <a:solidFill>
              <a:schemeClr val="bg1"/>
            </a:solidFill>
            <a:miter lim="800000"/>
            <a:headEnd/>
            <a:tailEnd/>
          </a:ln>
        </p:spPr>
        <p:txBody>
          <a:bodyPr rot="0" vert="horz" wrap="square" lIns="91440" tIns="0" rIns="91440" bIns="0" anchor="ctr" anchorCtr="0" upright="1">
            <a:noAutofit/>
          </a:bodyPr>
          <a:lstStyle/>
          <a:p>
            <a:pPr algn="ctr">
              <a:lnSpc>
                <a:spcPct val="115000"/>
              </a:lnSpc>
              <a:spcAft>
                <a:spcPts val="0"/>
              </a:spcAft>
            </a:pPr>
            <a:r>
              <a:rPr lang="el-GR" sz="1400" b="1" dirty="0" smtClean="0">
                <a:solidFill>
                  <a:schemeClr val="tx2"/>
                </a:solidFill>
                <a:latin typeface="Calibri"/>
                <a:ea typeface="Times New Roman"/>
                <a:cs typeface="Times New Roman"/>
              </a:rPr>
              <a:t>Αυτή η «πυρόλυση» πάλι κουζίνα μου θυμίζει!</a:t>
            </a:r>
            <a:endParaRPr lang="el-GR" sz="1400" dirty="0" smtClean="0">
              <a:solidFill>
                <a:schemeClr val="tx2"/>
              </a:solidFill>
              <a:latin typeface="Calibri"/>
              <a:ea typeface="Times New Roman"/>
              <a:cs typeface="Times New Roman"/>
            </a:endParaRPr>
          </a:p>
        </p:txBody>
      </p:sp>
      <p:sp>
        <p:nvSpPr>
          <p:cNvPr id="21" name="AutoShape 61"/>
          <p:cNvSpPr>
            <a:spLocks noChangeArrowheads="1"/>
          </p:cNvSpPr>
          <p:nvPr/>
        </p:nvSpPr>
        <p:spPr bwMode="auto">
          <a:xfrm>
            <a:off x="5580111" y="4696544"/>
            <a:ext cx="3456386" cy="2044824"/>
          </a:xfrm>
          <a:prstGeom prst="wedgeEllipseCallout">
            <a:avLst>
              <a:gd name="adj1" fmla="val -48392"/>
              <a:gd name="adj2" fmla="val -30644"/>
            </a:avLst>
          </a:prstGeom>
          <a:solidFill>
            <a:schemeClr val="accent4">
              <a:lumMod val="20000"/>
              <a:lumOff val="80000"/>
            </a:schemeClr>
          </a:solidFill>
          <a:ln w="25400">
            <a:solidFill>
              <a:schemeClr val="bg1"/>
            </a:solidFill>
            <a:miter lim="800000"/>
            <a:headEnd/>
            <a:tailEnd/>
          </a:ln>
        </p:spPr>
        <p:txBody>
          <a:bodyPr rot="0" vert="horz" wrap="square" lIns="91440" tIns="0" rIns="91440" bIns="0" anchor="ctr" anchorCtr="0" upright="1">
            <a:noAutofit/>
          </a:bodyPr>
          <a:lstStyle/>
          <a:p>
            <a:pPr algn="ctr">
              <a:lnSpc>
                <a:spcPct val="115000"/>
              </a:lnSpc>
              <a:spcAft>
                <a:spcPts val="0"/>
              </a:spcAft>
            </a:pPr>
            <a:r>
              <a:rPr lang="el-GR" sz="1400" b="1" dirty="0" smtClean="0">
                <a:solidFill>
                  <a:schemeClr val="tx2"/>
                </a:solidFill>
                <a:latin typeface="Calibri"/>
                <a:ea typeface="Times New Roman"/>
                <a:cs typeface="Times New Roman"/>
              </a:rPr>
              <a:t>Δίκιο έχεις! </a:t>
            </a:r>
            <a:r>
              <a:rPr lang="el-GR" sz="1400" dirty="0" smtClean="0">
                <a:solidFill>
                  <a:schemeClr val="tx2"/>
                </a:solidFill>
                <a:latin typeface="Calibri"/>
                <a:ea typeface="Times New Roman"/>
                <a:cs typeface="Times New Roman"/>
              </a:rPr>
              <a:t>Είναι</a:t>
            </a:r>
            <a:r>
              <a:rPr lang="el-GR" sz="1400" b="1" dirty="0">
                <a:solidFill>
                  <a:schemeClr val="tx2"/>
                </a:solidFill>
                <a:latin typeface="Calibri"/>
                <a:ea typeface="Times New Roman"/>
                <a:cs typeface="Times New Roman"/>
              </a:rPr>
              <a:t> </a:t>
            </a:r>
            <a:r>
              <a:rPr lang="el-GR" sz="1400" dirty="0" smtClean="0">
                <a:solidFill>
                  <a:schemeClr val="tx2"/>
                </a:solidFill>
              </a:rPr>
              <a:t>προηγμένο </a:t>
            </a:r>
            <a:r>
              <a:rPr lang="el-GR" sz="1400" dirty="0">
                <a:solidFill>
                  <a:schemeClr val="tx2"/>
                </a:solidFill>
              </a:rPr>
              <a:t>σύστημα καθαρισμού του φούρνου</a:t>
            </a:r>
            <a:r>
              <a:rPr lang="el-GR" sz="1400" dirty="0" smtClean="0">
                <a:solidFill>
                  <a:schemeClr val="tx2"/>
                </a:solidFill>
              </a:rPr>
              <a:t>. </a:t>
            </a:r>
            <a:r>
              <a:rPr lang="el-GR" sz="1400" dirty="0">
                <a:solidFill>
                  <a:schemeClr val="tx2"/>
                </a:solidFill>
              </a:rPr>
              <a:t>Τ</a:t>
            </a:r>
            <a:r>
              <a:rPr lang="el-GR" sz="1400" dirty="0" smtClean="0">
                <a:solidFill>
                  <a:schemeClr val="tx2"/>
                </a:solidFill>
              </a:rPr>
              <a:t>α </a:t>
            </a:r>
            <a:r>
              <a:rPr lang="el-GR" sz="1400" dirty="0">
                <a:solidFill>
                  <a:schemeClr val="tx2"/>
                </a:solidFill>
              </a:rPr>
              <a:t>καμένα λίπη γίνονται σκόνη, εξασφαλίζοντας </a:t>
            </a:r>
            <a:r>
              <a:rPr lang="el-GR" sz="1400" dirty="0" smtClean="0">
                <a:solidFill>
                  <a:schemeClr val="tx2"/>
                </a:solidFill>
              </a:rPr>
              <a:t>καθαρό φούρνο. Φαίνεται βοηθάς πολύ τη μαμά σου! Μπράβο! </a:t>
            </a:r>
            <a:endParaRPr lang="el-GR" sz="1400" b="1" dirty="0" smtClean="0">
              <a:solidFill>
                <a:schemeClr val="tx2"/>
              </a:solidFill>
              <a:latin typeface="Calibri"/>
              <a:ea typeface="Times New Roman"/>
              <a:cs typeface="Times New Roman"/>
            </a:endParaRPr>
          </a:p>
        </p:txBody>
      </p:sp>
      <p:sp>
        <p:nvSpPr>
          <p:cNvPr id="22" name="AutoShape 61"/>
          <p:cNvSpPr>
            <a:spLocks noChangeArrowheads="1"/>
          </p:cNvSpPr>
          <p:nvPr/>
        </p:nvSpPr>
        <p:spPr bwMode="auto">
          <a:xfrm>
            <a:off x="35496" y="5517233"/>
            <a:ext cx="3307059" cy="1151754"/>
          </a:xfrm>
          <a:prstGeom prst="wedgeEllipseCallout">
            <a:avLst>
              <a:gd name="adj1" fmla="val 45576"/>
              <a:gd name="adj2" fmla="val -41598"/>
            </a:avLst>
          </a:prstGeom>
          <a:solidFill>
            <a:schemeClr val="tx2">
              <a:lumMod val="20000"/>
              <a:lumOff val="80000"/>
            </a:schemeClr>
          </a:solidFill>
          <a:ln w="25400">
            <a:solidFill>
              <a:schemeClr val="bg1"/>
            </a:solidFill>
            <a:miter lim="800000"/>
            <a:headEnd/>
            <a:tailEnd/>
          </a:ln>
        </p:spPr>
        <p:txBody>
          <a:bodyPr rot="0" vert="horz" wrap="square" lIns="91440" tIns="0" rIns="91440" bIns="0" anchor="ctr" anchorCtr="0" upright="1">
            <a:noAutofit/>
          </a:bodyPr>
          <a:lstStyle/>
          <a:p>
            <a:pPr algn="ctr">
              <a:lnSpc>
                <a:spcPct val="115000"/>
              </a:lnSpc>
              <a:spcAft>
                <a:spcPts val="0"/>
              </a:spcAft>
            </a:pPr>
            <a:r>
              <a:rPr lang="el-GR" sz="1400" b="1" dirty="0" smtClean="0">
                <a:solidFill>
                  <a:schemeClr val="tx2"/>
                </a:solidFill>
                <a:latin typeface="Calibri"/>
                <a:ea typeface="Times New Roman"/>
                <a:cs typeface="Times New Roman"/>
              </a:rPr>
              <a:t>Μαργαρίτα! Νομίζω έχουμε ισοπαλία! Μπράβο και στους δύο μας! </a:t>
            </a:r>
          </a:p>
        </p:txBody>
      </p:sp>
      <p:pic>
        <p:nvPicPr>
          <p:cNvPr id="12" name="Εικόνα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9278" y="4797152"/>
            <a:ext cx="2540346" cy="1871834"/>
          </a:xfrm>
          <a:prstGeom prst="rect">
            <a:avLst/>
          </a:prstGeom>
        </p:spPr>
      </p:pic>
    </p:spTree>
    <p:extLst>
      <p:ext uri="{BB962C8B-B14F-4D97-AF65-F5344CB8AC3E}">
        <p14:creationId xmlns:p14="http://schemas.microsoft.com/office/powerpoint/2010/main" val="32647745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2"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0-#ppt_w/2"/>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2"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0-#ppt_w/2"/>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5"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2000"/>
                                        <p:tgtEl>
                                          <p:spTgt spid="22"/>
                                        </p:tgtEl>
                                      </p:cBhvr>
                                    </p:animEffect>
                                    <p:anim calcmode="lin" valueType="num">
                                      <p:cBhvr>
                                        <p:cTn id="80" dur="2000" fill="hold"/>
                                        <p:tgtEl>
                                          <p:spTgt spid="22"/>
                                        </p:tgtEl>
                                        <p:attrNameLst>
                                          <p:attrName>ppt_w</p:attrName>
                                        </p:attrNameLst>
                                      </p:cBhvr>
                                      <p:tavLst>
                                        <p:tav tm="0" fmla="#ppt_w*sin(2.5*pi*$)">
                                          <p:val>
                                            <p:fltVal val="0"/>
                                          </p:val>
                                        </p:tav>
                                        <p:tav tm="100000">
                                          <p:val>
                                            <p:fltVal val="1"/>
                                          </p:val>
                                        </p:tav>
                                      </p:tavLst>
                                    </p:anim>
                                    <p:anim calcmode="lin" valueType="num">
                                      <p:cBhvr>
                                        <p:cTn id="81" dur="20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normAutofit/>
          </a:bodyPr>
          <a:lstStyle/>
          <a:p>
            <a:pPr marL="82550" indent="-82550" algn="l" fontAlgn="base">
              <a:spcAft>
                <a:spcPct val="0"/>
              </a:spcAft>
              <a:tabLst>
                <a:tab pos="82550" algn="l"/>
              </a:tabLst>
            </a:pPr>
            <a:r>
              <a:rPr lang="el-GR" sz="3200" dirty="0" smtClean="0">
                <a:ea typeface="ＭＳ Ｐゴシック" charset="-128"/>
              </a:rPr>
              <a:t>«Ο Προμηθέας»</a:t>
            </a:r>
            <a:br>
              <a:rPr lang="el-GR" sz="3200" dirty="0" smtClean="0">
                <a:ea typeface="ＭＳ Ｐゴシック" charset="-128"/>
              </a:rPr>
            </a:br>
            <a:r>
              <a:rPr lang="el-GR" sz="3200" dirty="0" smtClean="0">
                <a:ea typeface="ＭＳ Ｐゴシック" charset="-128"/>
              </a:rPr>
              <a:t>2</a:t>
            </a:r>
            <a:r>
              <a:rPr lang="el-GR" sz="3200" baseline="30000" dirty="0" smtClean="0">
                <a:ea typeface="ＭＳ Ｐゴシック" charset="-128"/>
              </a:rPr>
              <a:t>η</a:t>
            </a:r>
            <a:r>
              <a:rPr lang="el-GR" sz="3200" dirty="0" smtClean="0">
                <a:ea typeface="ＭＳ Ｐゴシック" charset="-128"/>
              </a:rPr>
              <a:t> </a:t>
            </a:r>
            <a:r>
              <a:rPr lang="el-GR" sz="3200" dirty="0">
                <a:ea typeface="ＭＳ Ｐゴシック" charset="-128"/>
              </a:rPr>
              <a:t>άσκηση</a:t>
            </a:r>
            <a:r>
              <a:rPr lang="el-GR" sz="3200" dirty="0" smtClean="0">
                <a:ea typeface="ＭＳ Ｐゴシック" charset="-128"/>
                <a:sym typeface="Wingdings 3"/>
              </a:rPr>
              <a:t>: </a:t>
            </a:r>
            <a:r>
              <a:rPr lang="el-GR" sz="3200" dirty="0" err="1" smtClean="0">
                <a:latin typeface="Calibri" panose="020F0502020204030204" pitchFamily="34" charset="0"/>
                <a:ea typeface="ＭＳ Ｐゴシック" charset="-128"/>
                <a:sym typeface="Wingdings 3"/>
              </a:rPr>
              <a:t>Πῦρ</a:t>
            </a:r>
            <a:endParaRPr lang="el-GR" sz="3200" dirty="0">
              <a:latin typeface="Calibri" panose="020F0502020204030204" pitchFamily="34" charset="0"/>
              <a:ea typeface="ＭＳ Ｐゴシック" charset="-128"/>
            </a:endParaRPr>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6908" y="44624"/>
            <a:ext cx="1529588" cy="1673817"/>
          </a:xfrm>
          <a:prstGeom prst="rect">
            <a:avLst/>
          </a:prstGeom>
        </p:spPr>
      </p:pic>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2768302"/>
            <a:ext cx="3762375" cy="3829050"/>
          </a:xfrm>
          <a:prstGeom prst="rect">
            <a:avLst/>
          </a:prstGeom>
        </p:spPr>
      </p:pic>
      <p:sp>
        <p:nvSpPr>
          <p:cNvPr id="16" name="Επεξήγηση με στρογγυλεμένο παραλληλόγραμμο 15"/>
          <p:cNvSpPr/>
          <p:nvPr/>
        </p:nvSpPr>
        <p:spPr>
          <a:xfrm>
            <a:off x="4067944" y="2636912"/>
            <a:ext cx="4824536" cy="3960440"/>
          </a:xfrm>
          <a:prstGeom prst="wedgeRoundRectCallout">
            <a:avLst>
              <a:gd name="adj1" fmla="val -56755"/>
              <a:gd name="adj2" fmla="val -1854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1600" dirty="0" smtClean="0">
                <a:solidFill>
                  <a:schemeClr val="tx2"/>
                </a:solidFill>
                <a:latin typeface="Calibri" panose="020F0502020204030204" pitchFamily="34" charset="0"/>
              </a:rPr>
              <a:t>Αγαπητά μου, παιδιά! </a:t>
            </a:r>
          </a:p>
          <a:p>
            <a:pPr algn="ctr"/>
            <a:r>
              <a:rPr lang="el-GR" sz="1600" dirty="0" smtClean="0">
                <a:solidFill>
                  <a:schemeClr val="tx2"/>
                </a:solidFill>
                <a:latin typeface="Calibri" panose="020F0502020204030204" pitchFamily="34" charset="0"/>
              </a:rPr>
              <a:t>Είμαι ο </a:t>
            </a:r>
            <a:r>
              <a:rPr lang="el-GR" sz="1600" b="1" dirty="0" smtClean="0">
                <a:solidFill>
                  <a:schemeClr val="tx2"/>
                </a:solidFill>
                <a:latin typeface="Calibri" panose="020F0502020204030204" pitchFamily="34" charset="0"/>
              </a:rPr>
              <a:t>Κένταυρος Χείρων</a:t>
            </a:r>
            <a:r>
              <a:rPr lang="el-GR" sz="1600" dirty="0" smtClean="0">
                <a:solidFill>
                  <a:schemeClr val="tx2"/>
                </a:solidFill>
                <a:latin typeface="Calibri" panose="020F0502020204030204" pitchFamily="34" charset="0"/>
              </a:rPr>
              <a:t>! </a:t>
            </a:r>
          </a:p>
          <a:p>
            <a:pPr algn="ctr"/>
            <a:r>
              <a:rPr lang="el-GR" sz="1600" dirty="0" smtClean="0">
                <a:solidFill>
                  <a:schemeClr val="tx2"/>
                </a:solidFill>
                <a:latin typeface="Calibri" panose="020F0502020204030204" pitchFamily="34" charset="0"/>
              </a:rPr>
              <a:t>Και ήθελα κι εγώ με τη σειρά μου να σας αποχαιρετίσω … με αυτήν εδώ την ιστορία!</a:t>
            </a:r>
          </a:p>
          <a:p>
            <a:pPr algn="ctr"/>
            <a:endParaRPr lang="el-GR" sz="1600" dirty="0" smtClean="0">
              <a:solidFill>
                <a:schemeClr val="tx2"/>
              </a:solidFill>
              <a:latin typeface="Calibri" panose="020F0502020204030204" pitchFamily="34" charset="0"/>
            </a:endParaRPr>
          </a:p>
          <a:p>
            <a:pPr algn="ctr"/>
            <a:r>
              <a:rPr lang="el-GR" sz="1600" i="1" dirty="0" smtClean="0">
                <a:solidFill>
                  <a:schemeClr val="tx2"/>
                </a:solidFill>
                <a:latin typeface="Calibri" panose="020F0502020204030204" pitchFamily="34" charset="0"/>
              </a:rPr>
              <a:t>«Την ίδια εποχή, που ο Δίας είχε δέσει το Προμηθέα στον Καύκασο, υπέφερα από ένα τραύμα που μου είχε προκαλέσει ένα βέλος του Ηρακλή. Ζητούσα να αναπαυθώ για να ησυχάσω από τους πόνους, όμως, επειδή ήμουν αθάνατος έπρεπε να δώσω σε κάποιον άλλον την </a:t>
            </a:r>
            <a:r>
              <a:rPr lang="el-GR" sz="1600" b="1" i="1" dirty="0" smtClean="0">
                <a:solidFill>
                  <a:schemeClr val="tx2"/>
                </a:solidFill>
                <a:latin typeface="Calibri" panose="020F0502020204030204" pitchFamily="34" charset="0"/>
              </a:rPr>
              <a:t>Αθανασία</a:t>
            </a:r>
            <a:r>
              <a:rPr lang="el-GR" sz="1600" i="1" dirty="0" smtClean="0">
                <a:solidFill>
                  <a:schemeClr val="tx2"/>
                </a:solidFill>
                <a:latin typeface="Calibri" panose="020F0502020204030204" pitchFamily="34" charset="0"/>
              </a:rPr>
              <a:t> μου! Τότε, ο </a:t>
            </a:r>
            <a:r>
              <a:rPr lang="el-GR" sz="1600" b="1" i="1" dirty="0" smtClean="0">
                <a:solidFill>
                  <a:schemeClr val="tx2"/>
                </a:solidFill>
                <a:latin typeface="Calibri" panose="020F0502020204030204" pitchFamily="34" charset="0"/>
              </a:rPr>
              <a:t>Προμηθέας</a:t>
            </a:r>
            <a:r>
              <a:rPr lang="el-GR" sz="1600" i="1" dirty="0" smtClean="0">
                <a:solidFill>
                  <a:schemeClr val="tx2"/>
                </a:solidFill>
                <a:latin typeface="Calibri" panose="020F0502020204030204" pitchFamily="34" charset="0"/>
              </a:rPr>
              <a:t> δέχτηκε την πρότασή μου και πήρε τη θέση μου! Έτσι, έγινε </a:t>
            </a:r>
            <a:r>
              <a:rPr lang="el-GR" sz="1600" b="1" i="1" dirty="0" smtClean="0">
                <a:solidFill>
                  <a:schemeClr val="tx2"/>
                </a:solidFill>
                <a:latin typeface="Calibri" panose="020F0502020204030204" pitchFamily="34" charset="0"/>
              </a:rPr>
              <a:t>αθάνατος</a:t>
            </a:r>
            <a:r>
              <a:rPr lang="el-GR" sz="1600" i="1" dirty="0" smtClean="0">
                <a:solidFill>
                  <a:schemeClr val="tx2"/>
                </a:solidFill>
                <a:latin typeface="Calibri" panose="020F0502020204030204" pitchFamily="34" charset="0"/>
              </a:rPr>
              <a:t>!»     </a:t>
            </a:r>
          </a:p>
          <a:p>
            <a:pPr algn="ctr"/>
            <a:endParaRPr lang="el-GR" sz="1600" dirty="0">
              <a:solidFill>
                <a:schemeClr val="tx2"/>
              </a:solidFill>
              <a:latin typeface="Calibri" panose="020F0502020204030204" pitchFamily="34" charset="0"/>
            </a:endParaRPr>
          </a:p>
        </p:txBody>
      </p:sp>
      <p:sp>
        <p:nvSpPr>
          <p:cNvPr id="17" name="Επεξήγηση με σύννεφο 16"/>
          <p:cNvSpPr/>
          <p:nvPr/>
        </p:nvSpPr>
        <p:spPr>
          <a:xfrm>
            <a:off x="4674273" y="548680"/>
            <a:ext cx="2832635" cy="1224136"/>
          </a:xfrm>
          <a:prstGeom prst="cloudCallout">
            <a:avLst>
              <a:gd name="adj1" fmla="val 58562"/>
              <a:gd name="adj2" fmla="val -4593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chemeClr val="tx1"/>
                </a:solidFill>
                <a:latin typeface="Calibri" panose="020F0502020204030204" pitchFamily="34" charset="0"/>
              </a:rPr>
              <a:t>Εύγε, Κένταυρε! Είσαι πραγματικά πολύ καλός!  </a:t>
            </a:r>
            <a:endParaRPr lang="el-GR" sz="16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34239946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anim calcmode="lin" valueType="num">
                                      <p:cBhvr>
                                        <p:cTn id="26" dur="2000" fill="hold"/>
                                        <p:tgtEl>
                                          <p:spTgt spid="14"/>
                                        </p:tgtEl>
                                        <p:attrNameLst>
                                          <p:attrName>ppt_w</p:attrName>
                                        </p:attrNameLst>
                                      </p:cBhvr>
                                      <p:tavLst>
                                        <p:tav tm="0" fmla="#ppt_w*sin(2.5*pi*$)">
                                          <p:val>
                                            <p:fltVal val="0"/>
                                          </p:val>
                                        </p:tav>
                                        <p:tav tm="100000">
                                          <p:val>
                                            <p:fltVal val="1"/>
                                          </p:val>
                                        </p:tav>
                                      </p:tavLst>
                                    </p:anim>
                                    <p:anim calcmode="lin" valueType="num">
                                      <p:cBhvr>
                                        <p:cTn id="27"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2492896"/>
            <a:ext cx="3384376" cy="3907384"/>
          </a:xfrm>
          <a:prstGeom prst="rect">
            <a:avLst/>
          </a:prstGeom>
        </p:spPr>
      </p:pic>
      <p:sp>
        <p:nvSpPr>
          <p:cNvPr id="5" name="Τίτλος 1"/>
          <p:cNvSpPr>
            <a:spLocks noGrp="1"/>
          </p:cNvSpPr>
          <p:nvPr>
            <p:ph type="title"/>
          </p:nvPr>
        </p:nvSpPr>
        <p:spPr/>
        <p:txBody>
          <a:bodyPr>
            <a:normAutofit/>
          </a:bodyPr>
          <a:lstStyle/>
          <a:p>
            <a:pPr algn="l" fontAlgn="base">
              <a:spcAft>
                <a:spcPct val="0"/>
              </a:spcAft>
            </a:pPr>
            <a:r>
              <a:rPr lang="el-GR" sz="3200" dirty="0" smtClean="0">
                <a:ea typeface="ＭＳ Ｐゴシック" charset="-128"/>
              </a:rPr>
              <a:t>« Ο Προμηθέας»</a:t>
            </a:r>
            <a:endParaRPr lang="el-GR" sz="3200" dirty="0">
              <a:ea typeface="ＭＳ Ｐゴシック" charset="-128"/>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6908" y="44624"/>
            <a:ext cx="1529588" cy="1673817"/>
          </a:xfrm>
          <a:prstGeom prst="rect">
            <a:avLst/>
          </a:prstGeom>
        </p:spPr>
      </p:pic>
      <p:pic>
        <p:nvPicPr>
          <p:cNvPr id="11" name="Εικόνα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412776"/>
            <a:ext cx="4896544" cy="2432781"/>
          </a:xfrm>
          <a:prstGeom prst="rect">
            <a:avLst/>
          </a:prstGeom>
        </p:spPr>
      </p:pic>
      <p:sp>
        <p:nvSpPr>
          <p:cNvPr id="9" name="Επεξήγηση με στρογγυλεμένο παραλληλόγραμμο 8"/>
          <p:cNvSpPr/>
          <p:nvPr/>
        </p:nvSpPr>
        <p:spPr>
          <a:xfrm>
            <a:off x="323528" y="3845558"/>
            <a:ext cx="3728958" cy="807578"/>
          </a:xfrm>
          <a:prstGeom prst="wedgeRoundRectCallout">
            <a:avLst>
              <a:gd name="adj1" fmla="val -8209"/>
              <a:gd name="adj2" fmla="val -91533"/>
              <a:gd name="adj3" fmla="val 16667"/>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2"/>
                </a:solidFill>
                <a:latin typeface="Calibri" panose="020F0502020204030204" pitchFamily="34" charset="0"/>
              </a:rPr>
              <a:t>Γεια σας φίλοι μου, είμαι ο αετός του μύθου μας! </a:t>
            </a:r>
            <a:endParaRPr lang="el-GR" dirty="0">
              <a:solidFill>
                <a:schemeClr val="tx2"/>
              </a:solidFill>
              <a:latin typeface="Calibri" panose="020F0502020204030204" pitchFamily="34" charset="0"/>
            </a:endParaRPr>
          </a:p>
        </p:txBody>
      </p:sp>
      <p:sp>
        <p:nvSpPr>
          <p:cNvPr id="12" name="Επεξήγηση με στρογγυλεμένο παραλληλόγραμμο 11"/>
          <p:cNvSpPr/>
          <p:nvPr/>
        </p:nvSpPr>
        <p:spPr>
          <a:xfrm>
            <a:off x="899592" y="4869161"/>
            <a:ext cx="4248472" cy="1296143"/>
          </a:xfrm>
          <a:prstGeom prst="wedgeRoundRectCallout">
            <a:avLst>
              <a:gd name="adj1" fmla="val -8770"/>
              <a:gd name="adj2" fmla="val -71988"/>
              <a:gd name="adj3" fmla="val 16667"/>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2"/>
                </a:solidFill>
                <a:latin typeface="Calibri" panose="020F0502020204030204" pitchFamily="34" charset="0"/>
              </a:rPr>
              <a:t>Και πετώ πάνω από ένα θεσπέσιο γλυπτό τον «</a:t>
            </a:r>
            <a:r>
              <a:rPr lang="el-GR" b="1" dirty="0" smtClean="0">
                <a:solidFill>
                  <a:schemeClr val="tx2"/>
                </a:solidFill>
                <a:latin typeface="Calibri" panose="020F0502020204030204" pitchFamily="34" charset="0"/>
              </a:rPr>
              <a:t>Προμηθέα</a:t>
            </a:r>
            <a:r>
              <a:rPr lang="el-GR" dirty="0" smtClean="0">
                <a:solidFill>
                  <a:schemeClr val="tx2"/>
                </a:solidFill>
                <a:latin typeface="Calibri" panose="020F0502020204030204" pitchFamily="34" charset="0"/>
              </a:rPr>
              <a:t>», που φιλοτέχνησε  ο καλλιτέχνη </a:t>
            </a:r>
            <a:r>
              <a:rPr lang="el-GR" b="1" dirty="0" smtClean="0">
                <a:solidFill>
                  <a:schemeClr val="tx2"/>
                </a:solidFill>
                <a:latin typeface="Calibri" panose="020F0502020204030204" pitchFamily="34" charset="0"/>
              </a:rPr>
              <a:t>Άρνο Μπρέκερ </a:t>
            </a:r>
            <a:r>
              <a:rPr lang="el-GR" dirty="0" smtClean="0">
                <a:solidFill>
                  <a:schemeClr val="tx2"/>
                </a:solidFill>
                <a:latin typeface="Calibri" panose="020F0502020204030204" pitchFamily="34" charset="0"/>
              </a:rPr>
              <a:t>το </a:t>
            </a:r>
            <a:r>
              <a:rPr lang="el-GR" b="1" dirty="0" smtClean="0">
                <a:solidFill>
                  <a:schemeClr val="tx2"/>
                </a:solidFill>
                <a:latin typeface="Calibri" panose="020F0502020204030204" pitchFamily="34" charset="0"/>
              </a:rPr>
              <a:t>1935</a:t>
            </a:r>
            <a:r>
              <a:rPr lang="el-GR" dirty="0" smtClean="0">
                <a:solidFill>
                  <a:schemeClr val="tx2"/>
                </a:solidFill>
                <a:latin typeface="Calibri" panose="020F0502020204030204" pitchFamily="34" charset="0"/>
              </a:rPr>
              <a:t>.  </a:t>
            </a:r>
            <a:endParaRPr lang="el-GR" dirty="0">
              <a:solidFill>
                <a:schemeClr val="tx2"/>
              </a:solidFill>
              <a:latin typeface="Calibri" panose="020F0502020204030204" pitchFamily="34" charset="0"/>
            </a:endParaRPr>
          </a:p>
        </p:txBody>
      </p:sp>
    </p:spTree>
    <p:extLst>
      <p:ext uri="{BB962C8B-B14F-4D97-AF65-F5344CB8AC3E}">
        <p14:creationId xmlns:p14="http://schemas.microsoft.com/office/powerpoint/2010/main" val="6533525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872067" y="2996952"/>
            <a:ext cx="7408333" cy="3528392"/>
          </a:xfrm>
        </p:spPr>
        <p:txBody>
          <a:bodyPr>
            <a:noAutofit/>
          </a:bodyPr>
          <a:lstStyle/>
          <a:p>
            <a:pPr marL="0" indent="450850" algn="just">
              <a:lnSpc>
                <a:spcPct val="150000"/>
              </a:lnSpc>
              <a:buNone/>
            </a:pPr>
            <a:r>
              <a:rPr lang="el-GR" sz="1600" dirty="0">
                <a:latin typeface="Calibri" panose="020F0502020204030204" pitchFamily="34" charset="0"/>
              </a:rPr>
              <a:t>Ο Προμηθέας έπλασε τους ανθρώπους με νερό και χώμα και τους χάρισε τη φωτιά, που την έκλεψε από τον Δία και την έφερε στους ανθρώπους μέσα σε ένα νάρθηκα. Μόλις το πήρε είδηση ο Δίας διέταξε τον Ήφαιστο να καρφώσει το σώμα του Προμηθέα στον Καύκασο, ένα βουνό της Σκυθίας. Πάνω σε αυτό λοιπόν καρφώθηκε </a:t>
            </a:r>
            <a:r>
              <a:rPr lang="el-GR" sz="1600" dirty="0" smtClean="0">
                <a:latin typeface="Calibri" panose="020F0502020204030204" pitchFamily="34" charset="0"/>
              </a:rPr>
              <a:t>(ενν. ο </a:t>
            </a:r>
            <a:r>
              <a:rPr lang="el-GR" sz="1600" dirty="0">
                <a:latin typeface="Calibri" panose="020F0502020204030204" pitchFamily="34" charset="0"/>
              </a:rPr>
              <a:t>Προμηθέας) και έμεινε εκεί δεμένος για πολλά χρόνια. Και κάθε μέρα ένας αετός ορμούσε απάνω του και έτρωγε το συκώτι του που μεγάλωνε πάλι τη νύχτα. Με αυτή την τιμωρία λοιπόν ο Προμηθέας πλήρωσε τη φωτιά που έκλεψε μέχρι που τον έλυσε ο Ηρακλής. </a:t>
            </a:r>
          </a:p>
          <a:p>
            <a:pPr marL="0" indent="0" algn="r">
              <a:lnSpc>
                <a:spcPct val="150000"/>
              </a:lnSpc>
              <a:buNone/>
            </a:pPr>
            <a:r>
              <a:rPr lang="el-GR" sz="1100" b="1" dirty="0" err="1">
                <a:latin typeface="Calibri" panose="020F0502020204030204" pitchFamily="34" charset="0"/>
              </a:rPr>
              <a:t>Ἀπολλοδώρου</a:t>
            </a:r>
            <a:r>
              <a:rPr lang="el-GR" sz="1100" b="1" dirty="0">
                <a:latin typeface="Calibri" panose="020F0502020204030204" pitchFamily="34" charset="0"/>
              </a:rPr>
              <a:t> Βιβλιοθήκη, Τόμος, Α΄, </a:t>
            </a:r>
            <a:r>
              <a:rPr lang="en-US" sz="1100" b="1" dirty="0">
                <a:latin typeface="Calibri" panose="020F0502020204030204" pitchFamily="34" charset="0"/>
              </a:rPr>
              <a:t>VII</a:t>
            </a:r>
            <a:r>
              <a:rPr lang="el-GR" sz="1100" b="1" dirty="0">
                <a:latin typeface="Calibri" panose="020F0502020204030204" pitchFamily="34" charset="0"/>
              </a:rPr>
              <a:t>, 1 (διασκευή)</a:t>
            </a:r>
            <a:endParaRPr lang="el-GR" sz="1100" dirty="0">
              <a:latin typeface="Calibri" panose="020F0502020204030204" pitchFamily="34" charset="0"/>
            </a:endParaRPr>
          </a:p>
          <a:p>
            <a:pPr marL="0" indent="0" algn="r">
              <a:lnSpc>
                <a:spcPct val="140000"/>
              </a:lnSpc>
              <a:buNone/>
            </a:pPr>
            <a:endParaRPr lang="el-GR" sz="1400" dirty="0">
              <a:latin typeface="Calibri" panose="020F0502020204030204" pitchFamily="34" charset="0"/>
            </a:endParaRPr>
          </a:p>
          <a:p>
            <a:pPr marL="628650" indent="179388" algn="just">
              <a:lnSpc>
                <a:spcPct val="150000"/>
              </a:lnSpc>
              <a:buNone/>
            </a:pPr>
            <a:endParaRPr lang="el-GR" sz="2000" dirty="0" smtClean="0">
              <a:latin typeface="Calibri" pitchFamily="34" charset="0"/>
              <a:cs typeface="Calibri" pitchFamily="34" charset="0"/>
            </a:endParaRPr>
          </a:p>
          <a:p>
            <a:pPr marL="628650" indent="179388" algn="just">
              <a:lnSpc>
                <a:spcPct val="150000"/>
              </a:lnSpc>
              <a:buNone/>
            </a:pPr>
            <a:endParaRPr lang="el-GR" sz="2000" dirty="0">
              <a:latin typeface="Calibri" pitchFamily="34" charset="0"/>
              <a:cs typeface="Calibri" pitchFamily="34" charset="0"/>
            </a:endParaRPr>
          </a:p>
          <a:p>
            <a:pPr marL="628650" indent="179388" algn="just">
              <a:lnSpc>
                <a:spcPct val="150000"/>
              </a:lnSpc>
              <a:buNone/>
            </a:pPr>
            <a:endParaRPr lang="el-GR" sz="2000" dirty="0" smtClean="0">
              <a:latin typeface="Calibri" pitchFamily="34" charset="0"/>
              <a:cs typeface="Calibri" pitchFamily="34" charset="0"/>
            </a:endParaRPr>
          </a:p>
          <a:p>
            <a:pPr>
              <a:lnSpc>
                <a:spcPct val="150000"/>
              </a:lnSpc>
              <a:buNone/>
            </a:pPr>
            <a:endParaRPr lang="el-GR" sz="2000" dirty="0" smtClean="0">
              <a:latin typeface="Calibri" pitchFamily="34" charset="0"/>
            </a:endParaRPr>
          </a:p>
          <a:p>
            <a:pPr algn="just">
              <a:lnSpc>
                <a:spcPct val="150000"/>
              </a:lnSpc>
              <a:buNone/>
            </a:pPr>
            <a:endParaRPr lang="el-GR" sz="2000" dirty="0" smtClean="0">
              <a:latin typeface="Calibri" pitchFamily="34" charset="0"/>
            </a:endParaRPr>
          </a:p>
          <a:p>
            <a:pPr algn="r">
              <a:lnSpc>
                <a:spcPct val="150000"/>
              </a:lnSpc>
              <a:buNone/>
            </a:pPr>
            <a:endParaRPr lang="el-GR" sz="2000" dirty="0" smtClean="0">
              <a:latin typeface="Calibri" pitchFamily="34" charset="0"/>
            </a:endParaRPr>
          </a:p>
          <a:p>
            <a:pPr>
              <a:lnSpc>
                <a:spcPct val="150000"/>
              </a:lnSpc>
            </a:pPr>
            <a:endParaRPr lang="el-GR" sz="2000" dirty="0">
              <a:latin typeface="Calibri" panose="020F0502020204030204" pitchFamily="34" charset="0"/>
            </a:endParaRPr>
          </a:p>
        </p:txBody>
      </p:sp>
      <p:sp>
        <p:nvSpPr>
          <p:cNvPr id="4" name="Τίτλος 1"/>
          <p:cNvSpPr>
            <a:spLocks noGrp="1"/>
          </p:cNvSpPr>
          <p:nvPr>
            <p:ph type="title"/>
          </p:nvPr>
        </p:nvSpPr>
        <p:spPr>
          <a:xfrm>
            <a:off x="457200" y="338327"/>
            <a:ext cx="8229600" cy="1380113"/>
          </a:xfrm>
        </p:spPr>
        <p:txBody>
          <a:bodyPr>
            <a:normAutofit/>
          </a:bodyPr>
          <a:lstStyle/>
          <a:p>
            <a:pPr marL="177800" indent="-177800" algn="l" fontAlgn="base">
              <a:spcAft>
                <a:spcPct val="0"/>
              </a:spcAft>
            </a:pPr>
            <a:r>
              <a:rPr lang="el-GR" sz="3200" dirty="0" smtClean="0">
                <a:ea typeface="ＭＳ Ｐゴシック" charset="-128"/>
              </a:rPr>
              <a:t>«Ο Προμηθέας»</a:t>
            </a:r>
            <a:r>
              <a:rPr lang="el-GR" sz="3200" dirty="0">
                <a:ea typeface="ＭＳ Ｐゴシック" charset="-128"/>
              </a:rPr>
              <a:t/>
            </a:r>
            <a:br>
              <a:rPr lang="el-GR" sz="3200" dirty="0">
                <a:ea typeface="ＭＳ Ｐゴシック" charset="-128"/>
              </a:rPr>
            </a:br>
            <a:r>
              <a:rPr lang="el-GR" sz="2400" dirty="0" smtClean="0">
                <a:ea typeface="ＭＳ Ｐゴシック" charset="-128"/>
              </a:rPr>
              <a:t>Νεοελληνική απόδοση </a:t>
            </a:r>
            <a:endParaRPr lang="el-GR" sz="2400" dirty="0">
              <a:ea typeface="ＭＳ Ｐゴシック" charset="-128"/>
            </a:endParaRPr>
          </a:p>
        </p:txBody>
      </p:sp>
      <p:pic>
        <p:nvPicPr>
          <p:cNvPr id="5"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6908" y="44624"/>
            <a:ext cx="1529588" cy="1673817"/>
          </a:xfrm>
          <a:prstGeom prst="rect">
            <a:avLst/>
          </a:prstGeom>
        </p:spPr>
      </p:pic>
      <p:pic>
        <p:nvPicPr>
          <p:cNvPr id="8" name="Εικόνα 7"/>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bwMode="auto">
          <a:xfrm>
            <a:off x="251520" y="1979888"/>
            <a:ext cx="1924050" cy="1047750"/>
          </a:xfrm>
          <a:prstGeom prst="rect">
            <a:avLst/>
          </a:prstGeom>
          <a:noFill/>
          <a:ln>
            <a:noFill/>
          </a:ln>
        </p:spPr>
      </p:pic>
      <p:sp>
        <p:nvSpPr>
          <p:cNvPr id="10" name="Επεξήγηση με στρογγυλεμένο παραλληλόγραμμο 9"/>
          <p:cNvSpPr>
            <a:spLocks noChangeArrowheads="1"/>
          </p:cNvSpPr>
          <p:nvPr/>
        </p:nvSpPr>
        <p:spPr bwMode="auto">
          <a:xfrm>
            <a:off x="2191982" y="2242317"/>
            <a:ext cx="6079720" cy="785321"/>
          </a:xfrm>
          <a:prstGeom prst="wedgeRoundRectCallout">
            <a:avLst>
              <a:gd name="adj1" fmla="val -53739"/>
              <a:gd name="adj2" fmla="val -30561"/>
              <a:gd name="adj3" fmla="val 16667"/>
            </a:avLst>
          </a:prstGeom>
          <a:solidFill>
            <a:schemeClr val="tx2">
              <a:lumMod val="20000"/>
              <a:lumOff val="80000"/>
            </a:schemeClr>
          </a:solidFill>
          <a:ln w="9525">
            <a:solidFill>
              <a:schemeClr val="bg1"/>
            </a:solidFill>
            <a:miter lim="800000"/>
            <a:headEnd/>
            <a:tailEnd/>
          </a:ln>
        </p:spPr>
        <p:txBody>
          <a:bodyPr rot="0" vert="horz" wrap="square" lIns="91440" tIns="45720" rIns="91440" bIns="45720" anchor="t" anchorCtr="0" upright="1">
            <a:noAutofit/>
          </a:bodyPr>
          <a:lstStyle/>
          <a:p>
            <a:pPr indent="180340" algn="ctr">
              <a:lnSpc>
                <a:spcPct val="115000"/>
              </a:lnSpc>
              <a:spcAft>
                <a:spcPts val="200"/>
              </a:spcAft>
            </a:pPr>
            <a:r>
              <a:rPr lang="el-GR" sz="1600" dirty="0" smtClean="0">
                <a:solidFill>
                  <a:schemeClr val="tx2"/>
                </a:solidFill>
                <a:latin typeface="Calibri"/>
                <a:ea typeface="Times New Roman"/>
                <a:cs typeface="Times New Roman"/>
              </a:rPr>
              <a:t>Θέλετε να θυμηθούμε μαζί το μύθο του Προμηθέα;                                   Ας διαβάσουμε το παρακάτω απόσπασμα.  </a:t>
            </a:r>
            <a:endParaRPr lang="el-GR" sz="1600" dirty="0">
              <a:solidFill>
                <a:schemeClr val="tx2"/>
              </a:solidFill>
              <a:effectLst/>
              <a:latin typeface="Calibri"/>
              <a:ea typeface="Times New Roman"/>
              <a:cs typeface="Times New Roman"/>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1000"/>
                                        <p:tgtEl>
                                          <p:spTgt spid="2">
                                            <p:txEl>
                                              <p:pRg st="1" end="1"/>
                                            </p:txEl>
                                          </p:spTgt>
                                        </p:tgtEl>
                                      </p:cBhvr>
                                    </p:animEffect>
                                    <p:anim calcmode="lin" valueType="num">
                                      <p:cBhvr>
                                        <p:cTn id="2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normAutofit/>
          </a:bodyPr>
          <a:lstStyle/>
          <a:p>
            <a:pPr marL="273050" indent="-273050" algn="l" fontAlgn="base">
              <a:spcAft>
                <a:spcPct val="0"/>
              </a:spcAft>
            </a:pPr>
            <a:r>
              <a:rPr lang="el-GR" sz="3200" dirty="0" smtClean="0">
                <a:ea typeface="ＭＳ Ｐゴシック" charset="-128"/>
              </a:rPr>
              <a:t>«Ο Προμηθέας»</a:t>
            </a:r>
            <a:br>
              <a:rPr lang="el-GR" sz="3200" dirty="0" smtClean="0">
                <a:ea typeface="ＭＳ Ｐゴシック" charset="-128"/>
              </a:rPr>
            </a:br>
            <a:r>
              <a:rPr lang="el-GR" sz="3200" dirty="0" smtClean="0">
                <a:ea typeface="ＭＳ Ｐゴシック" charset="-128"/>
              </a:rPr>
              <a:t>Θεωρία</a:t>
            </a:r>
            <a:r>
              <a:rPr lang="el-GR" sz="3200" dirty="0" smtClean="0">
                <a:ea typeface="ＭＳ Ｐゴシック" charset="-128"/>
                <a:sym typeface="Wingdings 3"/>
              </a:rPr>
              <a:t>: Ο νάρθηκας</a:t>
            </a:r>
            <a:endParaRPr lang="el-GR" sz="3200" dirty="0">
              <a:latin typeface="Calibri" panose="020F0502020204030204" pitchFamily="34" charset="0"/>
              <a:ea typeface="ＭＳ Ｐゴシック" charset="-128"/>
            </a:endParaRPr>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6908" y="44624"/>
            <a:ext cx="1529588" cy="1673817"/>
          </a:xfrm>
          <a:prstGeom prst="rect">
            <a:avLst/>
          </a:prstGeom>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4005064"/>
            <a:ext cx="1615746" cy="2523051"/>
          </a:xfrm>
          <a:prstGeom prst="rect">
            <a:avLst/>
          </a:prstGeom>
        </p:spPr>
      </p:pic>
      <p:pic>
        <p:nvPicPr>
          <p:cNvPr id="2" name="Εικόνα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7256" y="2492896"/>
            <a:ext cx="2717620" cy="4131152"/>
          </a:xfrm>
          <a:prstGeom prst="rect">
            <a:avLst/>
          </a:prstGeom>
        </p:spPr>
      </p:pic>
      <p:sp>
        <p:nvSpPr>
          <p:cNvPr id="8" name="AutoShape 61"/>
          <p:cNvSpPr>
            <a:spLocks noChangeArrowheads="1"/>
          </p:cNvSpPr>
          <p:nvPr/>
        </p:nvSpPr>
        <p:spPr bwMode="auto">
          <a:xfrm>
            <a:off x="107504" y="1671065"/>
            <a:ext cx="3240360" cy="2352149"/>
          </a:xfrm>
          <a:prstGeom prst="wedgeEllipseCallout">
            <a:avLst>
              <a:gd name="adj1" fmla="val 12552"/>
              <a:gd name="adj2" fmla="val 55536"/>
            </a:avLst>
          </a:prstGeom>
          <a:solidFill>
            <a:schemeClr val="accent4">
              <a:lumMod val="20000"/>
              <a:lumOff val="80000"/>
            </a:schemeClr>
          </a:solidFill>
          <a:ln w="25400">
            <a:solidFill>
              <a:schemeClr val="bg1"/>
            </a:solidFill>
            <a:miter lim="800000"/>
            <a:headEnd/>
            <a:tailEnd/>
          </a:ln>
        </p:spPr>
        <p:txBody>
          <a:bodyPr rot="0" vert="horz" wrap="square" lIns="91440" tIns="0" rIns="91440" bIns="0" anchor="t" anchorCtr="0" upright="1">
            <a:noAutofit/>
          </a:bodyPr>
          <a:lstStyle/>
          <a:p>
            <a:pPr algn="ctr">
              <a:lnSpc>
                <a:spcPct val="115000"/>
              </a:lnSpc>
              <a:spcAft>
                <a:spcPts val="0"/>
              </a:spcAft>
            </a:pPr>
            <a:r>
              <a:rPr lang="el-GR" sz="1400" dirty="0" smtClean="0">
                <a:solidFill>
                  <a:schemeClr val="tx2"/>
                </a:solidFill>
                <a:latin typeface="Calibri"/>
                <a:ea typeface="Times New Roman"/>
                <a:cs typeface="Times New Roman"/>
              </a:rPr>
              <a:t>Αλήθεια, παιδιά! Μήπως προσέξατε τη λέξη «</a:t>
            </a:r>
            <a:r>
              <a:rPr lang="el-GR" sz="1400" b="1" dirty="0" smtClean="0">
                <a:solidFill>
                  <a:schemeClr val="tx2"/>
                </a:solidFill>
                <a:latin typeface="Calibri"/>
                <a:ea typeface="Times New Roman"/>
                <a:cs typeface="Times New Roman"/>
              </a:rPr>
              <a:t>νάρθηκας</a:t>
            </a:r>
            <a:r>
              <a:rPr lang="el-GR" sz="1400" dirty="0" smtClean="0">
                <a:solidFill>
                  <a:schemeClr val="tx2"/>
                </a:solidFill>
                <a:latin typeface="Calibri"/>
                <a:ea typeface="Times New Roman"/>
                <a:cs typeface="Times New Roman"/>
              </a:rPr>
              <a:t>» του κειμένου; Ξέρετε σε τι αναφέρεται ο Απολλόδωρος;  Για ακούστε με προσεχτικά …  </a:t>
            </a:r>
            <a:endParaRPr lang="el-GR" sz="1400" b="1" dirty="0" smtClean="0">
              <a:solidFill>
                <a:schemeClr val="tx2"/>
              </a:solidFill>
              <a:latin typeface="Calibri"/>
              <a:ea typeface="Times New Roman"/>
              <a:cs typeface="Times New Roman"/>
            </a:endParaRPr>
          </a:p>
        </p:txBody>
      </p:sp>
      <p:sp>
        <p:nvSpPr>
          <p:cNvPr id="3" name="Ορθογώνιο 2"/>
          <p:cNvSpPr/>
          <p:nvPr/>
        </p:nvSpPr>
        <p:spPr>
          <a:xfrm>
            <a:off x="6084168" y="2562133"/>
            <a:ext cx="2736304" cy="4035219"/>
          </a:xfrm>
          <a:prstGeom prst="rect">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00"/>
              </a:spcBef>
            </a:pPr>
            <a:r>
              <a:rPr lang="el-GR" sz="1400" b="1" dirty="0" smtClean="0">
                <a:solidFill>
                  <a:schemeClr val="tx2"/>
                </a:solidFill>
                <a:latin typeface="Calibri" panose="020F0502020204030204" pitchFamily="34" charset="0"/>
              </a:rPr>
              <a:t>Νάρθηκας</a:t>
            </a:r>
            <a:r>
              <a:rPr lang="el-GR" sz="1400" dirty="0" smtClean="0">
                <a:solidFill>
                  <a:schemeClr val="tx2"/>
                </a:solidFill>
                <a:latin typeface="Calibri" panose="020F0502020204030204" pitchFamily="34" charset="0"/>
              </a:rPr>
              <a:t> </a:t>
            </a:r>
            <a:r>
              <a:rPr lang="el-GR" sz="1400" dirty="0">
                <a:solidFill>
                  <a:schemeClr val="tx2"/>
                </a:solidFill>
                <a:latin typeface="Calibri" panose="020F0502020204030204" pitchFamily="34" charset="0"/>
              </a:rPr>
              <a:t>ή </a:t>
            </a:r>
            <a:r>
              <a:rPr lang="el-GR" sz="1400" b="1" dirty="0" err="1" smtClean="0">
                <a:solidFill>
                  <a:schemeClr val="tx2"/>
                </a:solidFill>
                <a:latin typeface="Calibri" panose="020F0502020204030204" pitchFamily="34" charset="0"/>
              </a:rPr>
              <a:t>Φέρουλα</a:t>
            </a:r>
            <a:r>
              <a:rPr lang="el-GR" sz="1400" dirty="0" smtClean="0">
                <a:solidFill>
                  <a:schemeClr val="tx2"/>
                </a:solidFill>
                <a:latin typeface="Calibri" panose="020F0502020204030204" pitchFamily="34" charset="0"/>
              </a:rPr>
              <a:t>, </a:t>
            </a:r>
            <a:r>
              <a:rPr lang="el-GR" sz="1400" dirty="0">
                <a:solidFill>
                  <a:schemeClr val="tx2"/>
                </a:solidFill>
                <a:latin typeface="Calibri" panose="020F0502020204030204" pitchFamily="34" charset="0"/>
              </a:rPr>
              <a:t>ή </a:t>
            </a:r>
            <a:r>
              <a:rPr lang="el-GR" sz="1400" b="1" dirty="0" err="1" smtClean="0">
                <a:solidFill>
                  <a:schemeClr val="tx2"/>
                </a:solidFill>
                <a:latin typeface="Calibri" panose="020F0502020204030204" pitchFamily="34" charset="0"/>
              </a:rPr>
              <a:t>Άρτυκας</a:t>
            </a:r>
            <a:r>
              <a:rPr lang="el-GR" sz="1400" dirty="0">
                <a:solidFill>
                  <a:schemeClr val="tx2"/>
                </a:solidFill>
                <a:latin typeface="Calibri" panose="020F0502020204030204" pitchFamily="34" charset="0"/>
              </a:rPr>
              <a:t>, ή </a:t>
            </a:r>
            <a:r>
              <a:rPr lang="el-GR" sz="1400" b="1" dirty="0">
                <a:solidFill>
                  <a:schemeClr val="tx2"/>
                </a:solidFill>
                <a:latin typeface="Calibri" panose="020F0502020204030204" pitchFamily="34" charset="0"/>
              </a:rPr>
              <a:t>Γ</a:t>
            </a:r>
            <a:r>
              <a:rPr lang="el-GR" sz="1400" b="1" dirty="0" smtClean="0">
                <a:solidFill>
                  <a:schemeClr val="tx2"/>
                </a:solidFill>
                <a:latin typeface="Calibri" panose="020F0502020204030204" pitchFamily="34" charset="0"/>
              </a:rPr>
              <a:t>ιγαντιαίος </a:t>
            </a:r>
            <a:r>
              <a:rPr lang="el-GR" sz="1400" b="1" dirty="0">
                <a:solidFill>
                  <a:schemeClr val="tx2"/>
                </a:solidFill>
                <a:latin typeface="Calibri" panose="020F0502020204030204" pitchFamily="34" charset="0"/>
              </a:rPr>
              <a:t>μάραθος</a:t>
            </a:r>
            <a:r>
              <a:rPr lang="el-GR" sz="1400" dirty="0">
                <a:solidFill>
                  <a:schemeClr val="tx2"/>
                </a:solidFill>
                <a:latin typeface="Calibri" panose="020F0502020204030204" pitchFamily="34" charset="0"/>
              </a:rPr>
              <a:t>, </a:t>
            </a:r>
            <a:r>
              <a:rPr lang="el-GR" sz="1400" dirty="0" smtClean="0">
                <a:solidFill>
                  <a:schemeClr val="tx2"/>
                </a:solidFill>
                <a:latin typeface="Calibri" panose="020F0502020204030204" pitchFamily="34" charset="0"/>
              </a:rPr>
              <a:t>είναι </a:t>
            </a:r>
            <a:r>
              <a:rPr lang="el-GR" sz="1400" dirty="0">
                <a:solidFill>
                  <a:schemeClr val="tx2"/>
                </a:solidFill>
                <a:latin typeface="Calibri" panose="020F0502020204030204" pitchFamily="34" charset="0"/>
              </a:rPr>
              <a:t>φυτό της οικογενείας </a:t>
            </a:r>
            <a:r>
              <a:rPr lang="el-GR" sz="1400" dirty="0" smtClean="0">
                <a:solidFill>
                  <a:schemeClr val="tx2"/>
                </a:solidFill>
                <a:latin typeface="Calibri" panose="020F0502020204030204" pitchFamily="34" charset="0"/>
              </a:rPr>
              <a:t>των </a:t>
            </a:r>
            <a:r>
              <a:rPr lang="el-GR" sz="1400" dirty="0" err="1" smtClean="0">
                <a:solidFill>
                  <a:schemeClr val="tx2"/>
                </a:solidFill>
                <a:latin typeface="Calibri" panose="020F0502020204030204" pitchFamily="34" charset="0"/>
              </a:rPr>
              <a:t>Απιίδων</a:t>
            </a:r>
            <a:r>
              <a:rPr lang="el-GR" sz="1400" dirty="0" smtClean="0">
                <a:solidFill>
                  <a:schemeClr val="tx2"/>
                </a:solidFill>
                <a:latin typeface="Calibri" panose="020F0502020204030204" pitchFamily="34" charset="0"/>
              </a:rPr>
              <a:t>. </a:t>
            </a:r>
          </a:p>
          <a:p>
            <a:pPr algn="ctr">
              <a:spcBef>
                <a:spcPts val="400"/>
              </a:spcBef>
            </a:pPr>
            <a:r>
              <a:rPr lang="el-GR" sz="1400" dirty="0" smtClean="0">
                <a:solidFill>
                  <a:schemeClr val="tx2"/>
                </a:solidFill>
                <a:latin typeface="Calibri" panose="020F0502020204030204" pitchFamily="34" charset="0"/>
              </a:rPr>
              <a:t>Το </a:t>
            </a:r>
            <a:r>
              <a:rPr lang="el-GR" sz="1400" dirty="0">
                <a:solidFill>
                  <a:schemeClr val="tx2"/>
                </a:solidFill>
                <a:latin typeface="Calibri" panose="020F0502020204030204" pitchFamily="34" charset="0"/>
              </a:rPr>
              <a:t>φυτό έχει </a:t>
            </a:r>
            <a:r>
              <a:rPr lang="el-GR" sz="1400" b="1" dirty="0">
                <a:solidFill>
                  <a:schemeClr val="tx2"/>
                </a:solidFill>
                <a:latin typeface="Calibri" panose="020F0502020204030204" pitchFamily="34" charset="0"/>
              </a:rPr>
              <a:t>παχύ</a:t>
            </a:r>
            <a:r>
              <a:rPr lang="el-GR" sz="1400" dirty="0">
                <a:solidFill>
                  <a:schemeClr val="tx2"/>
                </a:solidFill>
                <a:latin typeface="Calibri" panose="020F0502020204030204" pitchFamily="34" charset="0"/>
              </a:rPr>
              <a:t>, </a:t>
            </a:r>
            <a:r>
              <a:rPr lang="el-GR" sz="1400" b="1" dirty="0" smtClean="0">
                <a:solidFill>
                  <a:schemeClr val="tx2"/>
                </a:solidFill>
                <a:latin typeface="Calibri" panose="020F0502020204030204" pitchFamily="34" charset="0"/>
              </a:rPr>
              <a:t>γραμμωτό βλαστό, </a:t>
            </a:r>
            <a:r>
              <a:rPr lang="el-GR" sz="1400" dirty="0" smtClean="0">
                <a:solidFill>
                  <a:schemeClr val="tx2"/>
                </a:solidFill>
                <a:latin typeface="Calibri" panose="020F0502020204030204" pitchFamily="34" charset="0"/>
              </a:rPr>
              <a:t>ο </a:t>
            </a:r>
            <a:r>
              <a:rPr lang="el-GR" sz="1400" dirty="0">
                <a:solidFill>
                  <a:schemeClr val="tx2"/>
                </a:solidFill>
                <a:latin typeface="Calibri" panose="020F0502020204030204" pitchFamily="34" charset="0"/>
              </a:rPr>
              <a:t>οποίος φτάνει μέχρι τα </a:t>
            </a:r>
            <a:r>
              <a:rPr lang="el-GR" sz="1400" dirty="0" smtClean="0">
                <a:solidFill>
                  <a:schemeClr val="tx2"/>
                </a:solidFill>
                <a:latin typeface="Calibri" panose="020F0502020204030204" pitchFamily="34" charset="0"/>
              </a:rPr>
              <a:t>3 μέτρα σε </a:t>
            </a:r>
            <a:r>
              <a:rPr lang="el-GR" sz="1400" dirty="0">
                <a:solidFill>
                  <a:schemeClr val="tx2"/>
                </a:solidFill>
                <a:latin typeface="Calibri" panose="020F0502020204030204" pitchFamily="34" charset="0"/>
              </a:rPr>
              <a:t>ύψος. Ο βλαστός </a:t>
            </a:r>
            <a:r>
              <a:rPr lang="el-GR" sz="1400" dirty="0" smtClean="0">
                <a:solidFill>
                  <a:schemeClr val="tx2"/>
                </a:solidFill>
                <a:latin typeface="Calibri" panose="020F0502020204030204" pitchFamily="34" charset="0"/>
              </a:rPr>
              <a:t>αυτός περιέχει </a:t>
            </a:r>
            <a:r>
              <a:rPr lang="el-GR" sz="1400" b="1" dirty="0" smtClean="0">
                <a:solidFill>
                  <a:schemeClr val="tx2"/>
                </a:solidFill>
                <a:latin typeface="Calibri" panose="020F0502020204030204" pitchFamily="34" charset="0"/>
              </a:rPr>
              <a:t>εντεριώνη</a:t>
            </a:r>
            <a:r>
              <a:rPr lang="el-GR" sz="1400" dirty="0" smtClean="0">
                <a:solidFill>
                  <a:schemeClr val="tx2"/>
                </a:solidFill>
                <a:latin typeface="Calibri" panose="020F0502020204030204" pitchFamily="34" charset="0"/>
              </a:rPr>
              <a:t>, </a:t>
            </a:r>
            <a:r>
              <a:rPr lang="el-GR" sz="1400" dirty="0">
                <a:solidFill>
                  <a:schemeClr val="tx2"/>
                </a:solidFill>
                <a:latin typeface="Calibri" panose="020F0502020204030204" pitchFamily="34" charset="0"/>
              </a:rPr>
              <a:t>με αποτέλεσμα το εσωτερικό του να </a:t>
            </a:r>
            <a:r>
              <a:rPr lang="el-GR" sz="1400" b="1" dirty="0">
                <a:solidFill>
                  <a:schemeClr val="tx2"/>
                </a:solidFill>
                <a:latin typeface="Calibri" panose="020F0502020204030204" pitchFamily="34" charset="0"/>
              </a:rPr>
              <a:t>σιγοκαίγεται χωρίς να επηρεάζεται ο φλοιός</a:t>
            </a:r>
            <a:r>
              <a:rPr lang="el-GR" sz="1400" dirty="0">
                <a:solidFill>
                  <a:schemeClr val="tx2"/>
                </a:solidFill>
                <a:latin typeface="Calibri" panose="020F0502020204030204" pitchFamily="34" charset="0"/>
              </a:rPr>
              <a:t>. </a:t>
            </a:r>
            <a:endParaRPr lang="el-GR" sz="1400" dirty="0" smtClean="0">
              <a:solidFill>
                <a:schemeClr val="tx2"/>
              </a:solidFill>
              <a:latin typeface="Calibri" panose="020F0502020204030204" pitchFamily="34" charset="0"/>
            </a:endParaRPr>
          </a:p>
          <a:p>
            <a:pPr algn="ctr">
              <a:spcBef>
                <a:spcPts val="400"/>
              </a:spcBef>
            </a:pPr>
            <a:r>
              <a:rPr lang="el-GR" sz="1400" dirty="0" smtClean="0">
                <a:solidFill>
                  <a:schemeClr val="tx2"/>
                </a:solidFill>
                <a:latin typeface="Calibri" panose="020F0502020204030204" pitchFamily="34" charset="0"/>
              </a:rPr>
              <a:t>Σύμφωνα με την αρχαία ελληνική μυθολογία, ο Προμηθέας </a:t>
            </a:r>
            <a:r>
              <a:rPr lang="el-GR" sz="1400" dirty="0">
                <a:solidFill>
                  <a:schemeClr val="tx2"/>
                </a:solidFill>
                <a:latin typeface="Calibri" panose="020F0502020204030204" pitchFamily="34" charset="0"/>
              </a:rPr>
              <a:t>έκλεψε την φωτιά από τους Θεούς και </a:t>
            </a:r>
            <a:r>
              <a:rPr lang="el-GR" sz="1400" b="1" dirty="0" smtClean="0">
                <a:solidFill>
                  <a:schemeClr val="tx2"/>
                </a:solidFill>
                <a:latin typeface="Calibri" panose="020F0502020204030204" pitchFamily="34" charset="0"/>
              </a:rPr>
              <a:t>τη </a:t>
            </a:r>
            <a:r>
              <a:rPr lang="el-GR" sz="1400" b="1" dirty="0">
                <a:solidFill>
                  <a:schemeClr val="tx2"/>
                </a:solidFill>
                <a:latin typeface="Calibri" panose="020F0502020204030204" pitchFamily="34" charset="0"/>
              </a:rPr>
              <a:t>μετέφερε στους ανθρώπους μέσα στους κούφιους βλαστούς του </a:t>
            </a:r>
            <a:r>
              <a:rPr lang="el-GR" sz="1400" b="1" dirty="0" smtClean="0">
                <a:solidFill>
                  <a:schemeClr val="tx2"/>
                </a:solidFill>
                <a:latin typeface="Calibri" panose="020F0502020204030204" pitchFamily="34" charset="0"/>
              </a:rPr>
              <a:t>νάρθηκα. </a:t>
            </a:r>
            <a:endParaRPr lang="el-GR" sz="14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val="51800992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normAutofit/>
          </a:bodyPr>
          <a:lstStyle/>
          <a:p>
            <a:pPr marL="273050" indent="-273050" algn="l" fontAlgn="base">
              <a:spcAft>
                <a:spcPct val="0"/>
              </a:spcAft>
            </a:pPr>
            <a:r>
              <a:rPr lang="el-GR" sz="3200" dirty="0" smtClean="0">
                <a:ea typeface="ＭＳ Ｐゴシック" charset="-128"/>
              </a:rPr>
              <a:t>«Ο Προμηθέας»</a:t>
            </a:r>
            <a:br>
              <a:rPr lang="el-GR" sz="3200" dirty="0" smtClean="0">
                <a:ea typeface="ＭＳ Ｐゴシック" charset="-128"/>
              </a:rPr>
            </a:br>
            <a:r>
              <a:rPr lang="el-GR" sz="3200" dirty="0" smtClean="0">
                <a:ea typeface="ＭＳ Ｐゴシック" charset="-128"/>
              </a:rPr>
              <a:t>Θεωρία </a:t>
            </a:r>
            <a:r>
              <a:rPr lang="el-GR" sz="3200" dirty="0" smtClean="0">
                <a:ea typeface="ＭＳ Ｐゴシック" charset="-128"/>
                <a:sym typeface="Wingdings 3"/>
              </a:rPr>
              <a:t>: Ο νάρθηκας</a:t>
            </a:r>
            <a:endParaRPr lang="el-GR" sz="3200" dirty="0">
              <a:latin typeface="Calibri" panose="020F0502020204030204" pitchFamily="34" charset="0"/>
              <a:ea typeface="ＭＳ Ｐゴシック" charset="-128"/>
            </a:endParaRPr>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6908" y="44624"/>
            <a:ext cx="1529588" cy="1673817"/>
          </a:xfrm>
          <a:prstGeom prst="rect">
            <a:avLst/>
          </a:prstGeom>
        </p:spPr>
      </p:pic>
      <p:pic>
        <p:nvPicPr>
          <p:cNvPr id="7" name="Εικόνα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4149080"/>
            <a:ext cx="3419872" cy="2519906"/>
          </a:xfrm>
          <a:prstGeom prst="rect">
            <a:avLst/>
          </a:prstGeom>
        </p:spPr>
      </p:pic>
      <p:sp>
        <p:nvSpPr>
          <p:cNvPr id="9" name="AutoShape 61"/>
          <p:cNvSpPr>
            <a:spLocks noChangeArrowheads="1"/>
          </p:cNvSpPr>
          <p:nvPr/>
        </p:nvSpPr>
        <p:spPr bwMode="auto">
          <a:xfrm>
            <a:off x="107504" y="2420888"/>
            <a:ext cx="2808312" cy="1602326"/>
          </a:xfrm>
          <a:prstGeom prst="wedgeEllipseCallout">
            <a:avLst>
              <a:gd name="adj1" fmla="val -16088"/>
              <a:gd name="adj2" fmla="val 56116"/>
            </a:avLst>
          </a:prstGeom>
          <a:solidFill>
            <a:schemeClr val="tx2">
              <a:lumMod val="20000"/>
              <a:lumOff val="80000"/>
            </a:schemeClr>
          </a:solidFill>
          <a:ln w="25400">
            <a:solidFill>
              <a:schemeClr val="bg1"/>
            </a:solidFill>
            <a:miter lim="800000"/>
            <a:headEnd/>
            <a:tailEnd/>
          </a:ln>
        </p:spPr>
        <p:txBody>
          <a:bodyPr rot="0" vert="horz" wrap="square" lIns="91440" tIns="0" rIns="91440" bIns="0" anchor="t" anchorCtr="0" upright="1">
            <a:noAutofit/>
          </a:bodyPr>
          <a:lstStyle/>
          <a:p>
            <a:pPr algn="ctr">
              <a:lnSpc>
                <a:spcPct val="115000"/>
              </a:lnSpc>
              <a:spcAft>
                <a:spcPts val="0"/>
              </a:spcAft>
            </a:pPr>
            <a:r>
              <a:rPr lang="el-GR" sz="1400" dirty="0" smtClean="0">
                <a:solidFill>
                  <a:schemeClr val="tx2"/>
                </a:solidFill>
                <a:latin typeface="Calibri"/>
                <a:ea typeface="Times New Roman"/>
                <a:cs typeface="Times New Roman"/>
              </a:rPr>
              <a:t>Άρα, Μαργαρίτα μου, νάρθηκας είναι κάτι σα να λέμε καλάμι … αναμμένο με φωτιά; </a:t>
            </a:r>
            <a:endParaRPr lang="el-GR" sz="1400" b="1" dirty="0" smtClean="0">
              <a:solidFill>
                <a:schemeClr val="tx2"/>
              </a:solidFill>
              <a:latin typeface="Calibri"/>
              <a:ea typeface="Times New Roman"/>
              <a:cs typeface="Times New Roman"/>
            </a:endParaRPr>
          </a:p>
        </p:txBody>
      </p:sp>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1960" y="2596030"/>
            <a:ext cx="4572603" cy="2389554"/>
          </a:xfrm>
          <a:prstGeom prst="rect">
            <a:avLst/>
          </a:prstGeom>
        </p:spPr>
      </p:pic>
      <p:sp>
        <p:nvSpPr>
          <p:cNvPr id="11" name="AutoShape 61"/>
          <p:cNvSpPr>
            <a:spLocks noChangeArrowheads="1"/>
          </p:cNvSpPr>
          <p:nvPr/>
        </p:nvSpPr>
        <p:spPr bwMode="auto">
          <a:xfrm>
            <a:off x="3779911" y="4985585"/>
            <a:ext cx="5004651" cy="1666864"/>
          </a:xfrm>
          <a:prstGeom prst="wedgeEllipseCallout">
            <a:avLst>
              <a:gd name="adj1" fmla="val -51679"/>
              <a:gd name="adj2" fmla="val -43405"/>
            </a:avLst>
          </a:prstGeom>
          <a:solidFill>
            <a:schemeClr val="accent4">
              <a:lumMod val="20000"/>
              <a:lumOff val="80000"/>
            </a:schemeClr>
          </a:solidFill>
          <a:ln w="25400">
            <a:solidFill>
              <a:schemeClr val="bg1"/>
            </a:solidFill>
            <a:miter lim="800000"/>
            <a:headEnd/>
            <a:tailEnd/>
          </a:ln>
        </p:spPr>
        <p:txBody>
          <a:bodyPr rot="0" vert="horz" wrap="square" lIns="91440" tIns="0" rIns="91440" bIns="0" anchor="t" anchorCtr="0" upright="1">
            <a:noAutofit/>
          </a:bodyPr>
          <a:lstStyle/>
          <a:p>
            <a:pPr algn="ctr">
              <a:lnSpc>
                <a:spcPct val="115000"/>
              </a:lnSpc>
              <a:spcAft>
                <a:spcPts val="0"/>
              </a:spcAft>
            </a:pPr>
            <a:r>
              <a:rPr lang="el-GR" sz="1400" dirty="0" smtClean="0">
                <a:solidFill>
                  <a:schemeClr val="tx2"/>
                </a:solidFill>
                <a:latin typeface="Calibri"/>
                <a:ea typeface="Times New Roman"/>
                <a:cs typeface="Times New Roman"/>
              </a:rPr>
              <a:t>Ναι Αριστείδη μου!</a:t>
            </a:r>
          </a:p>
          <a:p>
            <a:pPr algn="ctr">
              <a:lnSpc>
                <a:spcPct val="115000"/>
              </a:lnSpc>
              <a:spcAft>
                <a:spcPts val="0"/>
              </a:spcAft>
            </a:pPr>
            <a:r>
              <a:rPr lang="el-GR" sz="1400" dirty="0" smtClean="0">
                <a:solidFill>
                  <a:schemeClr val="tx2"/>
                </a:solidFill>
                <a:latin typeface="Calibri"/>
                <a:ea typeface="Times New Roman"/>
                <a:cs typeface="Times New Roman"/>
              </a:rPr>
              <a:t>Το ξέρεις, όμως, πως στα Ελληνικά </a:t>
            </a:r>
            <a:r>
              <a:rPr lang="el-GR" sz="1400" b="1" dirty="0" smtClean="0">
                <a:solidFill>
                  <a:schemeClr val="tx2"/>
                </a:solidFill>
                <a:latin typeface="Calibri"/>
                <a:ea typeface="Times New Roman"/>
                <a:cs typeface="Times New Roman"/>
              </a:rPr>
              <a:t>η ίδια λέξη </a:t>
            </a:r>
            <a:r>
              <a:rPr lang="el-GR" sz="1400" dirty="0" smtClean="0">
                <a:solidFill>
                  <a:schemeClr val="tx2"/>
                </a:solidFill>
                <a:latin typeface="Calibri"/>
                <a:ea typeface="Times New Roman"/>
                <a:cs typeface="Times New Roman"/>
              </a:rPr>
              <a:t>έχει </a:t>
            </a:r>
            <a:r>
              <a:rPr lang="el-GR" sz="1400" b="1" dirty="0" smtClean="0">
                <a:solidFill>
                  <a:schemeClr val="tx2"/>
                </a:solidFill>
                <a:latin typeface="Calibri"/>
                <a:ea typeface="Times New Roman"/>
                <a:cs typeface="Times New Roman"/>
              </a:rPr>
              <a:t>διαφορετική σημασία</a:t>
            </a:r>
            <a:r>
              <a:rPr lang="el-GR" sz="1400" dirty="0" smtClean="0">
                <a:solidFill>
                  <a:schemeClr val="tx2"/>
                </a:solidFill>
                <a:latin typeface="Calibri"/>
                <a:ea typeface="Times New Roman"/>
                <a:cs typeface="Times New Roman"/>
              </a:rPr>
              <a:t>, όταν χρησιμοποιείται στο χώρο της </a:t>
            </a:r>
            <a:r>
              <a:rPr lang="el-GR" sz="1400" b="1" dirty="0" smtClean="0">
                <a:solidFill>
                  <a:schemeClr val="tx2"/>
                </a:solidFill>
                <a:latin typeface="Calibri"/>
                <a:ea typeface="Times New Roman"/>
                <a:cs typeface="Times New Roman"/>
              </a:rPr>
              <a:t>ιατρικής</a:t>
            </a:r>
            <a:r>
              <a:rPr lang="el-GR" sz="1400" dirty="0" smtClean="0">
                <a:solidFill>
                  <a:schemeClr val="tx2"/>
                </a:solidFill>
                <a:latin typeface="Calibri"/>
                <a:ea typeface="Times New Roman"/>
                <a:cs typeface="Times New Roman"/>
              </a:rPr>
              <a:t> ή της </a:t>
            </a:r>
            <a:r>
              <a:rPr lang="el-GR" sz="1400" b="1" dirty="0" smtClean="0">
                <a:solidFill>
                  <a:schemeClr val="tx2"/>
                </a:solidFill>
                <a:latin typeface="Calibri"/>
                <a:ea typeface="Times New Roman"/>
                <a:cs typeface="Times New Roman"/>
              </a:rPr>
              <a:t>αρχιτεκτονικής</a:t>
            </a:r>
            <a:r>
              <a:rPr lang="el-GR" sz="1400" dirty="0" smtClean="0">
                <a:solidFill>
                  <a:schemeClr val="tx2"/>
                </a:solidFill>
                <a:latin typeface="Calibri"/>
                <a:ea typeface="Times New Roman"/>
                <a:cs typeface="Times New Roman"/>
              </a:rPr>
              <a:t>; Έλα να σου εξηγήσω …  </a:t>
            </a:r>
            <a:endParaRPr lang="el-GR" sz="1400" b="1" dirty="0" smtClean="0">
              <a:solidFill>
                <a:schemeClr val="tx2"/>
              </a:solidFill>
              <a:latin typeface="Calibri"/>
              <a:ea typeface="Times New Roman"/>
              <a:cs typeface="Times New Roman"/>
            </a:endParaRPr>
          </a:p>
        </p:txBody>
      </p:sp>
    </p:spTree>
    <p:extLst>
      <p:ext uri="{BB962C8B-B14F-4D97-AF65-F5344CB8AC3E}">
        <p14:creationId xmlns:p14="http://schemas.microsoft.com/office/powerpoint/2010/main" val="33885299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normAutofit/>
          </a:bodyPr>
          <a:lstStyle/>
          <a:p>
            <a:pPr marL="273050" indent="-273050" algn="l" fontAlgn="base">
              <a:spcAft>
                <a:spcPct val="0"/>
              </a:spcAft>
            </a:pPr>
            <a:r>
              <a:rPr lang="el-GR" sz="3200" dirty="0" smtClean="0">
                <a:ea typeface="ＭＳ Ｐゴシック" charset="-128"/>
              </a:rPr>
              <a:t>«Ο Προμηθέας»</a:t>
            </a:r>
            <a:br>
              <a:rPr lang="el-GR" sz="3200" dirty="0" smtClean="0">
                <a:ea typeface="ＭＳ Ｐゴシック" charset="-128"/>
              </a:rPr>
            </a:br>
            <a:r>
              <a:rPr lang="el-GR" sz="3200" dirty="0" smtClean="0">
                <a:ea typeface="ＭＳ Ｐゴシック" charset="-128"/>
              </a:rPr>
              <a:t>Θεωρία </a:t>
            </a:r>
            <a:r>
              <a:rPr lang="el-GR" sz="3200" dirty="0" smtClean="0">
                <a:ea typeface="ＭＳ Ｐゴシック" charset="-128"/>
                <a:sym typeface="Wingdings 3"/>
              </a:rPr>
              <a:t>: Ο νάρθηκας</a:t>
            </a:r>
            <a:endParaRPr lang="el-GR" sz="3200" dirty="0">
              <a:latin typeface="Calibri" panose="020F0502020204030204" pitchFamily="34" charset="0"/>
              <a:ea typeface="ＭＳ Ｐゴシック" charset="-128"/>
            </a:endParaRPr>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6908" y="44624"/>
            <a:ext cx="1529588" cy="1673817"/>
          </a:xfrm>
          <a:prstGeom prst="rect">
            <a:avLst/>
          </a:prstGeom>
        </p:spPr>
      </p:pic>
      <p:pic>
        <p:nvPicPr>
          <p:cNvPr id="2" name="Εικόνα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8" y="2173180"/>
            <a:ext cx="2143125" cy="2143125"/>
          </a:xfrm>
          <a:prstGeom prst="rect">
            <a:avLst/>
          </a:prstGeom>
        </p:spPr>
      </p:pic>
      <p:pic>
        <p:nvPicPr>
          <p:cNvPr id="3" name="Εικόνα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4293096"/>
            <a:ext cx="1885950" cy="2428875"/>
          </a:xfrm>
          <a:prstGeom prst="rect">
            <a:avLst/>
          </a:prstGeom>
        </p:spPr>
      </p:pic>
      <p:sp>
        <p:nvSpPr>
          <p:cNvPr id="8" name="AutoShape 61"/>
          <p:cNvSpPr>
            <a:spLocks noChangeArrowheads="1"/>
          </p:cNvSpPr>
          <p:nvPr/>
        </p:nvSpPr>
        <p:spPr bwMode="auto">
          <a:xfrm>
            <a:off x="179512" y="1916832"/>
            <a:ext cx="2664297" cy="2376264"/>
          </a:xfrm>
          <a:prstGeom prst="wedgeEllipseCallout">
            <a:avLst>
              <a:gd name="adj1" fmla="val -51679"/>
              <a:gd name="adj2" fmla="val -43405"/>
            </a:avLst>
          </a:prstGeom>
          <a:solidFill>
            <a:schemeClr val="accent4">
              <a:lumMod val="20000"/>
              <a:lumOff val="80000"/>
            </a:schemeClr>
          </a:solidFill>
          <a:ln w="25400">
            <a:solidFill>
              <a:schemeClr val="bg1"/>
            </a:solidFill>
            <a:miter lim="800000"/>
            <a:headEnd/>
            <a:tailEnd/>
          </a:ln>
        </p:spPr>
        <p:txBody>
          <a:bodyPr rot="0" vert="horz" wrap="square" lIns="91440" tIns="0" rIns="91440" bIns="0" anchor="ctr" anchorCtr="0" upright="1">
            <a:noAutofit/>
          </a:bodyPr>
          <a:lstStyle/>
          <a:p>
            <a:pPr algn="ctr">
              <a:lnSpc>
                <a:spcPct val="115000"/>
              </a:lnSpc>
              <a:spcAft>
                <a:spcPts val="0"/>
              </a:spcAft>
            </a:pPr>
            <a:r>
              <a:rPr lang="el-GR" sz="1400" dirty="0" smtClean="0">
                <a:solidFill>
                  <a:schemeClr val="tx2"/>
                </a:solidFill>
                <a:latin typeface="Calibri"/>
                <a:ea typeface="Times New Roman"/>
                <a:cs typeface="Times New Roman"/>
              </a:rPr>
              <a:t>Για την ιατρική, «</a:t>
            </a:r>
            <a:r>
              <a:rPr lang="el-GR" sz="1400" b="1" dirty="0" smtClean="0">
                <a:solidFill>
                  <a:schemeClr val="tx2"/>
                </a:solidFill>
                <a:latin typeface="Calibri"/>
                <a:ea typeface="Times New Roman"/>
                <a:cs typeface="Times New Roman"/>
              </a:rPr>
              <a:t>νάρθηκας</a:t>
            </a:r>
            <a:r>
              <a:rPr lang="el-GR" sz="1400" dirty="0" smtClean="0">
                <a:solidFill>
                  <a:schemeClr val="tx2"/>
                </a:solidFill>
                <a:latin typeface="Calibri"/>
                <a:ea typeface="Times New Roman"/>
                <a:cs typeface="Times New Roman"/>
              </a:rPr>
              <a:t>» ονομάζεται μια ειδική κατασκευή από σκληρό υλικό με την οποία ακινητοποιείται σπασμένο μέλος του σώματος. </a:t>
            </a:r>
            <a:endParaRPr lang="el-GR" sz="1400" b="1" dirty="0" smtClean="0">
              <a:solidFill>
                <a:schemeClr val="tx2"/>
              </a:solidFill>
              <a:latin typeface="Calibri"/>
              <a:ea typeface="Times New Roman"/>
              <a:cs typeface="Times New Roman"/>
            </a:endParaRPr>
          </a:p>
        </p:txBody>
      </p:sp>
      <p:sp>
        <p:nvSpPr>
          <p:cNvPr id="12" name="AutoShape 61"/>
          <p:cNvSpPr>
            <a:spLocks noChangeArrowheads="1"/>
          </p:cNvSpPr>
          <p:nvPr/>
        </p:nvSpPr>
        <p:spPr bwMode="auto">
          <a:xfrm>
            <a:off x="3131840" y="3546511"/>
            <a:ext cx="3294382" cy="3118487"/>
          </a:xfrm>
          <a:prstGeom prst="wedgeEllipseCallout">
            <a:avLst>
              <a:gd name="adj1" fmla="val -60683"/>
              <a:gd name="adj2" fmla="val -21625"/>
            </a:avLst>
          </a:prstGeom>
          <a:solidFill>
            <a:schemeClr val="accent4">
              <a:lumMod val="20000"/>
              <a:lumOff val="80000"/>
            </a:schemeClr>
          </a:solidFill>
          <a:ln w="25400">
            <a:solidFill>
              <a:schemeClr val="bg1"/>
            </a:solidFill>
            <a:miter lim="800000"/>
            <a:headEnd/>
            <a:tailEnd/>
          </a:ln>
        </p:spPr>
        <p:txBody>
          <a:bodyPr rot="0" vert="horz" wrap="square" lIns="91440" tIns="0" rIns="91440" bIns="0" anchor="ctr" anchorCtr="0" upright="1">
            <a:noAutofit/>
          </a:bodyPr>
          <a:lstStyle/>
          <a:p>
            <a:pPr algn="ctr">
              <a:lnSpc>
                <a:spcPct val="115000"/>
              </a:lnSpc>
              <a:spcAft>
                <a:spcPts val="0"/>
              </a:spcAft>
            </a:pPr>
            <a:r>
              <a:rPr lang="el-GR" sz="1400" dirty="0" smtClean="0">
                <a:solidFill>
                  <a:schemeClr val="tx2"/>
                </a:solidFill>
                <a:latin typeface="Calibri"/>
                <a:ea typeface="Times New Roman"/>
                <a:cs typeface="Times New Roman"/>
              </a:rPr>
              <a:t>… ακόμη, υπάρχουν και οι «</a:t>
            </a:r>
            <a:r>
              <a:rPr lang="el-GR" sz="1400" b="1" dirty="0" smtClean="0">
                <a:solidFill>
                  <a:schemeClr val="tx2"/>
                </a:solidFill>
                <a:latin typeface="Calibri"/>
                <a:ea typeface="Times New Roman"/>
                <a:cs typeface="Times New Roman"/>
              </a:rPr>
              <a:t>νάρθηκες </a:t>
            </a:r>
            <a:r>
              <a:rPr lang="el-GR" sz="1400" b="1" dirty="0" smtClean="0">
                <a:solidFill>
                  <a:schemeClr val="tx2"/>
                </a:solidFill>
              </a:rPr>
              <a:t>βρυγμού», </a:t>
            </a:r>
            <a:r>
              <a:rPr lang="el-GR" sz="1400" dirty="0" smtClean="0">
                <a:solidFill>
                  <a:schemeClr val="tx2"/>
                </a:solidFill>
              </a:rPr>
              <a:t>δηλαδή </a:t>
            </a:r>
            <a:r>
              <a:rPr lang="el-GR" sz="1400" dirty="0">
                <a:solidFill>
                  <a:schemeClr val="tx2"/>
                </a:solidFill>
              </a:rPr>
              <a:t>ελαστικά μασελάκια που εφαρμόζονται στα </a:t>
            </a:r>
            <a:r>
              <a:rPr lang="el-GR" sz="1400" dirty="0" smtClean="0">
                <a:solidFill>
                  <a:schemeClr val="tx2"/>
                </a:solidFill>
              </a:rPr>
              <a:t>δόντια, </a:t>
            </a:r>
            <a:r>
              <a:rPr lang="el-GR" sz="1400" dirty="0">
                <a:solidFill>
                  <a:schemeClr val="tx2"/>
                </a:solidFill>
              </a:rPr>
              <a:t>κατά </a:t>
            </a:r>
            <a:r>
              <a:rPr lang="el-GR" sz="1400" dirty="0" smtClean="0">
                <a:solidFill>
                  <a:schemeClr val="tx2"/>
                </a:solidFill>
              </a:rPr>
              <a:t>τη διάρκεια του ύπνου, </a:t>
            </a:r>
            <a:r>
              <a:rPr lang="el-GR" sz="1400" dirty="0">
                <a:solidFill>
                  <a:schemeClr val="tx2"/>
                </a:solidFill>
              </a:rPr>
              <a:t>για </a:t>
            </a:r>
            <a:r>
              <a:rPr lang="el-GR" sz="1400" dirty="0" smtClean="0">
                <a:solidFill>
                  <a:schemeClr val="tx2"/>
                </a:solidFill>
              </a:rPr>
              <a:t>να τα </a:t>
            </a:r>
            <a:r>
              <a:rPr lang="el-GR" sz="1400" dirty="0">
                <a:solidFill>
                  <a:schemeClr val="tx2"/>
                </a:solidFill>
              </a:rPr>
              <a:t>προστατεύσουν </a:t>
            </a:r>
            <a:r>
              <a:rPr lang="el-GR" sz="1400" dirty="0" smtClean="0">
                <a:solidFill>
                  <a:schemeClr val="tx2"/>
                </a:solidFill>
              </a:rPr>
              <a:t>από </a:t>
            </a:r>
            <a:r>
              <a:rPr lang="el-GR" sz="1400" dirty="0">
                <a:solidFill>
                  <a:schemeClr val="tx2"/>
                </a:solidFill>
              </a:rPr>
              <a:t>το ασυναίσθητο τρίξιμο </a:t>
            </a:r>
            <a:r>
              <a:rPr lang="el-GR" sz="1400" dirty="0" smtClean="0">
                <a:solidFill>
                  <a:schemeClr val="tx2"/>
                </a:solidFill>
              </a:rPr>
              <a:t>ή και σφίξιμο. </a:t>
            </a:r>
            <a:endParaRPr lang="el-GR" sz="1400" b="1" dirty="0" smtClean="0">
              <a:solidFill>
                <a:schemeClr val="tx2"/>
              </a:solidFill>
              <a:latin typeface="Calibri"/>
              <a:ea typeface="Times New Roman"/>
              <a:cs typeface="Times New Roman"/>
            </a:endParaRPr>
          </a:p>
        </p:txBody>
      </p:sp>
      <p:pic>
        <p:nvPicPr>
          <p:cNvPr id="14" name="Εικόνα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40284" y="4149081"/>
            <a:ext cx="2170931" cy="2520280"/>
          </a:xfrm>
          <a:prstGeom prst="rect">
            <a:avLst/>
          </a:prstGeom>
        </p:spPr>
      </p:pic>
    </p:spTree>
    <p:extLst>
      <p:ext uri="{BB962C8B-B14F-4D97-AF65-F5344CB8AC3E}">
        <p14:creationId xmlns:p14="http://schemas.microsoft.com/office/powerpoint/2010/main" val="40517942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951" y="3789040"/>
            <a:ext cx="4632866" cy="2863205"/>
          </a:xfrm>
          <a:prstGeom prst="rect">
            <a:avLst/>
          </a:prstGeom>
        </p:spPr>
      </p:pic>
      <p:pic>
        <p:nvPicPr>
          <p:cNvPr id="10" name="Εικόνα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3702968"/>
            <a:ext cx="2664296" cy="3079034"/>
          </a:xfrm>
          <a:prstGeom prst="rect">
            <a:avLst/>
          </a:prstGeom>
        </p:spPr>
      </p:pic>
      <p:sp>
        <p:nvSpPr>
          <p:cNvPr id="4" name="Τίτλος 1"/>
          <p:cNvSpPr>
            <a:spLocks noGrp="1"/>
          </p:cNvSpPr>
          <p:nvPr>
            <p:ph type="title"/>
          </p:nvPr>
        </p:nvSpPr>
        <p:spPr/>
        <p:txBody>
          <a:bodyPr>
            <a:normAutofit/>
          </a:bodyPr>
          <a:lstStyle/>
          <a:p>
            <a:pPr marL="273050" indent="-273050" algn="l" fontAlgn="base">
              <a:spcAft>
                <a:spcPct val="0"/>
              </a:spcAft>
            </a:pPr>
            <a:r>
              <a:rPr lang="el-GR" sz="3200" dirty="0" smtClean="0">
                <a:ea typeface="ＭＳ Ｐゴシック" charset="-128"/>
              </a:rPr>
              <a:t>«Ο Προμηθέας»</a:t>
            </a:r>
            <a:br>
              <a:rPr lang="el-GR" sz="3200" dirty="0" smtClean="0">
                <a:ea typeface="ＭＳ Ｐゴシック" charset="-128"/>
              </a:rPr>
            </a:br>
            <a:r>
              <a:rPr lang="el-GR" sz="3200" dirty="0" smtClean="0">
                <a:ea typeface="ＭＳ Ｐゴシック" charset="-128"/>
              </a:rPr>
              <a:t>Θεωρία </a:t>
            </a:r>
            <a:r>
              <a:rPr lang="el-GR" sz="3200" dirty="0" smtClean="0">
                <a:ea typeface="ＭＳ Ｐゴシック" charset="-128"/>
                <a:sym typeface="Wingdings 3"/>
              </a:rPr>
              <a:t>: Ο νάρθηκας</a:t>
            </a:r>
            <a:endParaRPr lang="el-GR" sz="3200" dirty="0">
              <a:latin typeface="Calibri" panose="020F0502020204030204" pitchFamily="34" charset="0"/>
              <a:ea typeface="ＭＳ Ｐゴシック" charset="-128"/>
            </a:endParaRPr>
          </a:p>
        </p:txBody>
      </p:sp>
      <p:pic>
        <p:nvPicPr>
          <p:cNvPr id="5"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6908" y="44624"/>
            <a:ext cx="1529588" cy="1673817"/>
          </a:xfrm>
          <a:prstGeom prst="rect">
            <a:avLst/>
          </a:prstGeom>
        </p:spPr>
      </p:pic>
      <p:sp>
        <p:nvSpPr>
          <p:cNvPr id="8" name="AutoShape 61"/>
          <p:cNvSpPr>
            <a:spLocks noChangeArrowheads="1"/>
          </p:cNvSpPr>
          <p:nvPr/>
        </p:nvSpPr>
        <p:spPr bwMode="auto">
          <a:xfrm>
            <a:off x="107504" y="1484784"/>
            <a:ext cx="2664297" cy="2376264"/>
          </a:xfrm>
          <a:prstGeom prst="wedgeEllipseCallout">
            <a:avLst>
              <a:gd name="adj1" fmla="val -51679"/>
              <a:gd name="adj2" fmla="val -43405"/>
            </a:avLst>
          </a:prstGeom>
          <a:solidFill>
            <a:schemeClr val="accent4">
              <a:lumMod val="20000"/>
              <a:lumOff val="80000"/>
            </a:schemeClr>
          </a:solidFill>
          <a:ln w="25400">
            <a:solidFill>
              <a:schemeClr val="bg1"/>
            </a:solidFill>
            <a:miter lim="800000"/>
            <a:headEnd/>
            <a:tailEnd/>
          </a:ln>
        </p:spPr>
        <p:txBody>
          <a:bodyPr rot="0" vert="horz" wrap="square" lIns="91440" tIns="0" rIns="91440" bIns="0" anchor="ctr" anchorCtr="0" upright="1">
            <a:noAutofit/>
          </a:bodyPr>
          <a:lstStyle/>
          <a:p>
            <a:pPr algn="ctr">
              <a:lnSpc>
                <a:spcPct val="115000"/>
              </a:lnSpc>
              <a:spcAft>
                <a:spcPts val="0"/>
              </a:spcAft>
            </a:pPr>
            <a:r>
              <a:rPr lang="el-GR" sz="1400" dirty="0" smtClean="0">
                <a:solidFill>
                  <a:schemeClr val="tx2"/>
                </a:solidFill>
                <a:latin typeface="Calibri"/>
                <a:ea typeface="Times New Roman"/>
                <a:cs typeface="Times New Roman"/>
              </a:rPr>
              <a:t>Για την αρχιτεκτονική, από την άλλη, «</a:t>
            </a:r>
            <a:r>
              <a:rPr lang="el-GR" sz="1400" b="1" dirty="0" smtClean="0">
                <a:solidFill>
                  <a:schemeClr val="tx2"/>
                </a:solidFill>
                <a:latin typeface="Calibri"/>
                <a:ea typeface="Times New Roman"/>
                <a:cs typeface="Times New Roman"/>
              </a:rPr>
              <a:t>νάρθηκας</a:t>
            </a:r>
            <a:r>
              <a:rPr lang="el-GR" sz="1400" dirty="0" smtClean="0">
                <a:solidFill>
                  <a:schemeClr val="tx2"/>
                </a:solidFill>
                <a:latin typeface="Calibri"/>
                <a:ea typeface="Times New Roman"/>
                <a:cs typeface="Times New Roman"/>
              </a:rPr>
              <a:t>» ονομάζεται ο προθάλαμος του ναού, δηλαδή ο </a:t>
            </a:r>
            <a:r>
              <a:rPr lang="el-GR" sz="1400" b="1" dirty="0" smtClean="0">
                <a:solidFill>
                  <a:schemeClr val="tx2"/>
                </a:solidFill>
                <a:latin typeface="Calibri"/>
                <a:ea typeface="Times New Roman"/>
                <a:cs typeface="Times New Roman"/>
              </a:rPr>
              <a:t>πρόναος.</a:t>
            </a:r>
          </a:p>
        </p:txBody>
      </p:sp>
      <p:pic>
        <p:nvPicPr>
          <p:cNvPr id="7" name="Εικόνα 6"/>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732241" y="3933056"/>
            <a:ext cx="2350612" cy="2719189"/>
          </a:xfrm>
          <a:prstGeom prst="rect">
            <a:avLst/>
          </a:prstGeom>
        </p:spPr>
      </p:pic>
      <p:sp>
        <p:nvSpPr>
          <p:cNvPr id="13" name="AutoShape 61"/>
          <p:cNvSpPr>
            <a:spLocks noChangeArrowheads="1"/>
          </p:cNvSpPr>
          <p:nvPr/>
        </p:nvSpPr>
        <p:spPr bwMode="auto">
          <a:xfrm>
            <a:off x="3491880" y="2564904"/>
            <a:ext cx="5400600" cy="1138064"/>
          </a:xfrm>
          <a:prstGeom prst="wedgeEllipseCallout">
            <a:avLst>
              <a:gd name="adj1" fmla="val -45822"/>
              <a:gd name="adj2" fmla="val -52269"/>
            </a:avLst>
          </a:prstGeom>
          <a:solidFill>
            <a:schemeClr val="tx2">
              <a:lumMod val="20000"/>
              <a:lumOff val="80000"/>
            </a:schemeClr>
          </a:solidFill>
          <a:ln w="25400">
            <a:solidFill>
              <a:schemeClr val="bg1"/>
            </a:solidFill>
            <a:miter lim="800000"/>
            <a:headEnd/>
            <a:tailEnd/>
          </a:ln>
        </p:spPr>
        <p:txBody>
          <a:bodyPr rot="0" vert="horz" wrap="square" lIns="91440" tIns="0" rIns="91440" bIns="0" anchor="t" anchorCtr="0" upright="1">
            <a:noAutofit/>
          </a:bodyPr>
          <a:lstStyle/>
          <a:p>
            <a:pPr algn="ctr">
              <a:lnSpc>
                <a:spcPct val="115000"/>
              </a:lnSpc>
              <a:spcAft>
                <a:spcPts val="0"/>
              </a:spcAft>
            </a:pPr>
            <a:r>
              <a:rPr lang="el-GR" sz="1400" dirty="0" smtClean="0">
                <a:solidFill>
                  <a:schemeClr val="tx2"/>
                </a:solidFill>
                <a:latin typeface="Calibri"/>
                <a:ea typeface="Times New Roman"/>
                <a:cs typeface="Times New Roman"/>
              </a:rPr>
              <a:t>Άρα, Μαργαρίτα μου, «</a:t>
            </a:r>
            <a:r>
              <a:rPr lang="el-GR" sz="1400" b="1" dirty="0" smtClean="0">
                <a:solidFill>
                  <a:schemeClr val="tx2"/>
                </a:solidFill>
                <a:latin typeface="Calibri"/>
                <a:ea typeface="Times New Roman"/>
                <a:cs typeface="Times New Roman"/>
              </a:rPr>
              <a:t>νάρθηκας</a:t>
            </a:r>
            <a:r>
              <a:rPr lang="el-GR" sz="1400" dirty="0" smtClean="0">
                <a:solidFill>
                  <a:schemeClr val="tx2"/>
                </a:solidFill>
                <a:latin typeface="Calibri"/>
                <a:ea typeface="Times New Roman"/>
                <a:cs typeface="Times New Roman"/>
              </a:rPr>
              <a:t>» τόσο στα </a:t>
            </a:r>
            <a:r>
              <a:rPr lang="el-GR" sz="1400" b="1" dirty="0" smtClean="0">
                <a:solidFill>
                  <a:schemeClr val="tx2"/>
                </a:solidFill>
                <a:latin typeface="Calibri"/>
                <a:ea typeface="Times New Roman"/>
                <a:cs typeface="Times New Roman"/>
              </a:rPr>
              <a:t>Αρχαία</a:t>
            </a:r>
            <a:r>
              <a:rPr lang="el-GR" sz="1400" dirty="0" smtClean="0">
                <a:solidFill>
                  <a:schemeClr val="tx2"/>
                </a:solidFill>
                <a:latin typeface="Calibri"/>
                <a:ea typeface="Times New Roman"/>
                <a:cs typeface="Times New Roman"/>
              </a:rPr>
              <a:t>, όσο και στα </a:t>
            </a:r>
            <a:r>
              <a:rPr lang="el-GR" sz="1400" b="1" dirty="0" smtClean="0">
                <a:solidFill>
                  <a:schemeClr val="tx2"/>
                </a:solidFill>
                <a:latin typeface="Calibri"/>
                <a:ea typeface="Times New Roman"/>
                <a:cs typeface="Times New Roman"/>
              </a:rPr>
              <a:t>Νέα Ελληνικά </a:t>
            </a:r>
            <a:r>
              <a:rPr lang="el-GR" sz="1400" dirty="0" smtClean="0">
                <a:solidFill>
                  <a:schemeClr val="tx2"/>
                </a:solidFill>
                <a:latin typeface="Calibri"/>
                <a:ea typeface="Times New Roman"/>
                <a:cs typeface="Times New Roman"/>
              </a:rPr>
              <a:t>είναι τελικά το </a:t>
            </a:r>
            <a:r>
              <a:rPr lang="el-GR" sz="1400" b="1" dirty="0" smtClean="0">
                <a:solidFill>
                  <a:schemeClr val="tx2"/>
                </a:solidFill>
                <a:latin typeface="Calibri"/>
                <a:ea typeface="Times New Roman"/>
                <a:cs typeface="Times New Roman"/>
              </a:rPr>
              <a:t>εργαλείο</a:t>
            </a:r>
            <a:r>
              <a:rPr lang="el-GR" sz="1400" dirty="0" smtClean="0">
                <a:solidFill>
                  <a:schemeClr val="tx2"/>
                </a:solidFill>
                <a:latin typeface="Calibri"/>
                <a:ea typeface="Times New Roman"/>
                <a:cs typeface="Times New Roman"/>
              </a:rPr>
              <a:t> εκείνο με το οποίο </a:t>
            </a:r>
            <a:r>
              <a:rPr lang="el-GR" sz="1400" b="1" dirty="0" smtClean="0">
                <a:solidFill>
                  <a:schemeClr val="tx2"/>
                </a:solidFill>
                <a:latin typeface="Calibri"/>
                <a:ea typeface="Times New Roman"/>
                <a:cs typeface="Times New Roman"/>
              </a:rPr>
              <a:t>στηρίζουμε κάτι. </a:t>
            </a:r>
          </a:p>
        </p:txBody>
      </p:sp>
    </p:spTree>
    <p:extLst>
      <p:ext uri="{BB962C8B-B14F-4D97-AF65-F5344CB8AC3E}">
        <p14:creationId xmlns:p14="http://schemas.microsoft.com/office/powerpoint/2010/main" val="100835424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anim calcmode="lin" valueType="num">
                                      <p:cBhvr>
                                        <p:cTn id="24" dur="2000" fill="hold"/>
                                        <p:tgtEl>
                                          <p:spTgt spid="7"/>
                                        </p:tgtEl>
                                        <p:attrNameLst>
                                          <p:attrName>ppt_w</p:attrName>
                                        </p:attrNameLst>
                                      </p:cBhvr>
                                      <p:tavLst>
                                        <p:tav tm="0" fmla="#ppt_w*sin(2.5*pi*$)">
                                          <p:val>
                                            <p:fltVal val="0"/>
                                          </p:val>
                                        </p:tav>
                                        <p:tav tm="100000">
                                          <p:val>
                                            <p:fltVal val="1"/>
                                          </p:val>
                                        </p:tav>
                                      </p:tavLst>
                                    </p:anim>
                                    <p:anim calcmode="lin" valueType="num">
                                      <p:cBhvr>
                                        <p:cTn id="25"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000"/>
                                        <p:tgtEl>
                                          <p:spTgt spid="13"/>
                                        </p:tgtEl>
                                      </p:cBhvr>
                                    </p:animEffect>
                                    <p:anim calcmode="lin" valueType="num">
                                      <p:cBhvr>
                                        <p:cTn id="31" dur="2000" fill="hold"/>
                                        <p:tgtEl>
                                          <p:spTgt spid="13"/>
                                        </p:tgtEl>
                                        <p:attrNameLst>
                                          <p:attrName>ppt_w</p:attrName>
                                        </p:attrNameLst>
                                      </p:cBhvr>
                                      <p:tavLst>
                                        <p:tav tm="0" fmla="#ppt_w*sin(2.5*pi*$)">
                                          <p:val>
                                            <p:fltVal val="0"/>
                                          </p:val>
                                        </p:tav>
                                        <p:tav tm="100000">
                                          <p:val>
                                            <p:fltVal val="1"/>
                                          </p:val>
                                        </p:tav>
                                      </p:tavLst>
                                    </p:anim>
                                    <p:anim calcmode="lin" valueType="num">
                                      <p:cBhvr>
                                        <p:cTn id="32"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457200" y="338327"/>
            <a:ext cx="8229600" cy="1380113"/>
          </a:xfrm>
        </p:spPr>
        <p:txBody>
          <a:bodyPr>
            <a:normAutofit/>
          </a:bodyPr>
          <a:lstStyle/>
          <a:p>
            <a:pPr marL="355600" indent="-355600" algn="l" fontAlgn="base">
              <a:spcAft>
                <a:spcPct val="0"/>
              </a:spcAft>
            </a:pPr>
            <a:r>
              <a:rPr lang="el-GR" sz="3200" dirty="0" smtClean="0">
                <a:ea typeface="ＭＳ Ｐゴシック" charset="-128"/>
              </a:rPr>
              <a:t>«Ο Προμηθέας»</a:t>
            </a:r>
            <a:r>
              <a:rPr lang="el-GR" sz="3200" dirty="0">
                <a:ea typeface="ＭＳ Ｐゴシック" charset="-128"/>
              </a:rPr>
              <a:t/>
            </a:r>
            <a:br>
              <a:rPr lang="el-GR" sz="3200" dirty="0">
                <a:ea typeface="ＭＳ Ｐゴシック" charset="-128"/>
              </a:rPr>
            </a:br>
            <a:r>
              <a:rPr lang="el-GR" sz="2400" dirty="0" smtClean="0">
                <a:ea typeface="ＭＳ Ｐゴシック" charset="-128"/>
              </a:rPr>
              <a:t>Αρχαίο ελληνικό κείμενο</a:t>
            </a:r>
            <a:endParaRPr lang="el-GR" sz="2400" dirty="0">
              <a:ea typeface="ＭＳ Ｐゴシック" charset="-128"/>
            </a:endParaRPr>
          </a:p>
        </p:txBody>
      </p:sp>
      <p:pic>
        <p:nvPicPr>
          <p:cNvPr id="5"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6908" y="44624"/>
            <a:ext cx="1529588" cy="1673817"/>
          </a:xfrm>
          <a:prstGeom prst="rect">
            <a:avLst/>
          </a:prstGeom>
        </p:spPr>
      </p:pic>
      <p:sp>
        <p:nvSpPr>
          <p:cNvPr id="9" name="Ορθογώνιο 8"/>
          <p:cNvSpPr/>
          <p:nvPr/>
        </p:nvSpPr>
        <p:spPr>
          <a:xfrm>
            <a:off x="323528" y="3645024"/>
            <a:ext cx="8496944" cy="2880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361950" algn="just">
              <a:lnSpc>
                <a:spcPct val="150000"/>
              </a:lnSpc>
            </a:pPr>
            <a:r>
              <a:rPr lang="el-GR" sz="1600" dirty="0" smtClean="0">
                <a:solidFill>
                  <a:schemeClr val="tx2"/>
                </a:solidFill>
                <a:latin typeface="Calibri" panose="020F0502020204030204" pitchFamily="34" charset="0"/>
              </a:rPr>
              <a:t>Προμηθεύς </a:t>
            </a:r>
            <a:r>
              <a:rPr lang="el-GR" sz="1600" dirty="0" err="1" smtClean="0">
                <a:solidFill>
                  <a:schemeClr val="tx2"/>
                </a:solidFill>
                <a:latin typeface="Calibri" panose="020F0502020204030204" pitchFamily="34" charset="0"/>
              </a:rPr>
              <a:t>δὲ</a:t>
            </a:r>
            <a:r>
              <a:rPr lang="el-GR" sz="1600" dirty="0" smtClean="0">
                <a:solidFill>
                  <a:schemeClr val="tx2"/>
                </a:solidFill>
                <a:latin typeface="Calibri" panose="020F0502020204030204" pitchFamily="34" charset="0"/>
              </a:rPr>
              <a:t> </a:t>
            </a:r>
            <a:r>
              <a:rPr lang="el-GR" sz="1600" dirty="0" err="1" smtClean="0">
                <a:solidFill>
                  <a:schemeClr val="tx2"/>
                </a:solidFill>
                <a:latin typeface="Calibri" panose="020F0502020204030204" pitchFamily="34" charset="0"/>
              </a:rPr>
              <a:t>ἐξ</a:t>
            </a:r>
            <a:r>
              <a:rPr lang="el-GR" sz="1600" dirty="0" smtClean="0">
                <a:solidFill>
                  <a:schemeClr val="tx2"/>
                </a:solidFill>
                <a:latin typeface="Calibri" panose="020F0502020204030204" pitchFamily="34" charset="0"/>
              </a:rPr>
              <a:t> </a:t>
            </a:r>
            <a:r>
              <a:rPr lang="el-GR" sz="1600" dirty="0" err="1" smtClean="0">
                <a:solidFill>
                  <a:schemeClr val="tx2"/>
                </a:solidFill>
                <a:latin typeface="Calibri" panose="020F0502020204030204" pitchFamily="34" charset="0"/>
              </a:rPr>
              <a:t>ὕδατος</a:t>
            </a:r>
            <a:r>
              <a:rPr lang="el-GR" sz="1600" dirty="0" smtClean="0">
                <a:solidFill>
                  <a:schemeClr val="tx2"/>
                </a:solidFill>
                <a:latin typeface="Calibri" panose="020F0502020204030204" pitchFamily="34" charset="0"/>
              </a:rPr>
              <a:t> </a:t>
            </a:r>
            <a:r>
              <a:rPr lang="el-GR" sz="1600" dirty="0" err="1" smtClean="0">
                <a:solidFill>
                  <a:schemeClr val="tx2"/>
                </a:solidFill>
                <a:latin typeface="Calibri" panose="020F0502020204030204" pitchFamily="34" charset="0"/>
              </a:rPr>
              <a:t>καὶ</a:t>
            </a:r>
            <a:r>
              <a:rPr lang="el-GR" sz="1600" dirty="0" smtClean="0">
                <a:solidFill>
                  <a:schemeClr val="tx2"/>
                </a:solidFill>
                <a:latin typeface="Calibri" panose="020F0502020204030204" pitchFamily="34" charset="0"/>
              </a:rPr>
              <a:t> </a:t>
            </a:r>
            <a:r>
              <a:rPr lang="el-GR" sz="1600" dirty="0" err="1" smtClean="0">
                <a:solidFill>
                  <a:schemeClr val="tx2"/>
                </a:solidFill>
                <a:latin typeface="Calibri" panose="020F0502020204030204" pitchFamily="34" charset="0"/>
              </a:rPr>
              <a:t>γῆς</a:t>
            </a:r>
            <a:r>
              <a:rPr lang="el-GR" sz="1600" dirty="0" smtClean="0">
                <a:solidFill>
                  <a:schemeClr val="tx2"/>
                </a:solidFill>
                <a:latin typeface="Calibri" panose="020F0502020204030204" pitchFamily="34" charset="0"/>
              </a:rPr>
              <a:t> </a:t>
            </a:r>
            <a:r>
              <a:rPr lang="el-GR" sz="1600" dirty="0" err="1" smtClean="0">
                <a:solidFill>
                  <a:schemeClr val="tx2"/>
                </a:solidFill>
                <a:latin typeface="Calibri" panose="020F0502020204030204" pitchFamily="34" charset="0"/>
              </a:rPr>
              <a:t>ἀνθρώπους</a:t>
            </a:r>
            <a:r>
              <a:rPr lang="el-GR" sz="1600" dirty="0">
                <a:solidFill>
                  <a:schemeClr val="tx2"/>
                </a:solidFill>
                <a:latin typeface="Calibri" panose="020F0502020204030204" pitchFamily="34" charset="0"/>
              </a:rPr>
              <a:t> </a:t>
            </a:r>
            <a:r>
              <a:rPr lang="el-GR" sz="1600" dirty="0" err="1" smtClean="0">
                <a:solidFill>
                  <a:schemeClr val="tx2"/>
                </a:solidFill>
                <a:latin typeface="Calibri" panose="020F0502020204030204" pitchFamily="34" charset="0"/>
              </a:rPr>
              <a:t>πλάσας</a:t>
            </a:r>
            <a:r>
              <a:rPr lang="el-GR" sz="1600" dirty="0" smtClean="0">
                <a:solidFill>
                  <a:schemeClr val="tx2"/>
                </a:solidFill>
                <a:latin typeface="Calibri" panose="020F0502020204030204" pitchFamily="34" charset="0"/>
              </a:rPr>
              <a:t> </a:t>
            </a:r>
            <a:r>
              <a:rPr lang="el-GR" sz="1600" dirty="0" err="1" smtClean="0">
                <a:solidFill>
                  <a:schemeClr val="tx2"/>
                </a:solidFill>
                <a:latin typeface="Calibri" panose="020F0502020204030204" pitchFamily="34" charset="0"/>
              </a:rPr>
              <a:t>ἔδωκεν</a:t>
            </a:r>
            <a:r>
              <a:rPr lang="el-GR" sz="1600" dirty="0" smtClean="0">
                <a:solidFill>
                  <a:schemeClr val="tx2"/>
                </a:solidFill>
                <a:latin typeface="Calibri" panose="020F0502020204030204" pitchFamily="34" charset="0"/>
              </a:rPr>
              <a:t> </a:t>
            </a:r>
            <a:r>
              <a:rPr lang="el-GR" sz="1600" dirty="0" err="1" smtClean="0">
                <a:solidFill>
                  <a:schemeClr val="tx2"/>
                </a:solidFill>
                <a:latin typeface="Calibri" panose="020F0502020204030204" pitchFamily="34" charset="0"/>
              </a:rPr>
              <a:t>αὐτοῖς</a:t>
            </a:r>
            <a:r>
              <a:rPr lang="el-GR" sz="1600" dirty="0" smtClean="0">
                <a:solidFill>
                  <a:schemeClr val="tx2"/>
                </a:solidFill>
                <a:latin typeface="Calibri" panose="020F0502020204030204" pitchFamily="34" charset="0"/>
              </a:rPr>
              <a:t> </a:t>
            </a:r>
            <a:r>
              <a:rPr lang="el-GR" sz="1600" dirty="0" err="1" smtClean="0">
                <a:solidFill>
                  <a:schemeClr val="tx2"/>
                </a:solidFill>
                <a:latin typeface="Calibri" panose="020F0502020204030204" pitchFamily="34" charset="0"/>
              </a:rPr>
              <a:t>καὶ</a:t>
            </a:r>
            <a:r>
              <a:rPr lang="el-GR" sz="1600" dirty="0" smtClean="0">
                <a:solidFill>
                  <a:schemeClr val="tx2"/>
                </a:solidFill>
                <a:latin typeface="Calibri" panose="020F0502020204030204" pitchFamily="34" charset="0"/>
              </a:rPr>
              <a:t> </a:t>
            </a:r>
            <a:r>
              <a:rPr lang="el-GR" sz="1600" dirty="0" err="1" smtClean="0">
                <a:solidFill>
                  <a:schemeClr val="tx2"/>
                </a:solidFill>
                <a:latin typeface="Calibri" panose="020F0502020204030204" pitchFamily="34" charset="0"/>
              </a:rPr>
              <a:t>πῦρ</a:t>
            </a:r>
            <a:r>
              <a:rPr lang="el-GR" sz="1600" dirty="0" smtClean="0">
                <a:solidFill>
                  <a:schemeClr val="tx2"/>
                </a:solidFill>
                <a:latin typeface="Calibri" panose="020F0502020204030204" pitchFamily="34" charset="0"/>
              </a:rPr>
              <a:t> </a:t>
            </a:r>
            <a:r>
              <a:rPr lang="el-GR" sz="1600" dirty="0" err="1" smtClean="0">
                <a:solidFill>
                  <a:schemeClr val="tx2"/>
                </a:solidFill>
                <a:latin typeface="Calibri" panose="020F0502020204030204" pitchFamily="34" charset="0"/>
              </a:rPr>
              <a:t>λάθρᾳ</a:t>
            </a:r>
            <a:r>
              <a:rPr lang="el-GR" sz="1600" dirty="0" smtClean="0">
                <a:solidFill>
                  <a:schemeClr val="tx2"/>
                </a:solidFill>
                <a:latin typeface="Calibri" panose="020F0502020204030204" pitchFamily="34" charset="0"/>
              </a:rPr>
              <a:t> Διός ἐν </a:t>
            </a:r>
            <a:r>
              <a:rPr lang="el-GR" sz="1600" dirty="0" err="1" smtClean="0">
                <a:solidFill>
                  <a:schemeClr val="tx2"/>
                </a:solidFill>
                <a:latin typeface="Calibri" panose="020F0502020204030204" pitchFamily="34" charset="0"/>
              </a:rPr>
              <a:t>νάρθηκι</a:t>
            </a:r>
            <a:r>
              <a:rPr lang="el-GR" sz="1600" dirty="0" smtClean="0">
                <a:solidFill>
                  <a:schemeClr val="tx2"/>
                </a:solidFill>
                <a:latin typeface="Calibri" panose="020F0502020204030204" pitchFamily="34" charset="0"/>
              </a:rPr>
              <a:t> </a:t>
            </a:r>
            <a:r>
              <a:rPr lang="el-GR" sz="1600" dirty="0" err="1" smtClean="0">
                <a:solidFill>
                  <a:schemeClr val="tx2"/>
                </a:solidFill>
                <a:latin typeface="Calibri" panose="020F0502020204030204" pitchFamily="34" charset="0"/>
              </a:rPr>
              <a:t>κρύψας</a:t>
            </a:r>
            <a:r>
              <a:rPr lang="el-GR" sz="1600" dirty="0" smtClean="0">
                <a:solidFill>
                  <a:schemeClr val="tx2"/>
                </a:solidFill>
                <a:latin typeface="Calibri" panose="020F0502020204030204" pitchFamily="34" charset="0"/>
              </a:rPr>
              <a:t>, </a:t>
            </a:r>
            <a:r>
              <a:rPr lang="el-GR" sz="1600" dirty="0" err="1" smtClean="0">
                <a:solidFill>
                  <a:schemeClr val="tx2"/>
                </a:solidFill>
                <a:latin typeface="Calibri" panose="020F0502020204030204" pitchFamily="34" charset="0"/>
              </a:rPr>
              <a:t>ὡς</a:t>
            </a:r>
            <a:r>
              <a:rPr lang="el-GR" sz="1600" dirty="0" smtClean="0">
                <a:solidFill>
                  <a:schemeClr val="tx2"/>
                </a:solidFill>
                <a:latin typeface="Calibri" panose="020F0502020204030204" pitchFamily="34" charset="0"/>
              </a:rPr>
              <a:t> </a:t>
            </a:r>
            <a:r>
              <a:rPr lang="el-GR" sz="1600" dirty="0" err="1" smtClean="0">
                <a:solidFill>
                  <a:schemeClr val="tx2"/>
                </a:solidFill>
                <a:latin typeface="Calibri" panose="020F0502020204030204" pitchFamily="34" charset="0"/>
              </a:rPr>
              <a:t>δὲ</a:t>
            </a:r>
            <a:r>
              <a:rPr lang="el-GR" sz="1600" dirty="0" smtClean="0">
                <a:solidFill>
                  <a:schemeClr val="tx2"/>
                </a:solidFill>
                <a:latin typeface="Calibri" panose="020F0502020204030204" pitchFamily="34" charset="0"/>
              </a:rPr>
              <a:t> </a:t>
            </a:r>
            <a:r>
              <a:rPr lang="el-GR" sz="1600" dirty="0" err="1" smtClean="0">
                <a:solidFill>
                  <a:schemeClr val="tx2"/>
                </a:solidFill>
                <a:latin typeface="Calibri" panose="020F0502020204030204" pitchFamily="34" charset="0"/>
              </a:rPr>
              <a:t>ᾒσθετο</a:t>
            </a:r>
            <a:r>
              <a:rPr lang="el-GR" sz="1600" dirty="0" smtClean="0">
                <a:solidFill>
                  <a:schemeClr val="tx2"/>
                </a:solidFill>
                <a:latin typeface="Calibri" panose="020F0502020204030204" pitchFamily="34" charset="0"/>
              </a:rPr>
              <a:t> Ζεύς, </a:t>
            </a:r>
            <a:r>
              <a:rPr lang="el-GR" sz="1600" dirty="0" err="1" smtClean="0">
                <a:solidFill>
                  <a:schemeClr val="tx2"/>
                </a:solidFill>
                <a:latin typeface="Calibri" panose="020F0502020204030204" pitchFamily="34" charset="0"/>
              </a:rPr>
              <a:t>ἐπέταξεν</a:t>
            </a:r>
            <a:r>
              <a:rPr lang="el-GR" sz="1600" dirty="0" smtClean="0">
                <a:solidFill>
                  <a:schemeClr val="tx2"/>
                </a:solidFill>
                <a:latin typeface="Calibri" panose="020F0502020204030204" pitchFamily="34" charset="0"/>
              </a:rPr>
              <a:t> </a:t>
            </a:r>
            <a:r>
              <a:rPr lang="el-GR" sz="1600" dirty="0" err="1" smtClean="0">
                <a:solidFill>
                  <a:schemeClr val="tx2"/>
                </a:solidFill>
                <a:latin typeface="Calibri" panose="020F0502020204030204" pitchFamily="34" charset="0"/>
              </a:rPr>
              <a:t>Ἡφαίστῳ</a:t>
            </a:r>
            <a:r>
              <a:rPr lang="el-GR" sz="1600" dirty="0" smtClean="0">
                <a:solidFill>
                  <a:schemeClr val="tx2"/>
                </a:solidFill>
                <a:latin typeface="Calibri" panose="020F0502020204030204" pitchFamily="34" charset="0"/>
              </a:rPr>
              <a:t> </a:t>
            </a:r>
            <a:r>
              <a:rPr lang="el-GR" sz="1600" dirty="0" err="1" smtClean="0">
                <a:solidFill>
                  <a:schemeClr val="tx2"/>
                </a:solidFill>
                <a:latin typeface="Calibri" panose="020F0502020204030204" pitchFamily="34" charset="0"/>
              </a:rPr>
              <a:t>προσηλῶσαι</a:t>
            </a:r>
            <a:r>
              <a:rPr lang="el-GR" sz="1600" dirty="0" smtClean="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τὸ</a:t>
            </a:r>
            <a:r>
              <a:rPr lang="el-GR" sz="1600" dirty="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σῶμα</a:t>
            </a:r>
            <a:r>
              <a:rPr lang="el-GR" sz="1600" dirty="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αὐτοῦ</a:t>
            </a:r>
            <a:r>
              <a:rPr lang="el-GR" sz="1600" dirty="0">
                <a:solidFill>
                  <a:schemeClr val="tx2"/>
                </a:solidFill>
                <a:latin typeface="Calibri" panose="020F0502020204030204" pitchFamily="34" charset="0"/>
              </a:rPr>
              <a:t> </a:t>
            </a:r>
            <a:r>
              <a:rPr lang="el-GR" sz="1600" dirty="0" err="1" smtClean="0">
                <a:solidFill>
                  <a:schemeClr val="tx2"/>
                </a:solidFill>
                <a:latin typeface="Calibri" panose="020F0502020204030204" pitchFamily="34" charset="0"/>
              </a:rPr>
              <a:t>τῷ</a:t>
            </a:r>
            <a:r>
              <a:rPr lang="el-GR" sz="1600" dirty="0" smtClean="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Καυκάσῳ</a:t>
            </a:r>
            <a:r>
              <a:rPr lang="el-GR" sz="1600" dirty="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ὄρει</a:t>
            </a:r>
            <a:r>
              <a:rPr lang="el-GR" sz="1600" dirty="0">
                <a:solidFill>
                  <a:schemeClr val="tx2"/>
                </a:solidFill>
                <a:latin typeface="Calibri" panose="020F0502020204030204" pitchFamily="34" charset="0"/>
              </a:rPr>
              <a:t> </a:t>
            </a:r>
            <a:r>
              <a:rPr lang="el-GR" sz="1600" dirty="0" smtClean="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τοῦτο</a:t>
            </a:r>
            <a:r>
              <a:rPr lang="el-GR" sz="1600" dirty="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δὲ</a:t>
            </a:r>
            <a:r>
              <a:rPr lang="el-GR" sz="1600" dirty="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Σκυθικὸν</a:t>
            </a:r>
            <a:r>
              <a:rPr lang="el-GR" sz="1600" dirty="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ὄρος</a:t>
            </a:r>
            <a:r>
              <a:rPr lang="el-GR" sz="1600" dirty="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ἐστίν</a:t>
            </a:r>
            <a:r>
              <a:rPr lang="el-GR" sz="1600" dirty="0">
                <a:solidFill>
                  <a:schemeClr val="tx2"/>
                </a:solidFill>
                <a:latin typeface="Calibri" panose="020F0502020204030204" pitchFamily="34" charset="0"/>
              </a:rPr>
              <a:t>. ἐν </a:t>
            </a:r>
            <a:r>
              <a:rPr lang="el-GR" sz="1600" dirty="0" err="1">
                <a:solidFill>
                  <a:schemeClr val="tx2"/>
                </a:solidFill>
                <a:latin typeface="Calibri" panose="020F0502020204030204" pitchFamily="34" charset="0"/>
              </a:rPr>
              <a:t>δὴ</a:t>
            </a:r>
            <a:r>
              <a:rPr lang="el-GR" sz="1600" dirty="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τούτῳ</a:t>
            </a:r>
            <a:r>
              <a:rPr lang="el-GR" sz="1600" dirty="0">
                <a:solidFill>
                  <a:schemeClr val="tx2"/>
                </a:solidFill>
                <a:latin typeface="Calibri" panose="020F0502020204030204" pitchFamily="34" charset="0"/>
              </a:rPr>
              <a:t> </a:t>
            </a:r>
            <a:r>
              <a:rPr lang="el-GR" sz="1600" dirty="0" smtClean="0">
                <a:solidFill>
                  <a:schemeClr val="tx2"/>
                </a:solidFill>
                <a:latin typeface="Calibri" panose="020F0502020204030204" pitchFamily="34" charset="0"/>
              </a:rPr>
              <a:t>(ενν. </a:t>
            </a:r>
            <a:r>
              <a:rPr lang="el-GR" sz="1600" dirty="0" err="1" smtClean="0">
                <a:solidFill>
                  <a:schemeClr val="tx2"/>
                </a:solidFill>
                <a:latin typeface="Calibri" panose="020F0502020204030204" pitchFamily="34" charset="0"/>
              </a:rPr>
              <a:t>τῷ</a:t>
            </a:r>
            <a:r>
              <a:rPr lang="el-GR" sz="1600" dirty="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Καυκάσῳ</a:t>
            </a:r>
            <a:r>
              <a:rPr lang="el-GR" sz="1600" dirty="0">
                <a:solidFill>
                  <a:schemeClr val="tx2"/>
                </a:solidFill>
                <a:latin typeface="Calibri" panose="020F0502020204030204" pitchFamily="34" charset="0"/>
              </a:rPr>
              <a:t> </a:t>
            </a:r>
            <a:r>
              <a:rPr lang="el-GR" sz="1600" dirty="0" err="1" smtClean="0">
                <a:solidFill>
                  <a:schemeClr val="tx2"/>
                </a:solidFill>
                <a:latin typeface="Calibri" panose="020F0502020204030204" pitchFamily="34" charset="0"/>
              </a:rPr>
              <a:t>ὄρει</a:t>
            </a:r>
            <a:r>
              <a:rPr lang="el-GR" sz="1600" dirty="0" smtClean="0">
                <a:solidFill>
                  <a:schemeClr val="tx2"/>
                </a:solidFill>
                <a:latin typeface="Calibri" panose="020F0502020204030204" pitchFamily="34" charset="0"/>
              </a:rPr>
              <a:t>)  </a:t>
            </a:r>
            <a:r>
              <a:rPr lang="el-GR" sz="1600" dirty="0" err="1" smtClean="0">
                <a:solidFill>
                  <a:schemeClr val="tx2"/>
                </a:solidFill>
                <a:latin typeface="Calibri" panose="020F0502020204030204" pitchFamily="34" charset="0"/>
              </a:rPr>
              <a:t>προσηλωθεὶς</a:t>
            </a:r>
            <a:r>
              <a:rPr lang="el-GR" sz="1600" dirty="0" smtClean="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Προμηθεὺς</a:t>
            </a:r>
            <a:r>
              <a:rPr lang="el-GR" sz="1600" dirty="0">
                <a:solidFill>
                  <a:schemeClr val="tx2"/>
                </a:solidFill>
                <a:latin typeface="Calibri" panose="020F0502020204030204" pitchFamily="34" charset="0"/>
              </a:rPr>
              <a:t> </a:t>
            </a:r>
            <a:r>
              <a:rPr lang="el-GR" sz="1600" dirty="0" err="1" smtClean="0">
                <a:solidFill>
                  <a:schemeClr val="tx2"/>
                </a:solidFill>
                <a:latin typeface="Calibri" panose="020F0502020204030204" pitchFamily="34" charset="0"/>
              </a:rPr>
              <a:t>καὶ</a:t>
            </a:r>
            <a:r>
              <a:rPr lang="el-GR" sz="1600" dirty="0" smtClean="0">
                <a:solidFill>
                  <a:schemeClr val="tx2"/>
                </a:solidFill>
                <a:latin typeface="Calibri" panose="020F0502020204030204" pitchFamily="34" charset="0"/>
              </a:rPr>
              <a:t> </a:t>
            </a:r>
            <a:r>
              <a:rPr lang="el-GR" sz="1600" dirty="0" err="1" smtClean="0">
                <a:solidFill>
                  <a:schemeClr val="tx2"/>
                </a:solidFill>
                <a:latin typeface="Calibri" panose="020F0502020204030204" pitchFamily="34" charset="0"/>
              </a:rPr>
              <a:t>ἐδέδετο</a:t>
            </a:r>
            <a:r>
              <a:rPr lang="el-GR" sz="1600" dirty="0" smtClean="0">
                <a:solidFill>
                  <a:schemeClr val="tx2"/>
                </a:solidFill>
                <a:latin typeface="Calibri" panose="020F0502020204030204" pitchFamily="34" charset="0"/>
              </a:rPr>
              <a:t> </a:t>
            </a:r>
            <a:r>
              <a:rPr lang="el-GR" sz="1600" dirty="0" err="1" smtClean="0">
                <a:solidFill>
                  <a:schemeClr val="tx2"/>
                </a:solidFill>
                <a:latin typeface="Calibri" panose="020F0502020204030204" pitchFamily="34" charset="0"/>
              </a:rPr>
              <a:t>πολλῶν</a:t>
            </a:r>
            <a:r>
              <a:rPr lang="el-GR" sz="1600" dirty="0" smtClean="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ἐτῶν</a:t>
            </a:r>
            <a:r>
              <a:rPr lang="el-GR" sz="1600" dirty="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ἀριθμὸν</a:t>
            </a:r>
            <a:r>
              <a:rPr lang="el-GR" sz="1600" dirty="0">
                <a:solidFill>
                  <a:schemeClr val="tx2"/>
                </a:solidFill>
                <a:latin typeface="Calibri" panose="020F0502020204030204" pitchFamily="34" charset="0"/>
              </a:rPr>
              <a:t> </a:t>
            </a:r>
            <a:r>
              <a:rPr lang="el-GR" sz="1600" dirty="0" smtClean="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καθ᾽</a:t>
            </a:r>
            <a:r>
              <a:rPr lang="el-GR" sz="1600" dirty="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ἑκάστην</a:t>
            </a:r>
            <a:r>
              <a:rPr lang="el-GR" sz="1600" dirty="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δὲ</a:t>
            </a:r>
            <a:r>
              <a:rPr lang="el-GR" sz="1600" dirty="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ἡμέραν</a:t>
            </a:r>
            <a:r>
              <a:rPr lang="el-GR" sz="1600" dirty="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ἀετὸς</a:t>
            </a:r>
            <a:r>
              <a:rPr lang="el-GR" sz="1600" dirty="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ἐφιπτάμενος</a:t>
            </a:r>
            <a:r>
              <a:rPr lang="el-GR" sz="1600" dirty="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αὐτῷ</a:t>
            </a:r>
            <a:r>
              <a:rPr lang="el-GR" sz="1600" dirty="0">
                <a:solidFill>
                  <a:schemeClr val="tx2"/>
                </a:solidFill>
                <a:latin typeface="Calibri" panose="020F0502020204030204" pitchFamily="34" charset="0"/>
              </a:rPr>
              <a:t> </a:t>
            </a:r>
            <a:r>
              <a:rPr lang="el-GR" sz="1600" dirty="0" smtClean="0">
                <a:solidFill>
                  <a:schemeClr val="tx2"/>
                </a:solidFill>
                <a:latin typeface="Calibri" panose="020F0502020204030204" pitchFamily="34" charset="0"/>
              </a:rPr>
              <a:t>(ενν. </a:t>
            </a:r>
            <a:r>
              <a:rPr lang="el-GR" sz="1600" dirty="0" err="1" smtClean="0">
                <a:solidFill>
                  <a:schemeClr val="tx2"/>
                </a:solidFill>
                <a:latin typeface="Calibri" panose="020F0502020204030204" pitchFamily="34" charset="0"/>
              </a:rPr>
              <a:t>τῷ</a:t>
            </a:r>
            <a:r>
              <a:rPr lang="el-GR" sz="1600" dirty="0" smtClean="0">
                <a:solidFill>
                  <a:schemeClr val="tx2"/>
                </a:solidFill>
                <a:latin typeface="Calibri" panose="020F0502020204030204" pitchFamily="34" charset="0"/>
              </a:rPr>
              <a:t> </a:t>
            </a:r>
            <a:r>
              <a:rPr lang="el-GR" sz="1600" dirty="0" err="1" smtClean="0">
                <a:solidFill>
                  <a:schemeClr val="tx2"/>
                </a:solidFill>
                <a:latin typeface="Calibri" panose="020F0502020204030204" pitchFamily="34" charset="0"/>
              </a:rPr>
              <a:t>Προμηθεῖ</a:t>
            </a:r>
            <a:r>
              <a:rPr lang="el-GR" sz="1600" dirty="0" smtClean="0">
                <a:solidFill>
                  <a:schemeClr val="tx2"/>
                </a:solidFill>
                <a:latin typeface="Calibri" panose="020F0502020204030204" pitchFamily="34" charset="0"/>
              </a:rPr>
              <a:t>) </a:t>
            </a:r>
            <a:r>
              <a:rPr lang="el-GR" sz="1600" dirty="0" err="1" smtClean="0">
                <a:solidFill>
                  <a:schemeClr val="tx2"/>
                </a:solidFill>
                <a:latin typeface="Calibri" panose="020F0502020204030204" pitchFamily="34" charset="0"/>
              </a:rPr>
              <a:t>τοὺς</a:t>
            </a:r>
            <a:r>
              <a:rPr lang="el-GR" sz="1600" dirty="0" smtClean="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λοβοὺς</a:t>
            </a:r>
            <a:r>
              <a:rPr lang="el-GR" sz="1600" dirty="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ἐνέμετο</a:t>
            </a:r>
            <a:r>
              <a:rPr lang="el-GR" sz="1600" dirty="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τοῦ</a:t>
            </a:r>
            <a:r>
              <a:rPr lang="el-GR" sz="1600" dirty="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ἥπατος</a:t>
            </a:r>
            <a:r>
              <a:rPr lang="el-GR" sz="1600" dirty="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αὐξανομένου</a:t>
            </a:r>
            <a:r>
              <a:rPr lang="el-GR" sz="1600" dirty="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διὰ</a:t>
            </a:r>
            <a:r>
              <a:rPr lang="el-GR" sz="1600" dirty="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νυκτός</a:t>
            </a:r>
            <a:r>
              <a:rPr lang="el-GR" sz="1600" dirty="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Κ</a:t>
            </a:r>
            <a:r>
              <a:rPr lang="el-GR" sz="1600" dirty="0" err="1" smtClean="0">
                <a:solidFill>
                  <a:schemeClr val="tx2"/>
                </a:solidFill>
                <a:latin typeface="Calibri" panose="020F0502020204030204" pitchFamily="34" charset="0"/>
              </a:rPr>
              <a:t>αὶ</a:t>
            </a:r>
            <a:r>
              <a:rPr lang="el-GR" sz="1600" dirty="0" smtClean="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Προμηθεὺς</a:t>
            </a:r>
            <a:r>
              <a:rPr lang="el-GR" sz="1600" dirty="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μὲν</a:t>
            </a:r>
            <a:r>
              <a:rPr lang="el-GR" sz="1600" dirty="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δίκην</a:t>
            </a:r>
            <a:r>
              <a:rPr lang="el-GR" sz="1600" dirty="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ἔτινε</a:t>
            </a:r>
            <a:r>
              <a:rPr lang="el-GR" sz="1600" dirty="0">
                <a:solidFill>
                  <a:schemeClr val="tx2"/>
                </a:solidFill>
                <a:latin typeface="Calibri" panose="020F0502020204030204" pitchFamily="34" charset="0"/>
              </a:rPr>
              <a:t> </a:t>
            </a:r>
            <a:r>
              <a:rPr lang="el-GR" sz="1600" dirty="0" err="1" smtClean="0">
                <a:solidFill>
                  <a:schemeClr val="tx2"/>
                </a:solidFill>
                <a:latin typeface="Calibri" panose="020F0502020204030204" pitchFamily="34" charset="0"/>
              </a:rPr>
              <a:t>ταύτην</a:t>
            </a:r>
            <a:r>
              <a:rPr lang="el-GR" sz="1600" dirty="0" smtClean="0">
                <a:solidFill>
                  <a:schemeClr val="tx2"/>
                </a:solidFill>
                <a:latin typeface="Calibri" panose="020F0502020204030204" pitchFamily="34" charset="0"/>
              </a:rPr>
              <a:t> </a:t>
            </a:r>
            <a:r>
              <a:rPr lang="el-GR" sz="1600" dirty="0" err="1" smtClean="0">
                <a:solidFill>
                  <a:schemeClr val="tx2"/>
                </a:solidFill>
                <a:latin typeface="Calibri" panose="020F0502020204030204" pitchFamily="34" charset="0"/>
              </a:rPr>
              <a:t>πυρὸς</a:t>
            </a:r>
            <a:r>
              <a:rPr lang="el-GR" sz="1600" dirty="0" smtClean="0">
                <a:solidFill>
                  <a:schemeClr val="tx2"/>
                </a:solidFill>
                <a:latin typeface="Calibri" panose="020F0502020204030204" pitchFamily="34" charset="0"/>
              </a:rPr>
              <a:t> </a:t>
            </a:r>
            <a:r>
              <a:rPr lang="el-GR" sz="1600" dirty="0" err="1" smtClean="0">
                <a:solidFill>
                  <a:schemeClr val="tx2"/>
                </a:solidFill>
                <a:latin typeface="Calibri" panose="020F0502020204030204" pitchFamily="34" charset="0"/>
              </a:rPr>
              <a:t>κλαπέντος</a:t>
            </a:r>
            <a:r>
              <a:rPr lang="el-GR" sz="1600" dirty="0" smtClean="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μέχρις</a:t>
            </a:r>
            <a:r>
              <a:rPr lang="el-GR" sz="1600" dirty="0">
                <a:solidFill>
                  <a:schemeClr val="tx2"/>
                </a:solidFill>
                <a:latin typeface="Calibri" panose="020F0502020204030204" pitchFamily="34" charset="0"/>
              </a:rPr>
              <a:t> </a:t>
            </a:r>
            <a:r>
              <a:rPr lang="el-GR" sz="1600" dirty="0" err="1">
                <a:solidFill>
                  <a:schemeClr val="tx2"/>
                </a:solidFill>
                <a:latin typeface="Calibri" panose="020F0502020204030204" pitchFamily="34" charset="0"/>
              </a:rPr>
              <a:t>Ἡρακλῆς</a:t>
            </a:r>
            <a:r>
              <a:rPr lang="el-GR" sz="1600" dirty="0">
                <a:solidFill>
                  <a:schemeClr val="tx2"/>
                </a:solidFill>
                <a:latin typeface="Calibri" panose="020F0502020204030204" pitchFamily="34" charset="0"/>
              </a:rPr>
              <a:t> </a:t>
            </a:r>
            <a:r>
              <a:rPr lang="el-GR" sz="1600" dirty="0" err="1" smtClean="0">
                <a:solidFill>
                  <a:schemeClr val="tx2"/>
                </a:solidFill>
                <a:latin typeface="Calibri" panose="020F0502020204030204" pitchFamily="34" charset="0"/>
              </a:rPr>
              <a:t>ὕστερον</a:t>
            </a:r>
            <a:r>
              <a:rPr lang="el-GR" sz="1600" dirty="0" smtClean="0">
                <a:solidFill>
                  <a:schemeClr val="tx2"/>
                </a:solidFill>
                <a:latin typeface="Calibri" panose="020F0502020204030204" pitchFamily="34" charset="0"/>
              </a:rPr>
              <a:t> </a:t>
            </a:r>
            <a:r>
              <a:rPr lang="el-GR" sz="1600" dirty="0" err="1" smtClean="0">
                <a:solidFill>
                  <a:schemeClr val="tx2"/>
                </a:solidFill>
                <a:latin typeface="Calibri" panose="020F0502020204030204" pitchFamily="34" charset="0"/>
              </a:rPr>
              <a:t>ἔλυσεν</a:t>
            </a:r>
            <a:r>
              <a:rPr lang="el-GR" sz="1600" dirty="0" smtClean="0">
                <a:solidFill>
                  <a:schemeClr val="tx2"/>
                </a:solidFill>
                <a:latin typeface="Calibri" panose="020F0502020204030204" pitchFamily="34" charset="0"/>
              </a:rPr>
              <a:t> </a:t>
            </a:r>
            <a:r>
              <a:rPr lang="el-GR" sz="1600" dirty="0" err="1" smtClean="0">
                <a:solidFill>
                  <a:schemeClr val="tx2"/>
                </a:solidFill>
                <a:latin typeface="Calibri" panose="020F0502020204030204" pitchFamily="34" charset="0"/>
              </a:rPr>
              <a:t>αὐτὸν</a:t>
            </a:r>
            <a:r>
              <a:rPr lang="el-GR" sz="1600" dirty="0" smtClean="0">
                <a:solidFill>
                  <a:schemeClr val="tx2"/>
                </a:solidFill>
                <a:latin typeface="Calibri" panose="020F0502020204030204" pitchFamily="34" charset="0"/>
              </a:rPr>
              <a:t> .</a:t>
            </a:r>
            <a:endParaRPr lang="el-GR" sz="1600" b="1" dirty="0">
              <a:solidFill>
                <a:schemeClr val="tx2"/>
              </a:solidFill>
              <a:latin typeface="Calibri" panose="020F0502020204030204" pitchFamily="34" charset="0"/>
            </a:endParaRPr>
          </a:p>
          <a:p>
            <a:pPr indent="361950" algn="r">
              <a:lnSpc>
                <a:spcPct val="150000"/>
              </a:lnSpc>
            </a:pPr>
            <a:r>
              <a:rPr lang="el-GR" sz="1600" dirty="0" smtClean="0">
                <a:solidFill>
                  <a:schemeClr val="tx2"/>
                </a:solidFill>
                <a:latin typeface="Calibri" panose="020F0502020204030204" pitchFamily="34" charset="0"/>
              </a:rPr>
              <a:t> </a:t>
            </a:r>
            <a:r>
              <a:rPr lang="el-GR" sz="1100" b="1" dirty="0" err="1" smtClean="0">
                <a:solidFill>
                  <a:schemeClr val="tx2"/>
                </a:solidFill>
                <a:latin typeface="Calibri" panose="020F0502020204030204" pitchFamily="34" charset="0"/>
              </a:rPr>
              <a:t>Ἀπολλοδώρου</a:t>
            </a:r>
            <a:r>
              <a:rPr lang="el-GR" sz="1100" b="1" dirty="0" smtClean="0">
                <a:solidFill>
                  <a:schemeClr val="tx2"/>
                </a:solidFill>
                <a:latin typeface="Calibri" panose="020F0502020204030204" pitchFamily="34" charset="0"/>
              </a:rPr>
              <a:t> </a:t>
            </a:r>
            <a:r>
              <a:rPr lang="el-GR" sz="1100" b="1" dirty="0">
                <a:solidFill>
                  <a:schemeClr val="tx2"/>
                </a:solidFill>
                <a:latin typeface="Calibri" panose="020F0502020204030204" pitchFamily="34" charset="0"/>
              </a:rPr>
              <a:t>Βιβλιοθήκη, Τόμος, Α΄, </a:t>
            </a:r>
            <a:r>
              <a:rPr lang="en-US" sz="1100" b="1" dirty="0">
                <a:solidFill>
                  <a:schemeClr val="tx2"/>
                </a:solidFill>
                <a:latin typeface="Calibri" panose="020F0502020204030204" pitchFamily="34" charset="0"/>
              </a:rPr>
              <a:t>VII</a:t>
            </a:r>
            <a:r>
              <a:rPr lang="el-GR" sz="1100" b="1" dirty="0">
                <a:solidFill>
                  <a:schemeClr val="tx2"/>
                </a:solidFill>
                <a:latin typeface="Calibri" panose="020F0502020204030204" pitchFamily="34" charset="0"/>
              </a:rPr>
              <a:t>, 1 (διασκευή)</a:t>
            </a:r>
            <a:endParaRPr lang="el-GR" sz="1100" dirty="0">
              <a:solidFill>
                <a:schemeClr val="tx2"/>
              </a:solidFill>
              <a:latin typeface="Calibri" panose="020F0502020204030204" pitchFamily="34" charset="0"/>
            </a:endParaRPr>
          </a:p>
          <a:p>
            <a:pPr indent="361950" algn="just">
              <a:lnSpc>
                <a:spcPct val="150000"/>
              </a:lnSpc>
            </a:pPr>
            <a:endParaRPr lang="el-GR" sz="1100" dirty="0" smtClean="0">
              <a:solidFill>
                <a:schemeClr val="tx2"/>
              </a:solidFill>
              <a:latin typeface="Calibri" panose="020F0502020204030204" pitchFamily="34" charset="0"/>
            </a:endParaRPr>
          </a:p>
          <a:p>
            <a:pPr indent="361950" algn="just">
              <a:lnSpc>
                <a:spcPct val="150000"/>
              </a:lnSpc>
            </a:pPr>
            <a:endParaRPr lang="el-GR" sz="1600" dirty="0">
              <a:solidFill>
                <a:schemeClr val="tx2"/>
              </a:solidFill>
              <a:latin typeface="Calibri" panose="020F0502020204030204" pitchFamily="34" charset="0"/>
            </a:endParaRPr>
          </a:p>
        </p:txBody>
      </p:sp>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578099"/>
            <a:ext cx="2209800" cy="2066925"/>
          </a:xfrm>
          <a:prstGeom prst="rect">
            <a:avLst/>
          </a:prstGeom>
        </p:spPr>
      </p:pic>
      <p:sp>
        <p:nvSpPr>
          <p:cNvPr id="6" name="Επεξήγηση με παραλληλόγραμμο 5"/>
          <p:cNvSpPr/>
          <p:nvPr/>
        </p:nvSpPr>
        <p:spPr>
          <a:xfrm>
            <a:off x="2699792" y="1706487"/>
            <a:ext cx="6243506" cy="1494535"/>
          </a:xfrm>
          <a:prstGeom prst="wedgeRectCallout">
            <a:avLst>
              <a:gd name="adj1" fmla="val -58735"/>
              <a:gd name="adj2" fmla="val 24795"/>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l-GR" sz="1600" dirty="0" smtClean="0">
                <a:solidFill>
                  <a:schemeClr val="tx2"/>
                </a:solidFill>
                <a:latin typeface="Calibri" panose="020F0502020204030204" pitchFamily="34" charset="0"/>
              </a:rPr>
              <a:t>Αγαπητά μου, παιδιά, μόλις που προλαβαίνω να σας διαβάσω το μύθο μου στα Αρχαία Ελληνικά … όπως βλέπω ο αετός του Δία με πλησιάζει απειλητικά!  </a:t>
            </a:r>
            <a:endParaRPr lang="el-GR" sz="16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186043080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Επεξήγηση με στρογγυλεμένο παραλληλόγραμμο 15"/>
          <p:cNvSpPr>
            <a:spLocks noChangeArrowheads="1"/>
          </p:cNvSpPr>
          <p:nvPr/>
        </p:nvSpPr>
        <p:spPr bwMode="auto">
          <a:xfrm>
            <a:off x="1547664" y="3645024"/>
            <a:ext cx="5256584" cy="2160240"/>
          </a:xfrm>
          <a:prstGeom prst="wedgeRoundRectCallout">
            <a:avLst>
              <a:gd name="adj1" fmla="val -57783"/>
              <a:gd name="adj2" fmla="val -15596"/>
              <a:gd name="adj3" fmla="val 16667"/>
            </a:avLst>
          </a:prstGeom>
          <a:solidFill>
            <a:schemeClr val="bg2">
              <a:lumMod val="90000"/>
              <a:lumOff val="0"/>
            </a:schemeClr>
          </a:solidFill>
          <a:ln w="9525">
            <a:solidFill>
              <a:schemeClr val="bg1"/>
            </a:solidFill>
            <a:miter lim="800000"/>
            <a:headEnd/>
            <a:tailEnd/>
          </a:ln>
        </p:spPr>
        <p:txBody>
          <a:bodyPr rot="0" vert="horz" wrap="square" lIns="91440" tIns="45720" rIns="91440" bIns="45720" anchor="t" anchorCtr="0" upright="1">
            <a:noAutofit/>
          </a:bodyPr>
          <a:lstStyle/>
          <a:p>
            <a:pPr indent="180340" algn="ctr">
              <a:lnSpc>
                <a:spcPct val="115000"/>
              </a:lnSpc>
              <a:spcAft>
                <a:spcPts val="200"/>
              </a:spcAft>
            </a:pPr>
            <a:r>
              <a:rPr lang="el-GR" sz="1600" dirty="0" smtClean="0">
                <a:solidFill>
                  <a:schemeClr val="tx2"/>
                </a:solidFill>
                <a:effectLst/>
                <a:latin typeface="Calibri"/>
                <a:ea typeface="Times New Roman"/>
                <a:cs typeface="Times New Roman"/>
              </a:rPr>
              <a:t>Με αφορμή τη λέξη «</a:t>
            </a:r>
            <a:r>
              <a:rPr lang="el-GR" sz="1600" b="1" dirty="0" err="1" smtClean="0">
                <a:solidFill>
                  <a:schemeClr val="tx2"/>
                </a:solidFill>
                <a:effectLst/>
                <a:latin typeface="Calibri"/>
                <a:ea typeface="Times New Roman"/>
                <a:cs typeface="Times New Roman"/>
              </a:rPr>
              <a:t>λάθρᾳ</a:t>
            </a:r>
            <a:r>
              <a:rPr lang="el-GR" sz="1600" dirty="0" smtClean="0">
                <a:solidFill>
                  <a:schemeClr val="tx2"/>
                </a:solidFill>
                <a:effectLst/>
                <a:latin typeface="Calibri"/>
                <a:ea typeface="Times New Roman"/>
                <a:cs typeface="Times New Roman"/>
              </a:rPr>
              <a:t>» του αποσπάσματος, θα σας δώσω </a:t>
            </a:r>
            <a:r>
              <a:rPr lang="el-GR" sz="1600" b="1" dirty="0" smtClean="0">
                <a:solidFill>
                  <a:schemeClr val="tx2"/>
                </a:solidFill>
                <a:effectLst/>
                <a:latin typeface="Calibri"/>
                <a:ea typeface="Times New Roman"/>
                <a:cs typeface="Times New Roman"/>
              </a:rPr>
              <a:t>αρχαίες</a:t>
            </a:r>
            <a:r>
              <a:rPr lang="el-GR" sz="1600" dirty="0" smtClean="0">
                <a:solidFill>
                  <a:schemeClr val="tx2"/>
                </a:solidFill>
                <a:effectLst/>
                <a:latin typeface="Calibri"/>
                <a:ea typeface="Times New Roman"/>
                <a:cs typeface="Times New Roman"/>
              </a:rPr>
              <a:t> </a:t>
            </a:r>
            <a:r>
              <a:rPr lang="el-GR" sz="1600" b="1" dirty="0" smtClean="0">
                <a:solidFill>
                  <a:schemeClr val="tx2"/>
                </a:solidFill>
                <a:effectLst/>
                <a:latin typeface="Calibri"/>
                <a:ea typeface="Times New Roman"/>
                <a:cs typeface="Times New Roman"/>
              </a:rPr>
              <a:t>λέξεις του κειμένου στη στήλη Α΄ </a:t>
            </a:r>
            <a:r>
              <a:rPr lang="el-GR" sz="1600" dirty="0" smtClean="0">
                <a:solidFill>
                  <a:schemeClr val="tx2"/>
                </a:solidFill>
                <a:effectLst/>
                <a:latin typeface="Calibri"/>
                <a:ea typeface="Times New Roman"/>
                <a:cs typeface="Times New Roman"/>
              </a:rPr>
              <a:t>και θα προσπαθήσουμε μαζί να σχηματίσουμε τα </a:t>
            </a:r>
            <a:r>
              <a:rPr lang="el-GR" sz="1600" b="1" dirty="0" smtClean="0">
                <a:solidFill>
                  <a:schemeClr val="tx2"/>
                </a:solidFill>
                <a:effectLst/>
                <a:latin typeface="Calibri"/>
                <a:ea typeface="Times New Roman"/>
                <a:cs typeface="Times New Roman"/>
              </a:rPr>
              <a:t>παράγωγα</a:t>
            </a:r>
            <a:r>
              <a:rPr lang="el-GR" sz="1600" dirty="0" smtClean="0">
                <a:solidFill>
                  <a:schemeClr val="tx2"/>
                </a:solidFill>
                <a:effectLst/>
                <a:latin typeface="Calibri"/>
                <a:ea typeface="Times New Roman"/>
                <a:cs typeface="Times New Roman"/>
              </a:rPr>
              <a:t> </a:t>
            </a:r>
            <a:r>
              <a:rPr lang="el-GR" sz="1600" b="1" dirty="0" smtClean="0">
                <a:solidFill>
                  <a:schemeClr val="tx2"/>
                </a:solidFill>
                <a:effectLst/>
                <a:latin typeface="Calibri"/>
                <a:ea typeface="Times New Roman"/>
                <a:cs typeface="Times New Roman"/>
              </a:rPr>
              <a:t>επίθετά</a:t>
            </a:r>
            <a:r>
              <a:rPr lang="el-GR" sz="1600" dirty="0" smtClean="0">
                <a:solidFill>
                  <a:schemeClr val="tx2"/>
                </a:solidFill>
                <a:effectLst/>
                <a:latin typeface="Calibri"/>
                <a:ea typeface="Times New Roman"/>
                <a:cs typeface="Times New Roman"/>
              </a:rPr>
              <a:t> τους στη </a:t>
            </a:r>
            <a:r>
              <a:rPr lang="el-GR" sz="1600" b="1" dirty="0" smtClean="0">
                <a:solidFill>
                  <a:schemeClr val="tx2"/>
                </a:solidFill>
                <a:effectLst/>
                <a:latin typeface="Calibri"/>
                <a:ea typeface="Times New Roman"/>
                <a:cs typeface="Times New Roman"/>
              </a:rPr>
              <a:t>στήλη Β΄</a:t>
            </a:r>
            <a:r>
              <a:rPr lang="el-GR" sz="1600" dirty="0" smtClean="0">
                <a:solidFill>
                  <a:schemeClr val="tx2"/>
                </a:solidFill>
                <a:effectLst/>
                <a:latin typeface="Calibri"/>
                <a:ea typeface="Times New Roman"/>
                <a:cs typeface="Times New Roman"/>
              </a:rPr>
              <a:t>. </a:t>
            </a:r>
          </a:p>
          <a:p>
            <a:pPr indent="180340" algn="ctr">
              <a:lnSpc>
                <a:spcPct val="115000"/>
              </a:lnSpc>
              <a:spcAft>
                <a:spcPts val="200"/>
              </a:spcAft>
            </a:pPr>
            <a:endParaRPr lang="el-GR" sz="1600" dirty="0" smtClean="0">
              <a:solidFill>
                <a:schemeClr val="tx2"/>
              </a:solidFill>
              <a:effectLst/>
              <a:latin typeface="Calibri"/>
              <a:ea typeface="Times New Roman"/>
              <a:cs typeface="Times New Roman"/>
            </a:endParaRPr>
          </a:p>
          <a:p>
            <a:pPr indent="180340" algn="ctr">
              <a:lnSpc>
                <a:spcPct val="115000"/>
              </a:lnSpc>
              <a:spcAft>
                <a:spcPts val="200"/>
              </a:spcAft>
            </a:pPr>
            <a:r>
              <a:rPr lang="el-GR" sz="1600" dirty="0" smtClean="0">
                <a:solidFill>
                  <a:schemeClr val="tx2"/>
                </a:solidFill>
                <a:effectLst/>
                <a:latin typeface="Calibri"/>
                <a:ea typeface="Times New Roman"/>
                <a:cs typeface="Times New Roman"/>
              </a:rPr>
              <a:t>Είστε έτοιμοι;   Ξεκινάμε ! </a:t>
            </a:r>
            <a:endParaRPr lang="el-GR" sz="1600" b="1" dirty="0" smtClean="0">
              <a:solidFill>
                <a:schemeClr val="tx2"/>
              </a:solidFill>
              <a:latin typeface="Calibri"/>
              <a:ea typeface="Times New Roman"/>
              <a:cs typeface="Times New Roman"/>
            </a:endParaRPr>
          </a:p>
        </p:txBody>
      </p:sp>
      <p:sp>
        <p:nvSpPr>
          <p:cNvPr id="4" name="Τίτλος 1"/>
          <p:cNvSpPr>
            <a:spLocks noGrp="1"/>
          </p:cNvSpPr>
          <p:nvPr>
            <p:ph type="title"/>
          </p:nvPr>
        </p:nvSpPr>
        <p:spPr/>
        <p:txBody>
          <a:bodyPr>
            <a:normAutofit/>
          </a:bodyPr>
          <a:lstStyle/>
          <a:p>
            <a:pPr marL="82550" indent="-82550" algn="l" fontAlgn="base">
              <a:spcAft>
                <a:spcPct val="0"/>
              </a:spcAft>
              <a:tabLst>
                <a:tab pos="82550" algn="l"/>
              </a:tabLst>
            </a:pPr>
            <a:r>
              <a:rPr lang="el-GR" sz="3200" dirty="0" smtClean="0">
                <a:ea typeface="ＭＳ Ｐゴシック" charset="-128"/>
              </a:rPr>
              <a:t>«Ο Προμηθέας»</a:t>
            </a:r>
            <a:br>
              <a:rPr lang="el-GR" sz="3200" dirty="0" smtClean="0">
                <a:ea typeface="ＭＳ Ｐゴシック" charset="-128"/>
              </a:rPr>
            </a:br>
            <a:r>
              <a:rPr lang="el-GR" sz="3200" dirty="0" smtClean="0">
                <a:ea typeface="ＭＳ Ｐゴシック" charset="-128"/>
              </a:rPr>
              <a:t>1</a:t>
            </a:r>
            <a:r>
              <a:rPr lang="el-GR" sz="3200" baseline="30000" dirty="0" smtClean="0">
                <a:ea typeface="ＭＳ Ｐゴシック" charset="-128"/>
              </a:rPr>
              <a:t>η</a:t>
            </a:r>
            <a:r>
              <a:rPr lang="el-GR" sz="3200" dirty="0" smtClean="0">
                <a:ea typeface="ＭＳ Ｐゴシック" charset="-128"/>
              </a:rPr>
              <a:t> </a:t>
            </a:r>
            <a:r>
              <a:rPr lang="el-GR" sz="3200" dirty="0">
                <a:ea typeface="ＭＳ Ｐゴシック" charset="-128"/>
              </a:rPr>
              <a:t>άσκηση</a:t>
            </a:r>
            <a:r>
              <a:rPr lang="el-GR" sz="3200" dirty="0" smtClean="0">
                <a:ea typeface="ＭＳ Ｐゴシック" charset="-128"/>
                <a:sym typeface="Wingdings 3"/>
              </a:rPr>
              <a:t>: </a:t>
            </a:r>
            <a:r>
              <a:rPr lang="el-GR" sz="3200" dirty="0" smtClean="0">
                <a:latin typeface="Calibri" panose="020F0502020204030204" pitchFamily="34" charset="0"/>
                <a:ea typeface="ＭＳ Ｐゴシック" charset="-128"/>
                <a:sym typeface="Wingdings 3"/>
              </a:rPr>
              <a:t>Παράγωγα επίθετα</a:t>
            </a:r>
            <a:endParaRPr lang="el-GR" sz="3200" dirty="0">
              <a:latin typeface="Calibri" panose="020F0502020204030204" pitchFamily="34" charset="0"/>
              <a:ea typeface="ＭＳ Ｐゴシック" charset="-128"/>
            </a:endParaRPr>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6908" y="44624"/>
            <a:ext cx="1529588" cy="1673817"/>
          </a:xfrm>
          <a:prstGeom prst="rect">
            <a:avLst/>
          </a:prstGeom>
        </p:spPr>
      </p:pic>
      <p:pic>
        <p:nvPicPr>
          <p:cNvPr id="2" name="Εικόνα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2" y="4228252"/>
            <a:ext cx="1728192" cy="2472785"/>
          </a:xfrm>
          <a:prstGeom prst="rect">
            <a:avLst/>
          </a:prstGeom>
        </p:spPr>
      </p:pic>
      <p:sp>
        <p:nvSpPr>
          <p:cNvPr id="11" name="Επεξήγηση με στρογγυλεμένο παραλληλόγραμμο 10"/>
          <p:cNvSpPr>
            <a:spLocks noChangeArrowheads="1"/>
          </p:cNvSpPr>
          <p:nvPr/>
        </p:nvSpPr>
        <p:spPr bwMode="auto">
          <a:xfrm>
            <a:off x="1043608" y="2420888"/>
            <a:ext cx="3420380" cy="864096"/>
          </a:xfrm>
          <a:prstGeom prst="wedgeRoundRectCallout">
            <a:avLst>
              <a:gd name="adj1" fmla="val -39522"/>
              <a:gd name="adj2" fmla="val 92362"/>
              <a:gd name="adj3" fmla="val 16667"/>
            </a:avLst>
          </a:prstGeom>
          <a:solidFill>
            <a:schemeClr val="bg2">
              <a:lumMod val="90000"/>
              <a:lumOff val="0"/>
            </a:schemeClr>
          </a:solidFill>
          <a:ln w="9525">
            <a:solidFill>
              <a:schemeClr val="bg1"/>
            </a:solidFill>
            <a:miter lim="800000"/>
            <a:headEnd/>
            <a:tailEnd/>
          </a:ln>
        </p:spPr>
        <p:txBody>
          <a:bodyPr rot="0" vert="horz" wrap="square" lIns="91440" tIns="45720" rIns="91440" bIns="45720" anchor="t" anchorCtr="0" upright="1">
            <a:noAutofit/>
          </a:bodyPr>
          <a:lstStyle/>
          <a:p>
            <a:pPr indent="180340" algn="ctr">
              <a:lnSpc>
                <a:spcPct val="115000"/>
              </a:lnSpc>
              <a:spcAft>
                <a:spcPts val="200"/>
              </a:spcAft>
            </a:pPr>
            <a:r>
              <a:rPr lang="el-GR" sz="1600" dirty="0" smtClean="0">
                <a:solidFill>
                  <a:schemeClr val="tx2"/>
                </a:solidFill>
                <a:effectLst/>
                <a:latin typeface="Calibri"/>
                <a:ea typeface="Times New Roman"/>
                <a:cs typeface="Times New Roman"/>
              </a:rPr>
              <a:t>Παιδιά μου, ελάτε να κάνουμε ένα παιχνίδι με τις λέξεις  του μύθου μας! </a:t>
            </a:r>
            <a:endParaRPr lang="el-GR" sz="1600" b="1" dirty="0" smtClean="0">
              <a:solidFill>
                <a:schemeClr val="tx2"/>
              </a:solidFill>
              <a:latin typeface="Calibri"/>
              <a:ea typeface="Times New Roman"/>
              <a:cs typeface="Times New Roman"/>
            </a:endParaRPr>
          </a:p>
        </p:txBody>
      </p:sp>
      <p:sp>
        <p:nvSpPr>
          <p:cNvPr id="43" name="Επεξήγηση με σύννεφο 42"/>
          <p:cNvSpPr/>
          <p:nvPr/>
        </p:nvSpPr>
        <p:spPr>
          <a:xfrm>
            <a:off x="6444208" y="1718441"/>
            <a:ext cx="2398407" cy="3006703"/>
          </a:xfrm>
          <a:prstGeom prst="cloudCallout">
            <a:avLst>
              <a:gd name="adj1" fmla="val 11616"/>
              <a:gd name="adj2" fmla="val -6631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1600" b="1" dirty="0" smtClean="0">
                <a:solidFill>
                  <a:schemeClr val="tx1"/>
                </a:solidFill>
                <a:latin typeface="Calibri" panose="020F0502020204030204" pitchFamily="34" charset="0"/>
              </a:rPr>
              <a:t>Θα σας δώσω μερικές «παραγωγικές καταλήξεις» για βοήθεια, αλλά ας μείνει μεταξύ μας αυτό! </a:t>
            </a:r>
          </a:p>
          <a:p>
            <a:pPr algn="ctr"/>
            <a:r>
              <a:rPr lang="el-GR" sz="1600" b="1" dirty="0" err="1" smtClean="0">
                <a:solidFill>
                  <a:schemeClr val="tx1"/>
                </a:solidFill>
                <a:latin typeface="Calibri" panose="020F0502020204030204" pitchFamily="34" charset="0"/>
              </a:rPr>
              <a:t>Σςςςςςς</a:t>
            </a:r>
            <a:r>
              <a:rPr lang="el-GR" sz="1600" b="1" dirty="0" smtClean="0">
                <a:solidFill>
                  <a:schemeClr val="tx1"/>
                </a:solidFill>
                <a:latin typeface="Calibri" panose="020F0502020204030204" pitchFamily="34" charset="0"/>
              </a:rPr>
              <a:t>!  </a:t>
            </a:r>
            <a:endParaRPr lang="el-GR" sz="1600" b="1" dirty="0">
              <a:solidFill>
                <a:schemeClr val="tx1"/>
              </a:solidFill>
              <a:latin typeface="Calibri" panose="020F0502020204030204" pitchFamily="34" charset="0"/>
            </a:endParaRPr>
          </a:p>
        </p:txBody>
      </p:sp>
      <p:sp>
        <p:nvSpPr>
          <p:cNvPr id="44" name="Επεξήγηση με σύννεφο 43"/>
          <p:cNvSpPr/>
          <p:nvPr/>
        </p:nvSpPr>
        <p:spPr>
          <a:xfrm>
            <a:off x="5796136" y="548680"/>
            <a:ext cx="1836204" cy="1373515"/>
          </a:xfrm>
          <a:prstGeom prst="cloudCallout">
            <a:avLst>
              <a:gd name="adj1" fmla="val 58562"/>
              <a:gd name="adj2" fmla="val -4593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1600" b="1" dirty="0" smtClean="0">
                <a:solidFill>
                  <a:schemeClr val="tx1"/>
                </a:solidFill>
                <a:latin typeface="Calibri" panose="020F0502020204030204" pitchFamily="34" charset="0"/>
              </a:rPr>
              <a:t>Παιδιά, κάντε ησυχία! </a:t>
            </a:r>
            <a:r>
              <a:rPr lang="el-GR" sz="1600" b="1" dirty="0" err="1" smtClean="0">
                <a:solidFill>
                  <a:schemeClr val="tx1"/>
                </a:solidFill>
                <a:latin typeface="Calibri" panose="020F0502020204030204" pitchFamily="34" charset="0"/>
              </a:rPr>
              <a:t>Σςςςςς</a:t>
            </a:r>
            <a:r>
              <a:rPr lang="el-GR" sz="1600" b="1" dirty="0" smtClean="0">
                <a:solidFill>
                  <a:schemeClr val="tx1"/>
                </a:solidFill>
                <a:latin typeface="Calibri" panose="020F0502020204030204" pitchFamily="34" charset="0"/>
              </a:rPr>
              <a:t> ! </a:t>
            </a:r>
            <a:endParaRPr lang="el-GR" sz="16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276512194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500" fill="hold"/>
                                        <p:tgtEl>
                                          <p:spTgt spid="44"/>
                                        </p:tgtEl>
                                        <p:attrNameLst>
                                          <p:attrName>ppt_w</p:attrName>
                                        </p:attrNameLst>
                                      </p:cBhvr>
                                      <p:tavLst>
                                        <p:tav tm="0">
                                          <p:val>
                                            <p:fltVal val="0"/>
                                          </p:val>
                                        </p:tav>
                                        <p:tav tm="100000">
                                          <p:val>
                                            <p:strVal val="#ppt_w"/>
                                          </p:val>
                                        </p:tav>
                                      </p:tavLst>
                                    </p:anim>
                                    <p:anim calcmode="lin" valueType="num">
                                      <p:cBhvr>
                                        <p:cTn id="25" dur="500" fill="hold"/>
                                        <p:tgtEl>
                                          <p:spTgt spid="44"/>
                                        </p:tgtEl>
                                        <p:attrNameLst>
                                          <p:attrName>ppt_h</p:attrName>
                                        </p:attrNameLst>
                                      </p:cBhvr>
                                      <p:tavLst>
                                        <p:tav tm="0">
                                          <p:val>
                                            <p:fltVal val="0"/>
                                          </p:val>
                                        </p:tav>
                                        <p:tav tm="100000">
                                          <p:val>
                                            <p:strVal val="#ppt_h"/>
                                          </p:val>
                                        </p:tav>
                                      </p:tavLst>
                                    </p:anim>
                                    <p:animEffect transition="in" filter="fad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P spid="43" grpId="0" animBg="1"/>
      <p:bldP spid="4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Θέμα1">
  <a:themeElements>
    <a:clrScheme name="Custom 17">
      <a:dk1>
        <a:srgbClr val="000000"/>
      </a:dk1>
      <a:lt1>
        <a:srgbClr val="FFFFFF"/>
      </a:lt1>
      <a:dk2>
        <a:srgbClr val="1F497D"/>
      </a:dk2>
      <a:lt2>
        <a:srgbClr val="EEECE1"/>
      </a:lt2>
      <a:accent1>
        <a:srgbClr val="FE303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Κυματομορφή">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υματομορφή">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Θέμα1</Template>
  <TotalTime>38441</TotalTime>
  <Words>1145</Words>
  <Application>Microsoft Office PowerPoint</Application>
  <PresentationFormat>Προβολή στην οθόνη (4:3)</PresentationFormat>
  <Paragraphs>109</Paragraphs>
  <Slides>13</Slides>
  <Notes>9</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13</vt:i4>
      </vt:variant>
    </vt:vector>
  </HeadingPairs>
  <TitlesOfParts>
    <vt:vector size="20" baseType="lpstr">
      <vt:lpstr>ＭＳ Ｐゴシック</vt:lpstr>
      <vt:lpstr>Calibri</vt:lpstr>
      <vt:lpstr>Candara</vt:lpstr>
      <vt:lpstr>Symbol</vt:lpstr>
      <vt:lpstr>Times New Roman</vt:lpstr>
      <vt:lpstr>Wingdings 3</vt:lpstr>
      <vt:lpstr>Θέμα1</vt:lpstr>
      <vt:lpstr>Στ΄ Δημοτικού  Αρχαία Ελληνική Γλώσσα</vt:lpstr>
      <vt:lpstr>« Ο Προμηθέας»</vt:lpstr>
      <vt:lpstr>«Ο Προμηθέας» Νεοελληνική απόδοση </vt:lpstr>
      <vt:lpstr>«Ο Προμηθέας» Θεωρία: Ο νάρθηκας</vt:lpstr>
      <vt:lpstr>«Ο Προμηθέας» Θεωρία : Ο νάρθηκας</vt:lpstr>
      <vt:lpstr>«Ο Προμηθέας» Θεωρία : Ο νάρθηκας</vt:lpstr>
      <vt:lpstr>«Ο Προμηθέας» Θεωρία : Ο νάρθηκας</vt:lpstr>
      <vt:lpstr>«Ο Προμηθέας» Αρχαίο ελληνικό κείμενο</vt:lpstr>
      <vt:lpstr>«Ο Προμηθέας» 1η άσκηση: Παράγωγα επίθετα</vt:lpstr>
      <vt:lpstr>«Ο Προμηθέας» 1η άσκηση: Παράγωγα επίθετα</vt:lpstr>
      <vt:lpstr>«Ο Προμηθέας» 2η άσκηση: Πῦρ</vt:lpstr>
      <vt:lpstr>«Ο Προμηθέας» 2η άσκηση: Πῦρ</vt:lpstr>
      <vt:lpstr>«Ο Προμηθέας» 2η άσκηση: Πῦρ</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Ενότητα 1: Η τάξη μου</dc:title>
  <dc:creator>ÎÎ¬Î½Ï„Î¹Î± Î Î±Ï€Î±Î³ÎµÏ‰ÏÎ³Î¯Î¿Ï…</dc:creator>
  <cp:lastModifiedBy>Elisavet Zaroliagki</cp:lastModifiedBy>
  <cp:revision>1114</cp:revision>
  <cp:lastPrinted>2016-12-02T09:53:55Z</cp:lastPrinted>
  <dcterms:created xsi:type="dcterms:W3CDTF">2015-06-06T08:58:39Z</dcterms:created>
  <dcterms:modified xsi:type="dcterms:W3CDTF">2019-11-12T21:13:39Z</dcterms:modified>
</cp:coreProperties>
</file>